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>
        <p:scale>
          <a:sx n="86" d="100"/>
          <a:sy n="86" d="100"/>
        </p:scale>
        <p:origin x="1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A6C2F-DDD7-47BE-89A1-39ECA27DEEB2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254F5-FBC4-4765-88B6-9D32E97E6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270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A6C2F-DDD7-47BE-89A1-39ECA27DEEB2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254F5-FBC4-4765-88B6-9D32E97E6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14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A6C2F-DDD7-47BE-89A1-39ECA27DEEB2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254F5-FBC4-4765-88B6-9D32E97E6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130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A6C2F-DDD7-47BE-89A1-39ECA27DEEB2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254F5-FBC4-4765-88B6-9D32E97E6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141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A6C2F-DDD7-47BE-89A1-39ECA27DEEB2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254F5-FBC4-4765-88B6-9D32E97E6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456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A6C2F-DDD7-47BE-89A1-39ECA27DEEB2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254F5-FBC4-4765-88B6-9D32E97E6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649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A6C2F-DDD7-47BE-89A1-39ECA27DEEB2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254F5-FBC4-4765-88B6-9D32E97E6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417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A6C2F-DDD7-47BE-89A1-39ECA27DEEB2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254F5-FBC4-4765-88B6-9D32E97E6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09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A6C2F-DDD7-47BE-89A1-39ECA27DEEB2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254F5-FBC4-4765-88B6-9D32E97E6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556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A6C2F-DDD7-47BE-89A1-39ECA27DEEB2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254F5-FBC4-4765-88B6-9D32E97E6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798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A6C2F-DDD7-47BE-89A1-39ECA27DEEB2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254F5-FBC4-4765-88B6-9D32E97E6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990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EA6C2F-DDD7-47BE-89A1-39ECA27DEEB2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254F5-FBC4-4765-88B6-9D32E97E6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759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27908" y="770708"/>
            <a:ext cx="2547257" cy="1188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New Application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27908" y="2399211"/>
            <a:ext cx="2547257" cy="1188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Existing Application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415246" y="2399211"/>
            <a:ext cx="3082834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 platform</a:t>
            </a:r>
          </a:p>
          <a:p>
            <a:pPr algn="ctr"/>
            <a:r>
              <a:rPr lang="en-US" dirty="0" smtClean="0"/>
              <a:t>Lift  - Shift ( re hosting)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415246" y="3492137"/>
            <a:ext cx="3082834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 Factoring  Or Re Language with Enhancement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415246" y="4585063"/>
            <a:ext cx="3082834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  Engineering </a:t>
            </a:r>
            <a:endParaRPr lang="en-US" dirty="0"/>
          </a:p>
          <a:p>
            <a:pPr algn="ctr"/>
            <a:r>
              <a:rPr lang="en-US" dirty="0" smtClean="0"/>
              <a:t>( new design )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415246" y="5677989"/>
            <a:ext cx="3082834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Retire</a:t>
            </a:r>
          </a:p>
        </p:txBody>
      </p:sp>
    </p:spTree>
    <p:extLst>
      <p:ext uri="{BB962C8B-B14F-4D97-AF65-F5344CB8AC3E}">
        <p14:creationId xmlns:p14="http://schemas.microsoft.com/office/powerpoint/2010/main" val="88125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NFR</a:t>
            </a:r>
            <a:endParaRPr lang="en-US" dirty="0"/>
          </a:p>
        </p:txBody>
      </p:sp>
      <p:sp>
        <p:nvSpPr>
          <p:cNvPr id="4" name="Chevron 3"/>
          <p:cNvSpPr/>
          <p:nvPr/>
        </p:nvSpPr>
        <p:spPr>
          <a:xfrm>
            <a:off x="1104900" y="1690688"/>
            <a:ext cx="2641600" cy="96361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Security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hevron 4"/>
          <p:cNvSpPr/>
          <p:nvPr/>
        </p:nvSpPr>
        <p:spPr>
          <a:xfrm>
            <a:off x="8128000" y="1690688"/>
            <a:ext cx="2641600" cy="96361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Scaling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5803900" y="1690688"/>
            <a:ext cx="2641600" cy="96361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High Availability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hevron 6"/>
          <p:cNvSpPr/>
          <p:nvPr/>
        </p:nvSpPr>
        <p:spPr>
          <a:xfrm>
            <a:off x="3479800" y="1679576"/>
            <a:ext cx="2641600" cy="96361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Performance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Chevron 7"/>
          <p:cNvSpPr/>
          <p:nvPr/>
        </p:nvSpPr>
        <p:spPr>
          <a:xfrm>
            <a:off x="1104900" y="2994027"/>
            <a:ext cx="2641600" cy="96361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Manageability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Chevron 8"/>
          <p:cNvSpPr/>
          <p:nvPr/>
        </p:nvSpPr>
        <p:spPr>
          <a:xfrm>
            <a:off x="3479800" y="2979742"/>
            <a:ext cx="2641600" cy="96361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Extentionability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Chevron 9"/>
          <p:cNvSpPr/>
          <p:nvPr/>
        </p:nvSpPr>
        <p:spPr>
          <a:xfrm>
            <a:off x="5994400" y="2971805"/>
            <a:ext cx="2641600" cy="96361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Reusability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Chevron 10"/>
          <p:cNvSpPr/>
          <p:nvPr/>
        </p:nvSpPr>
        <p:spPr>
          <a:xfrm>
            <a:off x="8445500" y="3016251"/>
            <a:ext cx="2641600" cy="96361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Interoperability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Chevron 11"/>
          <p:cNvSpPr/>
          <p:nvPr/>
        </p:nvSpPr>
        <p:spPr>
          <a:xfrm>
            <a:off x="1104900" y="3968751"/>
            <a:ext cx="2641600" cy="96361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Reliability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Chevron 12"/>
          <p:cNvSpPr/>
          <p:nvPr/>
        </p:nvSpPr>
        <p:spPr>
          <a:xfrm>
            <a:off x="1104900" y="5070475"/>
            <a:ext cx="2641600" cy="96361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Easy Use ( End user)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Chevron 13"/>
          <p:cNvSpPr/>
          <p:nvPr/>
        </p:nvSpPr>
        <p:spPr>
          <a:xfrm>
            <a:off x="4483100" y="5070475"/>
            <a:ext cx="2641600" cy="96361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Time to Market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784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3344092" y="3386899"/>
            <a:ext cx="1745532" cy="106379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 smtClean="0"/>
              <a:t>Architect Responsibilities 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716765" y="1179938"/>
            <a:ext cx="2272937" cy="22560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R</a:t>
            </a:r>
            <a:r>
              <a:rPr lang="en-US" dirty="0" smtClean="0">
                <a:solidFill>
                  <a:srgbClr val="7030A0"/>
                </a:solidFill>
              </a:rPr>
              <a:t>equirement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5" name="Chevron 4"/>
          <p:cNvSpPr/>
          <p:nvPr/>
        </p:nvSpPr>
        <p:spPr>
          <a:xfrm>
            <a:off x="3078479" y="1600957"/>
            <a:ext cx="3844835" cy="88201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Capture Requirement &amp; Minimize gap</a:t>
            </a:r>
          </a:p>
          <a:p>
            <a:pPr algn="ctr"/>
            <a:r>
              <a:rPr lang="en-US" sz="1200" dirty="0" smtClean="0">
                <a:solidFill>
                  <a:srgbClr val="FF0000"/>
                </a:solidFill>
              </a:rPr>
              <a:t>[ Requirement Gathering]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184571" y="1460531"/>
            <a:ext cx="2430209" cy="9848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Present to  Customer </a:t>
            </a:r>
            <a:r>
              <a:rPr lang="en-US" sz="1050" dirty="0" smtClean="0">
                <a:solidFill>
                  <a:srgbClr val="FFFF00"/>
                </a:solidFill>
              </a:rPr>
              <a:t>Visualized</a:t>
            </a:r>
            <a:r>
              <a:rPr lang="en-US" sz="1050" dirty="0" smtClean="0"/>
              <a:t> about requirement capturing</a:t>
            </a:r>
          </a:p>
          <a:p>
            <a:pPr algn="ctr"/>
            <a:r>
              <a:rPr lang="en-US" sz="1050" dirty="0" smtClean="0"/>
              <a:t>&amp; Minimize Gap </a:t>
            </a:r>
            <a:endParaRPr lang="en-US" sz="1050" dirty="0"/>
          </a:p>
        </p:txBody>
      </p:sp>
      <p:sp>
        <p:nvSpPr>
          <p:cNvPr id="7" name="TextBox 6"/>
          <p:cNvSpPr txBox="1"/>
          <p:nvPr/>
        </p:nvSpPr>
        <p:spPr>
          <a:xfrm>
            <a:off x="10103857" y="147513"/>
            <a:ext cx="1927131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00" dirty="0" smtClean="0"/>
          </a:p>
          <a:p>
            <a:r>
              <a:rPr lang="en-US" sz="1000" dirty="0" smtClean="0"/>
              <a:t>Life Cycle</a:t>
            </a:r>
          </a:p>
          <a:p>
            <a:r>
              <a:rPr lang="en-US" sz="1000" dirty="0" smtClean="0"/>
              <a:t>Phase 0: Requirement capturing</a:t>
            </a:r>
          </a:p>
          <a:p>
            <a:r>
              <a:rPr lang="en-US" sz="1000" dirty="0" smtClean="0"/>
              <a:t>Phase </a:t>
            </a:r>
            <a:r>
              <a:rPr lang="en-US" sz="1000" dirty="0"/>
              <a:t>1: Planning.</a:t>
            </a:r>
          </a:p>
          <a:p>
            <a:r>
              <a:rPr lang="en-US" sz="1000" dirty="0"/>
              <a:t>Phase 2: Requirements Analysis.</a:t>
            </a:r>
          </a:p>
          <a:p>
            <a:r>
              <a:rPr lang="en-US" sz="1000" dirty="0"/>
              <a:t>Phase 3: Design.</a:t>
            </a:r>
          </a:p>
          <a:p>
            <a:r>
              <a:rPr lang="en-US" sz="1000" dirty="0"/>
              <a:t>Phase 4: Coding.</a:t>
            </a:r>
          </a:p>
          <a:p>
            <a:r>
              <a:rPr lang="en-US" sz="1000" dirty="0"/>
              <a:t>Phase 5: Testing.</a:t>
            </a:r>
          </a:p>
          <a:p>
            <a:r>
              <a:rPr lang="en-US" sz="1000" dirty="0"/>
              <a:t>Phase 6: Deployment.</a:t>
            </a:r>
          </a:p>
          <a:p>
            <a:r>
              <a:rPr lang="en-US" sz="1000" dirty="0"/>
              <a:t>Phase 7: </a:t>
            </a:r>
            <a:r>
              <a:rPr lang="en-US" sz="1000" dirty="0" smtClean="0"/>
              <a:t>Maintenance</a:t>
            </a:r>
          </a:p>
          <a:p>
            <a:r>
              <a:rPr lang="en-US" sz="1000" dirty="0" smtClean="0"/>
              <a:t>Phase 8: Enhancement</a:t>
            </a:r>
          </a:p>
          <a:p>
            <a:endParaRPr lang="en-US" sz="1000" dirty="0"/>
          </a:p>
          <a:p>
            <a:endParaRPr lang="en-US" sz="1000" dirty="0"/>
          </a:p>
        </p:txBody>
      </p:sp>
      <p:grpSp>
        <p:nvGrpSpPr>
          <p:cNvPr id="21" name="Group 20"/>
          <p:cNvGrpSpPr/>
          <p:nvPr/>
        </p:nvGrpSpPr>
        <p:grpSpPr>
          <a:xfrm>
            <a:off x="9890133" y="1460530"/>
            <a:ext cx="298823" cy="526596"/>
            <a:chOff x="10883527" y="2257425"/>
            <a:chExt cx="460748" cy="1040946"/>
          </a:xfrm>
          <a:solidFill>
            <a:srgbClr val="7030A0"/>
          </a:solidFill>
        </p:grpSpPr>
        <p:cxnSp>
          <p:nvCxnSpPr>
            <p:cNvPr id="10" name="Straight Connector 9"/>
            <p:cNvCxnSpPr>
              <a:stCxn id="8" idx="4"/>
            </p:cNvCxnSpPr>
            <p:nvPr/>
          </p:nvCxnSpPr>
          <p:spPr>
            <a:xfrm>
              <a:off x="11087100" y="2466975"/>
              <a:ext cx="19050" cy="485775"/>
            </a:xfrm>
            <a:prstGeom prst="line">
              <a:avLst/>
            </a:prstGeom>
            <a:grpFill/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/>
            <p:cNvSpPr/>
            <p:nvPr/>
          </p:nvSpPr>
          <p:spPr>
            <a:xfrm>
              <a:off x="10991850" y="2257425"/>
              <a:ext cx="190500" cy="209550"/>
            </a:xfrm>
            <a:prstGeom prst="ellipse">
              <a:avLst/>
            </a:prstGeom>
            <a:grp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>
              <a:off x="10972800" y="2952750"/>
              <a:ext cx="123825" cy="345621"/>
            </a:xfrm>
            <a:prstGeom prst="line">
              <a:avLst/>
            </a:prstGeom>
            <a:grpFill/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1106150" y="2952750"/>
              <a:ext cx="238125" cy="276225"/>
            </a:xfrm>
            <a:prstGeom prst="line">
              <a:avLst/>
            </a:prstGeom>
            <a:grpFill/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0883527" y="2625633"/>
              <a:ext cx="460748" cy="0"/>
            </a:xfrm>
            <a:prstGeom prst="line">
              <a:avLst/>
            </a:prstGeom>
            <a:grpFill/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9614780" y="2110876"/>
            <a:ext cx="1452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Requirement Provider</a:t>
            </a:r>
            <a:endParaRPr lang="en-US" sz="1100" dirty="0"/>
          </a:p>
        </p:txBody>
      </p:sp>
      <p:grpSp>
        <p:nvGrpSpPr>
          <p:cNvPr id="23" name="Group 22"/>
          <p:cNvGrpSpPr/>
          <p:nvPr/>
        </p:nvGrpSpPr>
        <p:grpSpPr>
          <a:xfrm>
            <a:off x="9746957" y="3235795"/>
            <a:ext cx="298823" cy="526596"/>
            <a:chOff x="10883527" y="2257425"/>
            <a:chExt cx="460748" cy="1040946"/>
          </a:xfrm>
          <a:solidFill>
            <a:srgbClr val="FF0000"/>
          </a:solidFill>
        </p:grpSpPr>
        <p:cxnSp>
          <p:nvCxnSpPr>
            <p:cNvPr id="24" name="Straight Connector 23"/>
            <p:cNvCxnSpPr>
              <a:stCxn id="25" idx="4"/>
            </p:cNvCxnSpPr>
            <p:nvPr/>
          </p:nvCxnSpPr>
          <p:spPr>
            <a:xfrm>
              <a:off x="11087100" y="2466975"/>
              <a:ext cx="19050" cy="485775"/>
            </a:xfrm>
            <a:prstGeom prst="line">
              <a:avLst/>
            </a:prstGeom>
            <a:grpFill/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/>
            <p:cNvSpPr/>
            <p:nvPr/>
          </p:nvSpPr>
          <p:spPr>
            <a:xfrm>
              <a:off x="10991850" y="2257425"/>
              <a:ext cx="190500" cy="209550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/>
            <p:cNvCxnSpPr/>
            <p:nvPr/>
          </p:nvCxnSpPr>
          <p:spPr>
            <a:xfrm flipH="1">
              <a:off x="10972800" y="2952750"/>
              <a:ext cx="123825" cy="345621"/>
            </a:xfrm>
            <a:prstGeom prst="line">
              <a:avLst/>
            </a:prstGeom>
            <a:grpFill/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11106150" y="2952750"/>
              <a:ext cx="238125" cy="276225"/>
            </a:xfrm>
            <a:prstGeom prst="line">
              <a:avLst/>
            </a:prstGeom>
            <a:grpFill/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10883527" y="2625633"/>
              <a:ext cx="460748" cy="0"/>
            </a:xfrm>
            <a:prstGeom prst="line">
              <a:avLst/>
            </a:prstGeom>
            <a:grpFill/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/>
          <p:cNvSpPr txBox="1"/>
          <p:nvPr/>
        </p:nvSpPr>
        <p:spPr>
          <a:xfrm>
            <a:off x="9319286" y="3900375"/>
            <a:ext cx="171393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Requirement Implementer</a:t>
            </a:r>
          </a:p>
          <a:p>
            <a:r>
              <a:rPr lang="en-US" sz="1100" dirty="0" smtClean="0"/>
              <a:t>( Developer)</a:t>
            </a:r>
            <a:endParaRPr lang="en-US" sz="1100" dirty="0"/>
          </a:p>
        </p:txBody>
      </p:sp>
      <p:sp>
        <p:nvSpPr>
          <p:cNvPr id="30" name="Chevron 29"/>
          <p:cNvSpPr/>
          <p:nvPr/>
        </p:nvSpPr>
        <p:spPr>
          <a:xfrm>
            <a:off x="3212025" y="2670403"/>
            <a:ext cx="4508325" cy="64384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Requirement Implementation</a:t>
            </a:r>
          </a:p>
        </p:txBody>
      </p:sp>
      <p:sp>
        <p:nvSpPr>
          <p:cNvPr id="31" name="Oval 30"/>
          <p:cNvSpPr/>
          <p:nvPr/>
        </p:nvSpPr>
        <p:spPr>
          <a:xfrm>
            <a:off x="3577490" y="3386899"/>
            <a:ext cx="1374756" cy="6229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R</a:t>
            </a:r>
            <a:r>
              <a:rPr lang="en-US" sz="1100" dirty="0" smtClean="0">
                <a:solidFill>
                  <a:srgbClr val="7030A0"/>
                </a:solidFill>
              </a:rPr>
              <a:t>equirement</a:t>
            </a:r>
            <a:endParaRPr lang="en-US" sz="1100" dirty="0">
              <a:solidFill>
                <a:srgbClr val="7030A0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3577490" y="3827719"/>
            <a:ext cx="1438130" cy="54108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NFR</a:t>
            </a:r>
            <a:endParaRPr lang="en-US" sz="1100" dirty="0">
              <a:solidFill>
                <a:srgbClr val="7030A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466188" y="3386899"/>
            <a:ext cx="2627610" cy="106379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561763" y="3454468"/>
            <a:ext cx="996107" cy="8032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7030A0"/>
                </a:solidFill>
              </a:rPr>
              <a:t>Design</a:t>
            </a:r>
            <a:endParaRPr lang="en-US" sz="1100" dirty="0">
              <a:solidFill>
                <a:srgbClr val="7030A0"/>
              </a:solidFill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3078479" y="2559914"/>
            <a:ext cx="7528785" cy="1556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>
            <a:off x="6857912" y="3427860"/>
            <a:ext cx="2249992" cy="9853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Present to  Developer </a:t>
            </a:r>
            <a:r>
              <a:rPr lang="en-US" sz="1100" dirty="0" smtClean="0">
                <a:solidFill>
                  <a:srgbClr val="FFFF00"/>
                </a:solidFill>
              </a:rPr>
              <a:t>Visualized</a:t>
            </a:r>
            <a:r>
              <a:rPr lang="en-US" sz="1100" dirty="0" smtClean="0"/>
              <a:t> about Design &amp; Minimize Gap </a:t>
            </a:r>
            <a:endParaRPr lang="en-US" sz="1100" dirty="0"/>
          </a:p>
        </p:txBody>
      </p:sp>
      <p:cxnSp>
        <p:nvCxnSpPr>
          <p:cNvPr id="40" name="Straight Connector 39"/>
          <p:cNvCxnSpPr/>
          <p:nvPr/>
        </p:nvCxnSpPr>
        <p:spPr>
          <a:xfrm flipV="1">
            <a:off x="3344091" y="4595532"/>
            <a:ext cx="7689126" cy="7677"/>
          </a:xfrm>
          <a:prstGeom prst="line">
            <a:avLst/>
          </a:prstGeom>
          <a:ln w="28575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5396807" y="4748048"/>
            <a:ext cx="298823" cy="526596"/>
            <a:chOff x="10883527" y="2257425"/>
            <a:chExt cx="460748" cy="1040946"/>
          </a:xfrm>
          <a:solidFill>
            <a:srgbClr val="FF0000"/>
          </a:solidFill>
        </p:grpSpPr>
        <p:cxnSp>
          <p:nvCxnSpPr>
            <p:cNvPr id="42" name="Straight Connector 41"/>
            <p:cNvCxnSpPr>
              <a:stCxn id="43" idx="4"/>
            </p:cNvCxnSpPr>
            <p:nvPr/>
          </p:nvCxnSpPr>
          <p:spPr>
            <a:xfrm>
              <a:off x="11087100" y="2466975"/>
              <a:ext cx="19050" cy="485775"/>
            </a:xfrm>
            <a:prstGeom prst="line">
              <a:avLst/>
            </a:prstGeom>
            <a:grpFill/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>
            <a:xfrm>
              <a:off x="10991850" y="2257425"/>
              <a:ext cx="190500" cy="209550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Connector 43"/>
            <p:cNvCxnSpPr/>
            <p:nvPr/>
          </p:nvCxnSpPr>
          <p:spPr>
            <a:xfrm flipH="1">
              <a:off x="10972800" y="2952750"/>
              <a:ext cx="123825" cy="345621"/>
            </a:xfrm>
            <a:prstGeom prst="line">
              <a:avLst/>
            </a:prstGeom>
            <a:grpFill/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11106150" y="2952750"/>
              <a:ext cx="238125" cy="276225"/>
            </a:xfrm>
            <a:prstGeom prst="line">
              <a:avLst/>
            </a:prstGeom>
            <a:grpFill/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10883527" y="2625633"/>
              <a:ext cx="460748" cy="0"/>
            </a:xfrm>
            <a:prstGeom prst="line">
              <a:avLst/>
            </a:prstGeom>
            <a:grpFill/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/>
          <p:cNvSpPr txBox="1"/>
          <p:nvPr/>
        </p:nvSpPr>
        <p:spPr>
          <a:xfrm>
            <a:off x="5151481" y="5366746"/>
            <a:ext cx="8082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Developer </a:t>
            </a:r>
            <a:endParaRPr lang="en-US" sz="1100" dirty="0"/>
          </a:p>
        </p:txBody>
      </p:sp>
      <p:grpSp>
        <p:nvGrpSpPr>
          <p:cNvPr id="51" name="Group 50"/>
          <p:cNvGrpSpPr/>
          <p:nvPr/>
        </p:nvGrpSpPr>
        <p:grpSpPr>
          <a:xfrm>
            <a:off x="311461" y="3697319"/>
            <a:ext cx="298823" cy="526596"/>
            <a:chOff x="10883527" y="2257425"/>
            <a:chExt cx="460748" cy="1040946"/>
          </a:xfrm>
          <a:solidFill>
            <a:srgbClr val="FF0000"/>
          </a:solidFill>
        </p:grpSpPr>
        <p:cxnSp>
          <p:nvCxnSpPr>
            <p:cNvPr id="52" name="Straight Connector 51"/>
            <p:cNvCxnSpPr>
              <a:stCxn id="53" idx="4"/>
            </p:cNvCxnSpPr>
            <p:nvPr/>
          </p:nvCxnSpPr>
          <p:spPr>
            <a:xfrm>
              <a:off x="11087100" y="2466975"/>
              <a:ext cx="19050" cy="485775"/>
            </a:xfrm>
            <a:prstGeom prst="line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Oval 52"/>
            <p:cNvSpPr/>
            <p:nvPr/>
          </p:nvSpPr>
          <p:spPr>
            <a:xfrm>
              <a:off x="10991850" y="2257425"/>
              <a:ext cx="190500" cy="209550"/>
            </a:xfrm>
            <a:prstGeom prst="ellips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Connector 53"/>
            <p:cNvCxnSpPr/>
            <p:nvPr/>
          </p:nvCxnSpPr>
          <p:spPr>
            <a:xfrm flipH="1">
              <a:off x="10972800" y="2952750"/>
              <a:ext cx="123825" cy="345621"/>
            </a:xfrm>
            <a:prstGeom prst="line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11106150" y="2952750"/>
              <a:ext cx="238125" cy="276225"/>
            </a:xfrm>
            <a:prstGeom prst="line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10883527" y="2625633"/>
              <a:ext cx="460748" cy="0"/>
            </a:xfrm>
            <a:prstGeom prst="line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/>
          <p:cNvSpPr txBox="1"/>
          <p:nvPr/>
        </p:nvSpPr>
        <p:spPr>
          <a:xfrm>
            <a:off x="0" y="4321040"/>
            <a:ext cx="7040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Architect</a:t>
            </a:r>
            <a:endParaRPr lang="en-US" sz="1100" dirty="0"/>
          </a:p>
        </p:txBody>
      </p:sp>
      <p:grpSp>
        <p:nvGrpSpPr>
          <p:cNvPr id="71" name="Group 70"/>
          <p:cNvGrpSpPr/>
          <p:nvPr/>
        </p:nvGrpSpPr>
        <p:grpSpPr>
          <a:xfrm>
            <a:off x="6223803" y="4690187"/>
            <a:ext cx="2780829" cy="891160"/>
            <a:chOff x="1255912" y="4688039"/>
            <a:chExt cx="2702771" cy="1043943"/>
          </a:xfrm>
        </p:grpSpPr>
        <p:sp>
          <p:nvSpPr>
            <p:cNvPr id="58" name="Rectangle 57"/>
            <p:cNvSpPr/>
            <p:nvPr/>
          </p:nvSpPr>
          <p:spPr>
            <a:xfrm>
              <a:off x="1255912" y="4688039"/>
              <a:ext cx="2702771" cy="104394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59" name="Oval 58"/>
            <p:cNvSpPr/>
            <p:nvPr/>
          </p:nvSpPr>
          <p:spPr>
            <a:xfrm>
              <a:off x="1887429" y="4711319"/>
              <a:ext cx="1374756" cy="6229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rgbClr val="7030A0"/>
                  </a:solidFill>
                </a:rPr>
                <a:t>Data</a:t>
              </a:r>
              <a:endParaRPr lang="en-US" sz="1100" dirty="0">
                <a:solidFill>
                  <a:srgbClr val="7030A0"/>
                </a:solidFill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1905961" y="5131937"/>
              <a:ext cx="1438130" cy="54108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>
                  <a:solidFill>
                    <a:srgbClr val="7030A0"/>
                  </a:solidFill>
                </a:rPr>
                <a:t>Logic</a:t>
              </a:r>
              <a:endParaRPr lang="en-US" sz="1100" dirty="0">
                <a:solidFill>
                  <a:srgbClr val="7030A0"/>
                </a:solidFill>
              </a:endParaRPr>
            </a:p>
          </p:txBody>
        </p:sp>
      </p:grpSp>
      <p:cxnSp>
        <p:nvCxnSpPr>
          <p:cNvPr id="62" name="Straight Connector 61"/>
          <p:cNvCxnSpPr/>
          <p:nvPr/>
        </p:nvCxnSpPr>
        <p:spPr>
          <a:xfrm flipV="1">
            <a:off x="110691" y="5637288"/>
            <a:ext cx="11203782" cy="56405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/>
          <p:cNvGrpSpPr/>
          <p:nvPr/>
        </p:nvGrpSpPr>
        <p:grpSpPr>
          <a:xfrm>
            <a:off x="9169874" y="5890377"/>
            <a:ext cx="298823" cy="526596"/>
            <a:chOff x="10883527" y="2257425"/>
            <a:chExt cx="460748" cy="1040946"/>
          </a:xfrm>
          <a:solidFill>
            <a:srgbClr val="FF0000"/>
          </a:solidFill>
        </p:grpSpPr>
        <p:cxnSp>
          <p:nvCxnSpPr>
            <p:cNvPr id="65" name="Straight Connector 64"/>
            <p:cNvCxnSpPr>
              <a:stCxn id="66" idx="4"/>
            </p:cNvCxnSpPr>
            <p:nvPr/>
          </p:nvCxnSpPr>
          <p:spPr>
            <a:xfrm>
              <a:off x="11087100" y="2466975"/>
              <a:ext cx="19050" cy="485775"/>
            </a:xfrm>
            <a:prstGeom prst="line">
              <a:avLst/>
            </a:prstGeom>
            <a:grpFill/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Oval 65"/>
            <p:cNvSpPr/>
            <p:nvPr/>
          </p:nvSpPr>
          <p:spPr>
            <a:xfrm>
              <a:off x="10991850" y="2257425"/>
              <a:ext cx="190500" cy="209550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7" name="Straight Connector 66"/>
            <p:cNvCxnSpPr/>
            <p:nvPr/>
          </p:nvCxnSpPr>
          <p:spPr>
            <a:xfrm flipH="1">
              <a:off x="10972800" y="2952750"/>
              <a:ext cx="123825" cy="345621"/>
            </a:xfrm>
            <a:prstGeom prst="line">
              <a:avLst/>
            </a:prstGeom>
            <a:grpFill/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11106150" y="2952750"/>
              <a:ext cx="238125" cy="276225"/>
            </a:xfrm>
            <a:prstGeom prst="line">
              <a:avLst/>
            </a:prstGeom>
            <a:grpFill/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10883527" y="2625633"/>
              <a:ext cx="460748" cy="0"/>
            </a:xfrm>
            <a:prstGeom prst="line">
              <a:avLst/>
            </a:prstGeom>
            <a:grpFill/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TextBox 69"/>
          <p:cNvSpPr txBox="1"/>
          <p:nvPr/>
        </p:nvSpPr>
        <p:spPr>
          <a:xfrm>
            <a:off x="9004632" y="6528856"/>
            <a:ext cx="12955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Support Developer </a:t>
            </a:r>
            <a:endParaRPr lang="en-US" sz="1100" dirty="0"/>
          </a:p>
        </p:txBody>
      </p:sp>
      <p:grpSp>
        <p:nvGrpSpPr>
          <p:cNvPr id="72" name="Group 71"/>
          <p:cNvGrpSpPr/>
          <p:nvPr/>
        </p:nvGrpSpPr>
        <p:grpSpPr>
          <a:xfrm>
            <a:off x="353316" y="5815511"/>
            <a:ext cx="298823" cy="526596"/>
            <a:chOff x="10883527" y="2257425"/>
            <a:chExt cx="460748" cy="1040946"/>
          </a:xfrm>
          <a:solidFill>
            <a:srgbClr val="FF0000"/>
          </a:solidFill>
        </p:grpSpPr>
        <p:cxnSp>
          <p:nvCxnSpPr>
            <p:cNvPr id="73" name="Straight Connector 72"/>
            <p:cNvCxnSpPr>
              <a:stCxn id="74" idx="4"/>
            </p:cNvCxnSpPr>
            <p:nvPr/>
          </p:nvCxnSpPr>
          <p:spPr>
            <a:xfrm>
              <a:off x="11087100" y="2466975"/>
              <a:ext cx="19050" cy="485775"/>
            </a:xfrm>
            <a:prstGeom prst="line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Oval 73"/>
            <p:cNvSpPr/>
            <p:nvPr/>
          </p:nvSpPr>
          <p:spPr>
            <a:xfrm>
              <a:off x="10991850" y="2257425"/>
              <a:ext cx="190500" cy="209550"/>
            </a:xfrm>
            <a:prstGeom prst="ellips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Connector 74"/>
            <p:cNvCxnSpPr/>
            <p:nvPr/>
          </p:nvCxnSpPr>
          <p:spPr>
            <a:xfrm flipH="1">
              <a:off x="10972800" y="2952750"/>
              <a:ext cx="123825" cy="345621"/>
            </a:xfrm>
            <a:prstGeom prst="line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11106150" y="2952750"/>
              <a:ext cx="238125" cy="276225"/>
            </a:xfrm>
            <a:prstGeom prst="line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10883527" y="2625633"/>
              <a:ext cx="460748" cy="0"/>
            </a:xfrm>
            <a:prstGeom prst="line">
              <a:avLst/>
            </a:prstGeom>
            <a:grpFill/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TextBox 77"/>
          <p:cNvSpPr txBox="1"/>
          <p:nvPr/>
        </p:nvSpPr>
        <p:spPr>
          <a:xfrm>
            <a:off x="41855" y="6439232"/>
            <a:ext cx="7040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Architect</a:t>
            </a:r>
            <a:endParaRPr lang="en-US" sz="1100" dirty="0"/>
          </a:p>
        </p:txBody>
      </p:sp>
      <p:sp>
        <p:nvSpPr>
          <p:cNvPr id="80" name="Chevron 79"/>
          <p:cNvSpPr/>
          <p:nvPr/>
        </p:nvSpPr>
        <p:spPr>
          <a:xfrm>
            <a:off x="1708735" y="5845344"/>
            <a:ext cx="4508325" cy="64384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Store Design &amp; Requirement </a:t>
            </a:r>
            <a:r>
              <a:rPr lang="en-US" sz="1200" dirty="0" err="1" smtClean="0">
                <a:solidFill>
                  <a:schemeClr val="tx1"/>
                </a:solidFill>
              </a:rPr>
              <a:t>Artifactory</a:t>
            </a:r>
            <a:r>
              <a:rPr lang="en-US" sz="1200" dirty="0" smtClean="0">
                <a:solidFill>
                  <a:schemeClr val="tx1"/>
                </a:solidFill>
              </a:rPr>
              <a:t> to Easy understand to Support guy</a:t>
            </a:r>
          </a:p>
        </p:txBody>
      </p:sp>
      <p:sp>
        <p:nvSpPr>
          <p:cNvPr id="82" name="Right Arrow 81"/>
          <p:cNvSpPr/>
          <p:nvPr/>
        </p:nvSpPr>
        <p:spPr>
          <a:xfrm>
            <a:off x="5095801" y="3694044"/>
            <a:ext cx="370387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95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Zacman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942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Deliverables </a:t>
            </a:r>
            <a:endParaRPr lang="en-US" dirty="0"/>
          </a:p>
        </p:txBody>
      </p:sp>
      <p:sp>
        <p:nvSpPr>
          <p:cNvPr id="4" name="Chevron 3"/>
          <p:cNvSpPr/>
          <p:nvPr/>
        </p:nvSpPr>
        <p:spPr>
          <a:xfrm>
            <a:off x="838200" y="1486694"/>
            <a:ext cx="2933700" cy="9779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Catalogs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Chevron 4"/>
          <p:cNvSpPr/>
          <p:nvPr/>
        </p:nvSpPr>
        <p:spPr>
          <a:xfrm>
            <a:off x="7318375" y="1556941"/>
            <a:ext cx="3168650" cy="10414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Diagrams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3956050" y="1506141"/>
            <a:ext cx="3371850" cy="1041400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Matrices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08100" y="3340100"/>
            <a:ext cx="328109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• Organization/Actor catalog</a:t>
            </a:r>
          </a:p>
          <a:p>
            <a:r>
              <a:rPr lang="en-US" dirty="0" smtClean="0"/>
              <a:t>• Driver/Goal/Objective catalog</a:t>
            </a:r>
          </a:p>
          <a:p>
            <a:r>
              <a:rPr lang="en-US" dirty="0" smtClean="0"/>
              <a:t>• Role catalog</a:t>
            </a:r>
          </a:p>
          <a:p>
            <a:r>
              <a:rPr lang="en-US" dirty="0" smtClean="0"/>
              <a:t>• Business Service/Function</a:t>
            </a:r>
          </a:p>
          <a:p>
            <a:r>
              <a:rPr lang="en-US" dirty="0" smtClean="0"/>
              <a:t>catalog</a:t>
            </a:r>
          </a:p>
          <a:p>
            <a:r>
              <a:rPr lang="en-US" dirty="0" smtClean="0"/>
              <a:t>• Location catalog</a:t>
            </a:r>
          </a:p>
          <a:p>
            <a:r>
              <a:rPr lang="en-US" dirty="0" smtClean="0"/>
              <a:t>• Process/Event/Control/Product</a:t>
            </a:r>
          </a:p>
          <a:p>
            <a:r>
              <a:rPr lang="en-US" dirty="0" smtClean="0"/>
              <a:t>catalog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65700" y="3746500"/>
            <a:ext cx="289188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• Contract/Measure catalog</a:t>
            </a:r>
          </a:p>
          <a:p>
            <a:r>
              <a:rPr lang="en-US" dirty="0" smtClean="0"/>
              <a:t>Matrices</a:t>
            </a:r>
          </a:p>
          <a:p>
            <a:r>
              <a:rPr lang="en-US" dirty="0" smtClean="0"/>
              <a:t>• Business Interaction matrix</a:t>
            </a:r>
          </a:p>
          <a:p>
            <a:r>
              <a:rPr lang="en-US" dirty="0" smtClean="0"/>
              <a:t>• Actor/Role matrix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951516" y="1216441"/>
            <a:ext cx="7917424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400" dirty="0" smtClean="0"/>
          </a:p>
          <a:p>
            <a:r>
              <a:rPr lang="en-US" sz="1400" dirty="0" smtClean="0"/>
              <a:t>• Business Footprint diagram</a:t>
            </a:r>
          </a:p>
          <a:p>
            <a:r>
              <a:rPr lang="en-US" sz="1400" dirty="0" smtClean="0"/>
              <a:t>• Business Service/Information</a:t>
            </a:r>
          </a:p>
          <a:p>
            <a:r>
              <a:rPr lang="en-US" sz="1400" dirty="0" smtClean="0"/>
              <a:t>diagram</a:t>
            </a:r>
          </a:p>
          <a:p>
            <a:r>
              <a:rPr lang="en-US" sz="1400" dirty="0" smtClean="0"/>
              <a:t>• </a:t>
            </a:r>
            <a:r>
              <a:rPr lang="en-US" sz="1400" dirty="0" smtClean="0">
                <a:solidFill>
                  <a:srgbClr val="FF0000"/>
                </a:solidFill>
              </a:rPr>
              <a:t>Functional Decomposition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diagram</a:t>
            </a:r>
          </a:p>
          <a:p>
            <a:r>
              <a:rPr lang="en-US" sz="1400" dirty="0" smtClean="0"/>
              <a:t>• Product Lifecycle diagram</a:t>
            </a:r>
          </a:p>
          <a:p>
            <a:r>
              <a:rPr lang="en-US" sz="1400" dirty="0" smtClean="0"/>
              <a:t>• Goal/Objective/Service diagram</a:t>
            </a:r>
          </a:p>
          <a:p>
            <a:r>
              <a:rPr lang="en-US" sz="1400" dirty="0" smtClean="0"/>
              <a:t>• </a:t>
            </a:r>
            <a:r>
              <a:rPr lang="en-US" sz="1400" dirty="0" smtClean="0">
                <a:solidFill>
                  <a:srgbClr val="FF0000"/>
                </a:solidFill>
              </a:rPr>
              <a:t>Use-Case diagram</a:t>
            </a:r>
          </a:p>
          <a:p>
            <a:r>
              <a:rPr lang="en-US" sz="1400" dirty="0" smtClean="0"/>
              <a:t>• Organization Decomposition</a:t>
            </a:r>
          </a:p>
          <a:p>
            <a:r>
              <a:rPr lang="en-US" sz="1400" dirty="0" smtClean="0"/>
              <a:t>diagram</a:t>
            </a:r>
          </a:p>
          <a:p>
            <a:r>
              <a:rPr lang="en-US" sz="1400" dirty="0" smtClean="0"/>
              <a:t>• </a:t>
            </a:r>
            <a:r>
              <a:rPr lang="en-US" sz="1400" dirty="0" smtClean="0">
                <a:solidFill>
                  <a:srgbClr val="FF0000"/>
                </a:solidFill>
              </a:rPr>
              <a:t>Process Flow diagram</a:t>
            </a:r>
          </a:p>
          <a:p>
            <a:r>
              <a:rPr lang="en-US" sz="1400" dirty="0" smtClean="0"/>
              <a:t>• </a:t>
            </a:r>
            <a:r>
              <a:rPr lang="en-US" sz="1400" dirty="0" smtClean="0">
                <a:solidFill>
                  <a:srgbClr val="FF0000"/>
                </a:solidFill>
              </a:rPr>
              <a:t>Event diagram</a:t>
            </a:r>
          </a:p>
          <a:p>
            <a:r>
              <a:rPr lang="fr-FR" sz="1400" dirty="0" smtClean="0"/>
              <a:t>Application Communication </a:t>
            </a:r>
            <a:r>
              <a:rPr lang="fr-FR" sz="1400" dirty="0" err="1" smtClean="0"/>
              <a:t>diagram</a:t>
            </a:r>
            <a:endParaRPr lang="fr-FR" sz="1400" dirty="0" smtClean="0"/>
          </a:p>
          <a:p>
            <a:r>
              <a:rPr lang="en-US" sz="1400" dirty="0" smtClean="0"/>
              <a:t>• Class diagram </a:t>
            </a:r>
          </a:p>
          <a:p>
            <a:r>
              <a:rPr lang="en-US" sz="1400" dirty="0" smtClean="0"/>
              <a:t>• Data Dissemination diagram </a:t>
            </a:r>
          </a:p>
          <a:p>
            <a:r>
              <a:rPr lang="en-US" sz="1400" dirty="0" smtClean="0"/>
              <a:t>• Data Security diagram </a:t>
            </a:r>
          </a:p>
          <a:p>
            <a:r>
              <a:rPr lang="en-US" sz="1400" dirty="0" smtClean="0"/>
              <a:t>• Class Hierarchy diagram </a:t>
            </a:r>
          </a:p>
          <a:p>
            <a:r>
              <a:rPr lang="en-US" sz="1400" dirty="0" smtClean="0"/>
              <a:t>• Data Migration diagram </a:t>
            </a:r>
          </a:p>
          <a:p>
            <a:r>
              <a:rPr lang="en-US" sz="1400" dirty="0" smtClean="0"/>
              <a:t>• Data Lifecycle diagram</a:t>
            </a:r>
            <a:endParaRPr lang="fr-FR" sz="1400" dirty="0" smtClean="0"/>
          </a:p>
          <a:p>
            <a:r>
              <a:rPr lang="fr-FR" sz="1400" dirty="0" smtClean="0"/>
              <a:t> </a:t>
            </a:r>
            <a:r>
              <a:rPr lang="en-US" sz="1400" dirty="0" smtClean="0"/>
              <a:t>Process/Application Realization diagram</a:t>
            </a:r>
          </a:p>
          <a:p>
            <a:r>
              <a:rPr lang="en-US" sz="1400" dirty="0" smtClean="0"/>
              <a:t>Application Migration diagram • Software Distribution diagram</a:t>
            </a:r>
          </a:p>
          <a:p>
            <a:r>
              <a:rPr lang="en-US" sz="1400" dirty="0" smtClean="0"/>
              <a:t>Environments and Locations diagram • Platform Decomposition diagram </a:t>
            </a:r>
          </a:p>
          <a:p>
            <a:r>
              <a:rPr lang="en-US" sz="1400" dirty="0" smtClean="0"/>
              <a:t>• </a:t>
            </a:r>
            <a:r>
              <a:rPr lang="en-US" sz="1400" dirty="0" smtClean="0">
                <a:solidFill>
                  <a:srgbClr val="FF0000"/>
                </a:solidFill>
              </a:rPr>
              <a:t>Processing diagram </a:t>
            </a:r>
            <a:r>
              <a:rPr lang="en-US" sz="1400" dirty="0" smtClean="0"/>
              <a:t>• Networked Computing/Hardware diagram • Communications Engineering diagram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6967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300" y="0"/>
            <a:ext cx="6829425" cy="4343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29691" y="4624251"/>
            <a:ext cx="23774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Maven Build </a:t>
            </a:r>
            <a:r>
              <a:rPr lang="en-US" dirty="0" err="1" smtClean="0"/>
              <a:t>SonarQ</a:t>
            </a:r>
            <a:r>
              <a:rPr lang="en-US" dirty="0" smtClean="0"/>
              <a:t> Checkmark t, build container image based on </a:t>
            </a:r>
            <a:r>
              <a:rPr lang="en-US" dirty="0" err="1" smtClean="0"/>
              <a:t>docker</a:t>
            </a:r>
            <a:r>
              <a:rPr lang="en-US" dirty="0" smtClean="0"/>
              <a:t> file, publish jar in repo and deploy on respective </a:t>
            </a:r>
            <a:r>
              <a:rPr lang="en-US" dirty="0" err="1" smtClean="0"/>
              <a:t>env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683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302</Words>
  <Application>Microsoft Office PowerPoint</Application>
  <PresentationFormat>Widescreen</PresentationFormat>
  <Paragraphs>95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NFR</vt:lpstr>
      <vt:lpstr>Architect Responsibilities </vt:lpstr>
      <vt:lpstr>Zacman</vt:lpstr>
      <vt:lpstr>Architecture Deliverables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</dc:creator>
  <cp:lastModifiedBy>om</cp:lastModifiedBy>
  <cp:revision>72</cp:revision>
  <dcterms:created xsi:type="dcterms:W3CDTF">2024-07-15T20:24:42Z</dcterms:created>
  <dcterms:modified xsi:type="dcterms:W3CDTF">2024-08-12T22:06:14Z</dcterms:modified>
</cp:coreProperties>
</file>