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2F-DDD7-47BE-89A1-39ECA27DEEB2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0443" y="770708"/>
            <a:ext cx="2547257" cy="11887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0443" y="2399211"/>
            <a:ext cx="2547257" cy="1188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7781" y="2399211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platform</a:t>
            </a:r>
          </a:p>
          <a:p>
            <a:pPr algn="ctr"/>
            <a:r>
              <a:rPr lang="en-US" dirty="0" smtClean="0"/>
              <a:t>Lift  - Shift ( re hosting)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57781" y="3492137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Factoring  Or Re Language with Enhancement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57781" y="4585063"/>
            <a:ext cx="3082834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 Engineering </a:t>
            </a:r>
            <a:endParaRPr lang="en-US" dirty="0"/>
          </a:p>
          <a:p>
            <a:pPr algn="ctr"/>
            <a:r>
              <a:rPr lang="en-US" dirty="0" smtClean="0"/>
              <a:t>( new design 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57781" y="5677989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</a:p>
        </p:txBody>
      </p:sp>
      <p:cxnSp>
        <p:nvCxnSpPr>
          <p:cNvPr id="3" name="Elbow Connector 2"/>
          <p:cNvCxnSpPr>
            <a:stCxn id="5" idx="3"/>
            <a:endCxn id="6" idx="1"/>
          </p:cNvCxnSpPr>
          <p:nvPr/>
        </p:nvCxnSpPr>
        <p:spPr>
          <a:xfrm flipV="1">
            <a:off x="4717700" y="2856411"/>
            <a:ext cx="640081" cy="13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4717700" y="2993571"/>
            <a:ext cx="640081" cy="955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8" idx="1"/>
          </p:cNvCxnSpPr>
          <p:nvPr/>
        </p:nvCxnSpPr>
        <p:spPr>
          <a:xfrm>
            <a:off x="4717700" y="2993571"/>
            <a:ext cx="640081" cy="204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4717700" y="2993571"/>
            <a:ext cx="640081" cy="31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1"/>
          </p:cNvCxnSpPr>
          <p:nvPr/>
        </p:nvCxnSpPr>
        <p:spPr>
          <a:xfrm>
            <a:off x="4717700" y="1365068"/>
            <a:ext cx="640081" cy="367719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58270" y="1943233"/>
            <a:ext cx="1452642" cy="911956"/>
            <a:chOff x="9614780" y="1460530"/>
            <a:chExt cx="1452642" cy="911956"/>
          </a:xfrm>
        </p:grpSpPr>
        <p:grpSp>
          <p:nvGrpSpPr>
            <p:cNvPr id="18" name="Group 17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19" name="Straight Connector 18"/>
              <p:cNvCxnSpPr>
                <a:stCxn id="20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614780" y="2110876"/>
              <a:ext cx="1452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Provider</a:t>
              </a:r>
              <a:endParaRPr lang="en-US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319286" y="3235795"/>
            <a:ext cx="1713931" cy="1095467"/>
            <a:chOff x="9319286" y="3235795"/>
            <a:chExt cx="1713931" cy="1095467"/>
          </a:xfrm>
        </p:grpSpPr>
        <p:grpSp>
          <p:nvGrpSpPr>
            <p:cNvPr id="25" name="Group 24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26" name="Straight Connector 25"/>
              <p:cNvCxnSpPr>
                <a:stCxn id="27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9319286" y="3900375"/>
              <a:ext cx="17139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Implementer</a:t>
              </a:r>
            </a:p>
            <a:p>
              <a:r>
                <a:rPr lang="en-US" sz="1100" dirty="0" smtClean="0"/>
                <a:t>( Developer)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64522" y="724857"/>
            <a:ext cx="704039" cy="885331"/>
            <a:chOff x="0" y="3697319"/>
            <a:chExt cx="704039" cy="885331"/>
          </a:xfrm>
        </p:grpSpPr>
        <p:grpSp>
          <p:nvGrpSpPr>
            <p:cNvPr id="32" name="Group 31"/>
            <p:cNvGrpSpPr/>
            <p:nvPr/>
          </p:nvGrpSpPr>
          <p:grpSpPr>
            <a:xfrm>
              <a:off x="311461" y="3697319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33" name="Straight Connector 32"/>
              <p:cNvCxnSpPr>
                <a:stCxn id="34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0" y="432104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Architect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085" y="3288799"/>
            <a:ext cx="675185" cy="911956"/>
            <a:chOff x="9614780" y="1460530"/>
            <a:chExt cx="675185" cy="911956"/>
          </a:xfrm>
        </p:grpSpPr>
        <p:grpSp>
          <p:nvGrpSpPr>
            <p:cNvPr id="43" name="Group 42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45" name="Straight Connector 44"/>
              <p:cNvCxnSpPr>
                <a:stCxn id="46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9614780" y="2110876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Financer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1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144089" y="415956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167189" y="415956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843089" y="415956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518989" y="4148456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44089" y="5462907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Manageability</a:t>
            </a:r>
          </a:p>
        </p:txBody>
      </p:sp>
      <p:sp>
        <p:nvSpPr>
          <p:cNvPr id="9" name="Chevron 8"/>
          <p:cNvSpPr/>
          <p:nvPr/>
        </p:nvSpPr>
        <p:spPr>
          <a:xfrm>
            <a:off x="3518989" y="5448622"/>
            <a:ext cx="2752188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Extensionalbility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033589" y="544068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408489" y="543274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2680789" y="86060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Reliability/ </a:t>
            </a:r>
            <a:r>
              <a:rPr lang="en-US" dirty="0" err="1" smtClean="0">
                <a:solidFill>
                  <a:schemeClr val="tx1"/>
                </a:solidFill>
              </a:rPr>
              <a:t>Trustability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680789" y="185276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Use ( End 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9189" y="90026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9189" y="1881309"/>
            <a:ext cx="2641600" cy="963612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Budget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5551715" y="718446"/>
            <a:ext cx="1267097" cy="2097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32320" y="1580595"/>
            <a:ext cx="20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 Preferences 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2312126" y="2984492"/>
            <a:ext cx="2741966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430894" y="4159568"/>
            <a:ext cx="684083" cy="2266951"/>
          </a:xfrm>
          <a:prstGeom prst="rightBrace">
            <a:avLst>
              <a:gd name="adj1" fmla="val 8333"/>
              <a:gd name="adj2" fmla="val 51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809" y="4996682"/>
            <a:ext cx="141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Implementer</a:t>
            </a:r>
          </a:p>
          <a:p>
            <a:r>
              <a:rPr lang="en-US" dirty="0" smtClean="0"/>
              <a:t> Preferences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8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1855" y="5693695"/>
            <a:ext cx="11025567" cy="1185372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3 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Deployment &amp; Support ( Operation)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55" y="2548314"/>
            <a:ext cx="11025567" cy="3040509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2: Development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855" y="927915"/>
            <a:ext cx="11025567" cy="1678357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1: Requirement capturing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4092" y="3386898"/>
            <a:ext cx="1745532" cy="1150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 Responsibilities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7053" y="1506355"/>
            <a:ext cx="2272937" cy="225603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equirement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78479" y="1600957"/>
            <a:ext cx="3844835" cy="8820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Requirement &amp; Minimize gap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[ Requirement Gathering]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4571" y="1460531"/>
            <a:ext cx="2430209" cy="98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Present to  Customer </a:t>
            </a:r>
            <a:r>
              <a:rPr lang="en-US" sz="1050" dirty="0" smtClean="0">
                <a:solidFill>
                  <a:srgbClr val="FFFF00"/>
                </a:solidFill>
              </a:rPr>
              <a:t>Visualized</a:t>
            </a:r>
            <a:r>
              <a:rPr lang="en-US" sz="1050" dirty="0" smtClean="0"/>
              <a:t> about requirement capturing</a:t>
            </a:r>
          </a:p>
          <a:p>
            <a:pPr algn="ctr"/>
            <a:r>
              <a:rPr lang="en-US" sz="1050" dirty="0" smtClean="0"/>
              <a:t>&amp; Minimize Gap 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0103857" y="147513"/>
            <a:ext cx="19271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Life Cycle</a:t>
            </a:r>
          </a:p>
          <a:p>
            <a:r>
              <a:rPr lang="en-US" sz="1000" dirty="0" smtClean="0"/>
              <a:t>Phase 0: Requirement capturing</a:t>
            </a:r>
          </a:p>
          <a:p>
            <a:r>
              <a:rPr lang="en-US" sz="1000" dirty="0" smtClean="0"/>
              <a:t>Phase </a:t>
            </a:r>
            <a:r>
              <a:rPr lang="en-US" sz="1000" dirty="0"/>
              <a:t>1: Planning.</a:t>
            </a:r>
          </a:p>
          <a:p>
            <a:r>
              <a:rPr lang="en-US" sz="1000" dirty="0"/>
              <a:t>Phase 2: Requirements Analysis.</a:t>
            </a:r>
          </a:p>
          <a:p>
            <a:r>
              <a:rPr lang="en-US" sz="1000" dirty="0"/>
              <a:t>Phase 3: Design.</a:t>
            </a:r>
          </a:p>
          <a:p>
            <a:r>
              <a:rPr lang="en-US" sz="1000" dirty="0"/>
              <a:t>Phase 4: Coding.</a:t>
            </a:r>
          </a:p>
          <a:p>
            <a:r>
              <a:rPr lang="en-US" sz="1000" dirty="0"/>
              <a:t>Phase 5: Testing.</a:t>
            </a:r>
          </a:p>
          <a:p>
            <a:r>
              <a:rPr lang="en-US" sz="1000" dirty="0"/>
              <a:t>Phase 6: Deployment.</a:t>
            </a:r>
          </a:p>
          <a:p>
            <a:r>
              <a:rPr lang="en-US" sz="1000" dirty="0"/>
              <a:t>Phase 7: </a:t>
            </a:r>
            <a:r>
              <a:rPr lang="en-US" sz="1000" dirty="0" smtClean="0"/>
              <a:t>Maintenance</a:t>
            </a:r>
          </a:p>
          <a:p>
            <a:r>
              <a:rPr lang="en-US" sz="1000" dirty="0" smtClean="0"/>
              <a:t>Phase 8: Enhancement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90133" y="1460530"/>
            <a:ext cx="298823" cy="526596"/>
            <a:chOff x="10883527" y="2257425"/>
            <a:chExt cx="460748" cy="1040946"/>
          </a:xfrm>
          <a:solidFill>
            <a:srgbClr val="7030A0"/>
          </a:solidFill>
        </p:grpSpPr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14780" y="211087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Provider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46957" y="3235795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24" name="Straight Connector 23"/>
            <p:cNvCxnSpPr>
              <a:stCxn id="25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9286" y="390037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Implementer</a:t>
            </a:r>
          </a:p>
          <a:p>
            <a:r>
              <a:rPr lang="en-US" sz="1100" dirty="0" smtClean="0"/>
              <a:t>( Developer)</a:t>
            </a:r>
            <a:endParaRPr lang="en-US" sz="1100" dirty="0"/>
          </a:p>
        </p:txBody>
      </p:sp>
      <p:sp>
        <p:nvSpPr>
          <p:cNvPr id="30" name="Chevron 29"/>
          <p:cNvSpPr/>
          <p:nvPr/>
        </p:nvSpPr>
        <p:spPr>
          <a:xfrm>
            <a:off x="3212025" y="2670403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Implementation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3535852" y="3372782"/>
            <a:ext cx="1374756" cy="622974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</a:t>
            </a:r>
            <a:r>
              <a:rPr lang="en-US" sz="1100" dirty="0" smtClean="0">
                <a:solidFill>
                  <a:srgbClr val="7030A0"/>
                </a:solidFill>
              </a:rPr>
              <a:t>equirement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26866" y="3762391"/>
            <a:ext cx="1438130" cy="54108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NFR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66188" y="3386899"/>
            <a:ext cx="2627610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1763" y="3454468"/>
            <a:ext cx="996107" cy="803292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Design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078479" y="2559914"/>
            <a:ext cx="7528785" cy="15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57912" y="3427860"/>
            <a:ext cx="2249992" cy="98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 to  Developer </a:t>
            </a:r>
            <a:r>
              <a:rPr lang="en-US" sz="1100" dirty="0" smtClean="0">
                <a:solidFill>
                  <a:srgbClr val="FFFF00"/>
                </a:solidFill>
              </a:rPr>
              <a:t>Visualized</a:t>
            </a:r>
            <a:r>
              <a:rPr lang="en-US" sz="1100" dirty="0" smtClean="0"/>
              <a:t> about Design &amp; Minimize Gap 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44091" y="4595532"/>
            <a:ext cx="7689126" cy="767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96807" y="4748048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42" name="Straight Connector 41"/>
            <p:cNvCxnSpPr>
              <a:stCxn id="4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51481" y="536674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Developer 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11461" y="3697319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432104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23803" y="4610779"/>
            <a:ext cx="2780829" cy="978044"/>
            <a:chOff x="1255912" y="4688039"/>
            <a:chExt cx="2702771" cy="1399070"/>
          </a:xfrm>
        </p:grpSpPr>
        <p:sp>
          <p:nvSpPr>
            <p:cNvPr id="58" name="Rectangle 57"/>
            <p:cNvSpPr/>
            <p:nvPr/>
          </p:nvSpPr>
          <p:spPr>
            <a:xfrm>
              <a:off x="1255912" y="4688039"/>
              <a:ext cx="2702771" cy="139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Technology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386038" y="5026476"/>
              <a:ext cx="1374756" cy="62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Data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21609" y="5498892"/>
              <a:ext cx="1438130" cy="541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Logic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110691" y="5628356"/>
            <a:ext cx="10956731" cy="653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69874" y="5890377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65" name="Straight Connector 64"/>
            <p:cNvCxnSpPr>
              <a:stCxn id="66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004632" y="652885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 Developer 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3316" y="5815511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73" name="Straight Connector 72"/>
            <p:cNvCxnSpPr>
              <a:stCxn id="74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855" y="643923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sp>
        <p:nvSpPr>
          <p:cNvPr id="80" name="Chevron 79"/>
          <p:cNvSpPr/>
          <p:nvPr/>
        </p:nvSpPr>
        <p:spPr>
          <a:xfrm>
            <a:off x="1708735" y="5845344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Design &amp; Requirement </a:t>
            </a:r>
            <a:r>
              <a:rPr lang="en-US" sz="1200" dirty="0" err="1" smtClean="0">
                <a:solidFill>
                  <a:schemeClr val="tx1"/>
                </a:solidFill>
              </a:rPr>
              <a:t>Artifactory</a:t>
            </a:r>
            <a:r>
              <a:rPr lang="en-US" sz="1200" dirty="0" smtClean="0">
                <a:solidFill>
                  <a:schemeClr val="tx1"/>
                </a:solidFill>
              </a:rPr>
              <a:t> to Easy understand to Support guy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095801" y="3694044"/>
            <a:ext cx="370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37914" y="4163084"/>
            <a:ext cx="1283691" cy="4348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Budget</a:t>
            </a:r>
            <a:endParaRPr 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5" y="0"/>
            <a:ext cx="6302828" cy="1325563"/>
          </a:xfrm>
        </p:spPr>
        <p:txBody>
          <a:bodyPr/>
          <a:lstStyle/>
          <a:p>
            <a:r>
              <a:rPr lang="en-US" dirty="0" smtClean="0"/>
              <a:t>Different type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5" y="2011680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Architecture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4035" y="3091543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Architecture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4035" y="4171406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Architecture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flipH="1">
            <a:off x="7036525" y="1601048"/>
            <a:ext cx="875211" cy="37303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7955280" y="4127863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7955280" y="1541417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7955280" y="2834640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9021" y="974563"/>
            <a:ext cx="1835330" cy="50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9021" y="1489308"/>
            <a:ext cx="1835330" cy="50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6711" y="1032580"/>
            <a:ext cx="1888671" cy="113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Functional traceability</a:t>
            </a:r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770709" y="5331446"/>
            <a:ext cx="3579222" cy="912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Architecture </a:t>
            </a:r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430485" y="5305321"/>
            <a:ext cx="3043645" cy="912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Architecture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635" y="1668622"/>
            <a:ext cx="914400" cy="6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9635" y="2336230"/>
            <a:ext cx="914400" cy="6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2" y="-58580"/>
            <a:ext cx="10515600" cy="1325563"/>
          </a:xfrm>
        </p:spPr>
        <p:txBody>
          <a:bodyPr/>
          <a:lstStyle/>
          <a:p>
            <a:r>
              <a:rPr lang="en-US" dirty="0" err="1" smtClean="0"/>
              <a:t>Zachman</a:t>
            </a:r>
            <a:endParaRPr lang="en-US" dirty="0"/>
          </a:p>
        </p:txBody>
      </p:sp>
      <p:pic>
        <p:nvPicPr>
          <p:cNvPr id="1026" name="Picture 2" descr="https://zachman-feac.com/images/ZI_PIcs/ZF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61" y="604202"/>
            <a:ext cx="7859751" cy="60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753710"/>
            <a:ext cx="276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Zach man only set context  but not more Architect thinking</a:t>
            </a:r>
          </a:p>
          <a:p>
            <a:endParaRPr lang="en-US" dirty="0"/>
          </a:p>
          <a:p>
            <a:r>
              <a:rPr lang="en-US" dirty="0" smtClean="0"/>
              <a:t>Architect is responsible at each level</a:t>
            </a:r>
          </a:p>
          <a:p>
            <a:r>
              <a:rPr lang="en-US" dirty="0" smtClean="0"/>
              <a:t>2 major stake holder</a:t>
            </a:r>
          </a:p>
          <a:p>
            <a:r>
              <a:rPr lang="en-US" dirty="0" smtClean="0"/>
              <a:t>Provider &amp; Implementer</a:t>
            </a:r>
          </a:p>
          <a:p>
            <a:r>
              <a:rPr lang="en-US" dirty="0" smtClean="0"/>
              <a:t>2 thing more important </a:t>
            </a:r>
          </a:p>
          <a:p>
            <a:r>
              <a:rPr lang="en-US" dirty="0" smtClean="0"/>
              <a:t>Data (What) How (Logic) rest is optional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6" y="102366"/>
            <a:ext cx="10515600" cy="1325563"/>
          </a:xfrm>
        </p:spPr>
        <p:txBody>
          <a:bodyPr/>
          <a:lstStyle/>
          <a:p>
            <a:r>
              <a:rPr lang="en-US" dirty="0" smtClean="0"/>
              <a:t>TOGAF Pillars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78" y="998741"/>
            <a:ext cx="10894423" cy="63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TOGAF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46838" y="1666321"/>
            <a:ext cx="2346105" cy="1467051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4" name="Rectangle 3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architecture domains</a:t>
              </a:r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108282" y="1685419"/>
            <a:ext cx="2387031" cy="1463251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21" name="Rectangle 20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Continuum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2986" y="3387173"/>
            <a:ext cx="2064970" cy="2177439"/>
            <a:chOff x="965612" y="4595012"/>
            <a:chExt cx="2064970" cy="2177439"/>
          </a:xfrm>
        </p:grpSpPr>
        <p:sp>
          <p:nvSpPr>
            <p:cNvPr id="25" name="Pentagon 24"/>
            <p:cNvSpPr/>
            <p:nvPr/>
          </p:nvSpPr>
          <p:spPr>
            <a:xfrm>
              <a:off x="965612" y="4595012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Business architecture</a:t>
              </a:r>
            </a:p>
          </p:txBody>
        </p:sp>
        <p:sp>
          <p:nvSpPr>
            <p:cNvPr id="26" name="Pentagon 25"/>
            <p:cNvSpPr/>
            <p:nvPr/>
          </p:nvSpPr>
          <p:spPr>
            <a:xfrm>
              <a:off x="992776" y="514633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architecture </a:t>
              </a:r>
            </a:p>
          </p:txBody>
        </p:sp>
        <p:sp>
          <p:nvSpPr>
            <p:cNvPr id="27" name="Pentagon 26"/>
            <p:cNvSpPr/>
            <p:nvPr/>
          </p:nvSpPr>
          <p:spPr>
            <a:xfrm>
              <a:off x="992776" y="571707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Applications architecture </a:t>
              </a:r>
            </a:p>
          </p:txBody>
        </p:sp>
        <p:sp>
          <p:nvSpPr>
            <p:cNvPr id="28" name="Pentagon 27"/>
            <p:cNvSpPr/>
            <p:nvPr/>
          </p:nvSpPr>
          <p:spPr>
            <a:xfrm>
              <a:off x="992776" y="628781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Technical architecture</a:t>
              </a:r>
            </a:p>
          </p:txBody>
        </p:sp>
      </p:grpSp>
      <p:pic>
        <p:nvPicPr>
          <p:cNvPr id="1026" name="Picture 2" descr="https://pubs.opengroup.org/architecture/togaf8-doc/arch/Figures/ad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56" y="2733774"/>
            <a:ext cx="4672805" cy="41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08853" y="1669654"/>
            <a:ext cx="2576821" cy="1459450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16" name="Rectangle 15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Architecture Development Method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s://pubs.opengroup.org/architecture/togaf91-doc/arch/Figures/39_entcon_o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004709"/>
            <a:ext cx="5057868" cy="35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Deliverables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486694"/>
            <a:ext cx="2933700" cy="977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318375" y="1556941"/>
            <a:ext cx="31686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56050" y="1506141"/>
            <a:ext cx="33718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340100"/>
            <a:ext cx="32810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Organization/Actor catalog</a:t>
            </a:r>
          </a:p>
          <a:p>
            <a:r>
              <a:rPr lang="en-US" dirty="0" smtClean="0"/>
              <a:t>• Driver/Goal/Objective catalog</a:t>
            </a:r>
          </a:p>
          <a:p>
            <a:r>
              <a:rPr lang="en-US" dirty="0" smtClean="0"/>
              <a:t>• Role catalog</a:t>
            </a:r>
          </a:p>
          <a:p>
            <a:r>
              <a:rPr lang="en-US" dirty="0" smtClean="0"/>
              <a:t>• Business Service/Function</a:t>
            </a:r>
          </a:p>
          <a:p>
            <a:r>
              <a:rPr lang="en-US" dirty="0" smtClean="0"/>
              <a:t>catalog</a:t>
            </a:r>
          </a:p>
          <a:p>
            <a:r>
              <a:rPr lang="en-US" dirty="0" smtClean="0"/>
              <a:t>• Location catalog</a:t>
            </a:r>
          </a:p>
          <a:p>
            <a:r>
              <a:rPr lang="en-US" dirty="0" smtClean="0"/>
              <a:t>• Process/Event/Control/Product</a:t>
            </a:r>
          </a:p>
          <a:p>
            <a:r>
              <a:rPr lang="en-US" dirty="0" smtClean="0"/>
              <a:t>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5700" y="374650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Contract/Measure catalog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• Business Interaction matrix</a:t>
            </a:r>
          </a:p>
          <a:p>
            <a:r>
              <a:rPr lang="en-US" dirty="0" smtClean="0"/>
              <a:t>• Actor/Role matrix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1516" y="1216441"/>
            <a:ext cx="7917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• Business Footprint diagram</a:t>
            </a:r>
          </a:p>
          <a:p>
            <a:r>
              <a:rPr lang="en-US" sz="1400" dirty="0" smtClean="0"/>
              <a:t>• Business Service/Information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Functional Decomposition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diagram</a:t>
            </a:r>
          </a:p>
          <a:p>
            <a:r>
              <a:rPr lang="en-US" sz="1400" dirty="0" smtClean="0"/>
              <a:t>• Product Lifecycle diagram</a:t>
            </a:r>
          </a:p>
          <a:p>
            <a:r>
              <a:rPr lang="en-US" sz="1400" dirty="0" smtClean="0"/>
              <a:t>• Goal/Objective/Service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Use-Case diagram</a:t>
            </a:r>
          </a:p>
          <a:p>
            <a:r>
              <a:rPr lang="en-US" sz="1400" dirty="0" smtClean="0"/>
              <a:t>• Organization Decomposition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 Flow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Event diagram</a:t>
            </a:r>
          </a:p>
          <a:p>
            <a:r>
              <a:rPr lang="fr-FR" sz="1400" dirty="0" smtClean="0"/>
              <a:t>Application Communication </a:t>
            </a:r>
            <a:r>
              <a:rPr lang="fr-FR" sz="1400" dirty="0" err="1" smtClean="0"/>
              <a:t>diagram</a:t>
            </a:r>
            <a:endParaRPr lang="fr-FR" sz="1400" dirty="0" smtClean="0"/>
          </a:p>
          <a:p>
            <a:r>
              <a:rPr lang="en-US" sz="1400" dirty="0" smtClean="0"/>
              <a:t>• Class diagram </a:t>
            </a:r>
          </a:p>
          <a:p>
            <a:r>
              <a:rPr lang="en-US" sz="1400" dirty="0" smtClean="0"/>
              <a:t>• Data Dissemination diagram </a:t>
            </a:r>
          </a:p>
          <a:p>
            <a:r>
              <a:rPr lang="en-US" sz="1400" dirty="0" smtClean="0"/>
              <a:t>• Data Security diagram </a:t>
            </a:r>
          </a:p>
          <a:p>
            <a:r>
              <a:rPr lang="en-US" sz="1400" dirty="0" smtClean="0"/>
              <a:t>• Class Hierarchy diagram </a:t>
            </a:r>
          </a:p>
          <a:p>
            <a:r>
              <a:rPr lang="en-US" sz="1400" dirty="0" smtClean="0"/>
              <a:t>• Data Migration diagram </a:t>
            </a:r>
          </a:p>
          <a:p>
            <a:r>
              <a:rPr lang="en-US" sz="1400" dirty="0" smtClean="0"/>
              <a:t>• Data Lifecycle diagram</a:t>
            </a:r>
            <a:endParaRPr lang="fr-FR" sz="1400" dirty="0" smtClean="0"/>
          </a:p>
          <a:p>
            <a:r>
              <a:rPr lang="fr-FR" sz="1400" dirty="0" smtClean="0"/>
              <a:t> </a:t>
            </a:r>
            <a:r>
              <a:rPr lang="en-US" sz="1400" dirty="0" smtClean="0"/>
              <a:t>Process/Application Realization diagram</a:t>
            </a:r>
          </a:p>
          <a:p>
            <a:r>
              <a:rPr lang="en-US" sz="1400" dirty="0" smtClean="0"/>
              <a:t>Application Migration diagram • Software Distribution diagram</a:t>
            </a:r>
          </a:p>
          <a:p>
            <a:r>
              <a:rPr lang="en-US" sz="1400" dirty="0" smtClean="0"/>
              <a:t>Environments and Locations diagram • Platform Decomposition diagram 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Processing diagram </a:t>
            </a:r>
            <a:r>
              <a:rPr lang="en-US" sz="1400" dirty="0" smtClean="0"/>
              <a:t>• Networked Computing/Hardware diagram • Communications Engineering diagram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6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6829425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9691" y="4624251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Build </a:t>
            </a:r>
            <a:r>
              <a:rPr lang="en-US" dirty="0" err="1" smtClean="0"/>
              <a:t>SonarQ</a:t>
            </a:r>
            <a:r>
              <a:rPr lang="en-US" dirty="0" smtClean="0"/>
              <a:t> Checkmark t, build container image based on </a:t>
            </a:r>
            <a:r>
              <a:rPr lang="en-US" dirty="0" err="1" smtClean="0"/>
              <a:t>docker</a:t>
            </a:r>
            <a:r>
              <a:rPr lang="en-US" dirty="0" smtClean="0"/>
              <a:t> file, publish jar in repo and deploy on respective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422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NFR</vt:lpstr>
      <vt:lpstr>Architect Responsibilities </vt:lpstr>
      <vt:lpstr>Different type Architecture</vt:lpstr>
      <vt:lpstr>Zachman</vt:lpstr>
      <vt:lpstr>TOGAF Pillars</vt:lpstr>
      <vt:lpstr>NFR </vt:lpstr>
      <vt:lpstr>Architecture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121</cp:revision>
  <dcterms:created xsi:type="dcterms:W3CDTF">2024-07-15T20:24:42Z</dcterms:created>
  <dcterms:modified xsi:type="dcterms:W3CDTF">2024-08-23T20:58:19Z</dcterms:modified>
</cp:coreProperties>
</file>