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f15877a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f15877a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f15877a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f15877a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f15877a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f15877a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f2dc1e9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f2dc1e9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bf15877a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f15877a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9eabb6c61bad1a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9eabb6c61bad1a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bf15877a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f15877a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bf15877a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bf15877a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bf15877a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f15877a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bf15877a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f15877a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bf15877a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f15877a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bf15877a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f15877a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0" y="1007050"/>
            <a:ext cx="8331900" cy="2025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solidFill>
                  <a:srgbClr val="FF0000"/>
                </a:solidFill>
                <a:latin typeface="Times New Roman"/>
                <a:ea typeface="Times New Roman"/>
                <a:cs typeface="Times New Roman"/>
                <a:sym typeface="Times New Roman"/>
              </a:rPr>
              <a:t>Emotion analysis through facial recognition:</a:t>
            </a:r>
            <a:endParaRPr b="1" sz="3000" u="sng">
              <a:solidFill>
                <a:srgbClr val="FF0000"/>
              </a:solidFill>
              <a:latin typeface="Times New Roman"/>
              <a:ea typeface="Times New Roman"/>
              <a:cs typeface="Times New Roman"/>
              <a:sym typeface="Times New Roman"/>
            </a:endParaRPr>
          </a:p>
        </p:txBody>
      </p:sp>
      <p:sp>
        <p:nvSpPr>
          <p:cNvPr id="86" name="Google Shape;86;p13"/>
          <p:cNvSpPr txBox="1"/>
          <p:nvPr/>
        </p:nvSpPr>
        <p:spPr>
          <a:xfrm>
            <a:off x="0" y="2490925"/>
            <a:ext cx="8071200" cy="27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9900"/>
                </a:solidFill>
                <a:latin typeface="Times New Roman"/>
                <a:ea typeface="Times New Roman"/>
                <a:cs typeface="Times New Roman"/>
                <a:sym typeface="Times New Roman"/>
              </a:rPr>
              <a:t>This project revolves around the immense potential of using facial recognition to detect various emotions portrayed by various people for continued durations of time so as to deduce integral data for further analysis</a:t>
            </a:r>
            <a:endParaRPr sz="2600">
              <a:solidFill>
                <a:srgbClr val="FF9900"/>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segments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market here would be a segmented market</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-&gt;</a:t>
            </a:r>
            <a:r>
              <a:rPr lang="en">
                <a:latin typeface="Times New Roman"/>
                <a:ea typeface="Times New Roman"/>
                <a:cs typeface="Times New Roman"/>
                <a:sym typeface="Times New Roman"/>
              </a:rPr>
              <a:t>The target of the product is essentially a segmented market where the service provided is more or less the same but the application and the method of application might vary depending upon the need of the recipient company.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streams</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latin typeface="Times New Roman"/>
                <a:ea typeface="Times New Roman"/>
                <a:cs typeface="Times New Roman"/>
                <a:sym typeface="Times New Roman"/>
              </a:rPr>
              <a:t>Subscription based modules:</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The primary source of revenue generation for a model deployed in a home for example can be the fact that the emotion packages deployed can consist of a few or more packages depending on the subscription they avail</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arenR"/>
            </a:pPr>
            <a:r>
              <a:rPr lang="en">
                <a:latin typeface="Times New Roman"/>
                <a:ea typeface="Times New Roman"/>
                <a:cs typeface="Times New Roman"/>
                <a:sym typeface="Times New Roman"/>
              </a:rPr>
              <a:t>Advertising:</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Essentially, advertising the success of the model and displaying why it is the need of the hour would act as a major boost to gather funds and also create awareness about the product</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structure</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Analysts and continuous training:</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arenR"/>
            </a:pPr>
            <a:r>
              <a:rPr lang="en">
                <a:latin typeface="Times New Roman"/>
                <a:ea typeface="Times New Roman"/>
                <a:cs typeface="Times New Roman"/>
                <a:sym typeface="Times New Roman"/>
              </a:rPr>
              <a:t>The primary cost structure would be dependent upon the resources required to hire the individuals required.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a:latin typeface="Times New Roman"/>
                <a:ea typeface="Times New Roman"/>
                <a:cs typeface="Times New Roman"/>
                <a:sym typeface="Times New Roman"/>
              </a:rPr>
              <a:t>The secondary resource allocation would be on the intensive training of the model that would be performed regularly, over time so as to ensure that the customers get the best of experiences with the product and face no hassle.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a:latin typeface="Times New Roman"/>
                <a:ea typeface="Times New Roman"/>
                <a:cs typeface="Times New Roman"/>
                <a:sym typeface="Times New Roman"/>
              </a:rPr>
              <a:t>The machines required to train and develop the models to be deployed too contribute to the cost structure</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336675" y="430175"/>
            <a:ext cx="53679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The project was made and presented by:</a:t>
            </a:r>
            <a:endParaRPr b="1"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Name - Siddharth Singh</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Name of university -  SRMIST</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2046050" y="280725"/>
            <a:ext cx="4592100" cy="7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latin typeface="Times New Roman"/>
                <a:ea typeface="Times New Roman"/>
                <a:cs typeface="Times New Roman"/>
                <a:sym typeface="Times New Roman"/>
              </a:rPr>
              <a:t>Business model</a:t>
            </a:r>
            <a:endParaRPr sz="2400" u="sng">
              <a:latin typeface="Times New Roman"/>
              <a:ea typeface="Times New Roman"/>
              <a:cs typeface="Times New Roman"/>
              <a:sym typeface="Times New Roman"/>
            </a:endParaRPr>
          </a:p>
        </p:txBody>
      </p:sp>
      <p:sp>
        <p:nvSpPr>
          <p:cNvPr id="92" name="Google Shape;92;p14"/>
          <p:cNvSpPr txBox="1"/>
          <p:nvPr/>
        </p:nvSpPr>
        <p:spPr>
          <a:xfrm>
            <a:off x="391025" y="1012725"/>
            <a:ext cx="8492400" cy="28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a:t>
            </a:r>
            <a:r>
              <a:rPr lang="en" sz="1800">
                <a:latin typeface="Times New Roman"/>
                <a:ea typeface="Times New Roman"/>
                <a:cs typeface="Times New Roman"/>
                <a:sym typeface="Times New Roman"/>
              </a:rPr>
              <a:t>he business model designed for the project revolves around 9 primary sectors: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Value proposition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Key resources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Key activities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Key partnerships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Customer relations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Channels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Customer segments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Revenue streams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arenR"/>
            </a:pPr>
            <a:r>
              <a:rPr lang="en" sz="1800">
                <a:latin typeface="Times New Roman"/>
                <a:ea typeface="Times New Roman"/>
                <a:cs typeface="Times New Roman"/>
                <a:sym typeface="Times New Roman"/>
              </a:rPr>
              <a:t>Cost structure</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5"/>
          <p:cNvPicPr preferRelativeResize="0"/>
          <p:nvPr/>
        </p:nvPicPr>
        <p:blipFill>
          <a:blip r:embed="rId3">
            <a:alphaModFix/>
          </a:blip>
          <a:stretch>
            <a:fillRect/>
          </a:stretch>
        </p:blipFill>
        <p:spPr>
          <a:xfrm>
            <a:off x="332125" y="0"/>
            <a:ext cx="8479777"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proposition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arenR"/>
            </a:pPr>
            <a:r>
              <a:rPr lang="en">
                <a:latin typeface="Times New Roman"/>
                <a:ea typeface="Times New Roman"/>
                <a:cs typeface="Times New Roman"/>
                <a:sym typeface="Times New Roman"/>
              </a:rPr>
              <a:t>Distress call generation</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Generate distress calls on the basis of the emotions recognized which can help the person in-case of danger.</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arenR"/>
            </a:pPr>
            <a:r>
              <a:rPr lang="en">
                <a:latin typeface="Times New Roman"/>
                <a:ea typeface="Times New Roman"/>
                <a:cs typeface="Times New Roman"/>
                <a:sym typeface="Times New Roman"/>
              </a:rPr>
              <a:t>Alert drivers on roads </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In cases of extensive driving, it can be used to alert the driver so as to make sure the monotony does not get to him/her. </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A basic message such as, "take a coffee break" or "adjust temperature" can work</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resources:</a:t>
            </a:r>
            <a:endParaRPr/>
          </a:p>
        </p:txBody>
      </p:sp>
      <p:sp>
        <p:nvSpPr>
          <p:cNvPr id="110" name="Google Shape;110;p17"/>
          <p:cNvSpPr txBox="1"/>
          <p:nvPr>
            <p:ph idx="1" type="body"/>
          </p:nvPr>
        </p:nvSpPr>
        <p:spPr>
          <a:xfrm>
            <a:off x="311700" y="1199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latin typeface="Times New Roman"/>
                <a:ea typeface="Times New Roman"/>
                <a:cs typeface="Times New Roman"/>
                <a:sym typeface="Times New Roman"/>
              </a:rPr>
              <a:t>)The primary resources required for the upkeep and constant progress of the product is a skilled workforce composed of skilled individuals and analysts.</a:t>
            </a:r>
            <a:endParaRPr>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262728"/>
                </a:solidFill>
                <a:highlight>
                  <a:srgbClr val="FFFFFF"/>
                </a:highlight>
                <a:latin typeface="Times New Roman"/>
                <a:ea typeface="Times New Roman"/>
                <a:cs typeface="Times New Roman"/>
                <a:sym typeface="Times New Roman"/>
              </a:rPr>
              <a:t>2) Business analysts to aid in the process of understanding the nuances and plausible repercussions of unforeseen outcomes.</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262728"/>
                </a:solidFill>
                <a:highlight>
                  <a:srgbClr val="FFFFFF"/>
                </a:highlight>
                <a:latin typeface="Times New Roman"/>
                <a:ea typeface="Times New Roman"/>
                <a:cs typeface="Times New Roman"/>
                <a:sym typeface="Times New Roman"/>
              </a:rPr>
              <a:t>3) Content strategist to design content for the product to ensure that enough awareness about the uses of the product is outspread.</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activities: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arenR"/>
            </a:pPr>
            <a:r>
              <a:rPr lang="en">
                <a:latin typeface="Times New Roman"/>
                <a:ea typeface="Times New Roman"/>
                <a:cs typeface="Times New Roman"/>
                <a:sym typeface="Times New Roman"/>
              </a:rPr>
              <a:t>Problem solving, where we:</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d</a:t>
            </a:r>
            <a:r>
              <a:rPr lang="en">
                <a:latin typeface="Times New Roman"/>
                <a:ea typeface="Times New Roman"/>
                <a:cs typeface="Times New Roman"/>
                <a:sym typeface="Times New Roman"/>
              </a:rPr>
              <a:t>esign ingenious algorithms so as to ensure that the flagship and the benchmark of the product is maintained.</a:t>
            </a:r>
            <a:endParaRPr>
              <a:latin typeface="Times New Roman"/>
              <a:ea typeface="Times New Roman"/>
              <a:cs typeface="Times New Roman"/>
              <a:sym typeface="Times New Roman"/>
            </a:endParaRPr>
          </a:p>
          <a:p>
            <a:pPr indent="0" lvl="0" marL="45720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2)	Regular and continuous training, where we: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	Rigorous and continuous training of the model to make sure that even</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discernibly noticeable features are recognized and finer patterns are found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partnerships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Associations with major corporations:</a:t>
            </a:r>
            <a:endParaRPr>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262728"/>
                </a:solidFill>
                <a:highlight>
                  <a:srgbClr val="FFFFFF"/>
                </a:highlight>
                <a:latin typeface="Times New Roman"/>
                <a:ea typeface="Times New Roman"/>
                <a:cs typeface="Times New Roman"/>
                <a:sym typeface="Times New Roman"/>
              </a:rPr>
              <a:t>Based on the mode of deployment of the model, the avenues to which the product can cater needs, is endless.</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62728"/>
                </a:solidFill>
                <a:highlight>
                  <a:srgbClr val="FFFFFF"/>
                </a:highlight>
                <a:latin typeface="Times New Roman"/>
                <a:ea typeface="Times New Roman"/>
                <a:cs typeface="Times New Roman"/>
                <a:sym typeface="Times New Roman"/>
              </a:rPr>
              <a:t>Naming a few:</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62728"/>
                </a:solidFill>
                <a:highlight>
                  <a:srgbClr val="FFFFFF"/>
                </a:highlight>
                <a:latin typeface="Times New Roman"/>
                <a:ea typeface="Times New Roman"/>
                <a:cs typeface="Times New Roman"/>
                <a:sym typeface="Times New Roman"/>
              </a:rPr>
              <a:t>1) Commercial vehicle producers</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62728"/>
                </a:solidFill>
                <a:highlight>
                  <a:srgbClr val="FFFFFF"/>
                </a:highlight>
                <a:latin typeface="Times New Roman"/>
                <a:ea typeface="Times New Roman"/>
                <a:cs typeface="Times New Roman"/>
                <a:sym typeface="Times New Roman"/>
              </a:rPr>
              <a:t>2) Security component developers</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62728"/>
                </a:solidFill>
                <a:highlight>
                  <a:srgbClr val="FFFFFF"/>
                </a:highlight>
                <a:latin typeface="Times New Roman"/>
                <a:ea typeface="Times New Roman"/>
                <a:cs typeface="Times New Roman"/>
                <a:sym typeface="Times New Roman"/>
              </a:rPr>
              <a:t>3) Medical institutions</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62728"/>
                </a:solidFill>
                <a:highlight>
                  <a:srgbClr val="FFFFFF"/>
                </a:highlight>
                <a:latin typeface="Times New Roman"/>
                <a:ea typeface="Times New Roman"/>
                <a:cs typeface="Times New Roman"/>
                <a:sym typeface="Times New Roman"/>
              </a:rPr>
              <a:t>4) Working sector of majority of companies</a:t>
            </a:r>
            <a:endParaRPr>
              <a:solidFill>
                <a:srgbClr val="2627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relations:</a:t>
            </a:r>
            <a:endParaRPr/>
          </a:p>
        </p:txBody>
      </p:sp>
      <p:sp>
        <p:nvSpPr>
          <p:cNvPr id="128" name="Google Shape;128;p20"/>
          <p:cNvSpPr txBox="1"/>
          <p:nvPr>
            <p:ph idx="1" type="body"/>
          </p:nvPr>
        </p:nvSpPr>
        <p:spPr>
          <a:xfrm>
            <a:off x="311700" y="12111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1) Personal assistance: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Essentially, as a lot of the required components here are technical, a personal call attendance based service will be applied which will in-turn help out the customers with queries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2) Co-creation:</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Owners of the product will be open to access an extensive FAQ page which is ever evolving by taking inputs from the customers as well where they answer queries posted by fellow members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Partner indirect distribution:</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262728"/>
                </a:solidFill>
                <a:highlight>
                  <a:srgbClr val="FFFFFF"/>
                </a:highlight>
                <a:latin typeface="Times New Roman"/>
                <a:ea typeface="Times New Roman"/>
                <a:cs typeface="Times New Roman"/>
                <a:sym typeface="Times New Roman"/>
              </a:rPr>
              <a:t>Essentially as the product works best when used in parallel and in cohesion with other essential products, it is imperative to note that the method of distribution would be on a retail basis so as to lower margins and maximize reach.</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