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8" r:id="rId4"/>
    <p:sldId id="259" r:id="rId5"/>
    <p:sldId id="260" r:id="rId6"/>
    <p:sldId id="257" r:id="rId7"/>
    <p:sldId id="262" r:id="rId8"/>
    <p:sldId id="263" r:id="rId9"/>
    <p:sldId id="264" r:id="rId10"/>
    <p:sldId id="265" r:id="rId11"/>
    <p:sldId id="267" r:id="rId12"/>
    <p:sldId id="268" r:id="rId13"/>
    <p:sldId id="269" r:id="rId14"/>
    <p:sldId id="270" r:id="rId15"/>
    <p:sldId id="271" r:id="rId16"/>
    <p:sldId id="274" r:id="rId17"/>
    <p:sldId id="273" r:id="rId18"/>
    <p:sldId id="272"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9C435ECC-79DE-46E3-A716-DC3EE1D7B87E}" type="datetimeFigureOut">
              <a:rPr lang="en-US" smtClean="0"/>
              <a:pPr/>
              <a:t>4/25/2019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82783D-5A81-4A27-A6CD-DF600D855B02}"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C435ECC-79DE-46E3-A716-DC3EE1D7B87E}" type="datetimeFigureOut">
              <a:rPr lang="en-US" smtClean="0"/>
              <a:pPr/>
              <a:t>4/25/2019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82783D-5A81-4A27-A6CD-DF600D855B02}"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C435ECC-79DE-46E3-A716-DC3EE1D7B87E}" type="datetimeFigureOut">
              <a:rPr lang="en-US" smtClean="0"/>
              <a:pPr/>
              <a:t>4/25/2019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82783D-5A81-4A27-A6CD-DF600D855B02}"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C435ECC-79DE-46E3-A716-DC3EE1D7B87E}" type="datetimeFigureOut">
              <a:rPr lang="en-US" smtClean="0"/>
              <a:pPr/>
              <a:t>4/25/2019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82783D-5A81-4A27-A6CD-DF600D855B02}"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435ECC-79DE-46E3-A716-DC3EE1D7B87E}" type="datetimeFigureOut">
              <a:rPr lang="en-US" smtClean="0"/>
              <a:pPr/>
              <a:t>4/25/2019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82783D-5A81-4A27-A6CD-DF600D855B02}"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9C435ECC-79DE-46E3-A716-DC3EE1D7B87E}" type="datetimeFigureOut">
              <a:rPr lang="en-US" smtClean="0"/>
              <a:pPr/>
              <a:t>4/25/2019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82783D-5A81-4A27-A6CD-DF600D855B02}"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C435ECC-79DE-46E3-A716-DC3EE1D7B87E}" type="datetimeFigureOut">
              <a:rPr lang="en-US" smtClean="0"/>
              <a:pPr/>
              <a:t>4/25/2019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382783D-5A81-4A27-A6CD-DF600D855B02}"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9C435ECC-79DE-46E3-A716-DC3EE1D7B87E}" type="datetimeFigureOut">
              <a:rPr lang="en-US" smtClean="0"/>
              <a:pPr/>
              <a:t>4/25/2019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382783D-5A81-4A27-A6CD-DF600D855B02}"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435ECC-79DE-46E3-A716-DC3EE1D7B87E}" type="datetimeFigureOut">
              <a:rPr lang="en-US" smtClean="0"/>
              <a:pPr/>
              <a:t>4/25/2019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382783D-5A81-4A27-A6CD-DF600D855B02}"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435ECC-79DE-46E3-A716-DC3EE1D7B87E}" type="datetimeFigureOut">
              <a:rPr lang="en-US" smtClean="0"/>
              <a:pPr/>
              <a:t>4/25/2019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82783D-5A81-4A27-A6CD-DF600D855B02}"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435ECC-79DE-46E3-A716-DC3EE1D7B87E}" type="datetimeFigureOut">
              <a:rPr lang="en-US" smtClean="0"/>
              <a:pPr/>
              <a:t>4/25/2019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82783D-5A81-4A27-A6CD-DF600D855B02}"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35ECC-79DE-46E3-A716-DC3EE1D7B87E}" type="datetimeFigureOut">
              <a:rPr lang="en-US" smtClean="0"/>
              <a:pPr/>
              <a:t>4/25/2019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82783D-5A81-4A27-A6CD-DF600D855B02}"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1142984"/>
            <a:ext cx="7858180" cy="2143140"/>
          </a:xfrm>
        </p:spPr>
        <p:txBody>
          <a:bodyPr>
            <a:normAutofit/>
          </a:bodyPr>
          <a:lstStyle/>
          <a:p>
            <a:r>
              <a:rPr lang="en-IN" dirty="0"/>
              <a:t>SIT PROJECT</a:t>
            </a:r>
            <a:br>
              <a:rPr lang="en-IN" dirty="0"/>
            </a:br>
            <a:r>
              <a:rPr lang="en-IN" dirty="0"/>
              <a:t> </a:t>
            </a:r>
            <a:r>
              <a:rPr lang="en-IN" b="1" dirty="0"/>
              <a:t>Speech Recognition in MATLAB </a:t>
            </a:r>
            <a:br>
              <a:rPr lang="en-IN" b="1" dirty="0"/>
            </a:br>
            <a:r>
              <a:rPr lang="en-IN" b="1" dirty="0"/>
              <a:t>using FFT</a:t>
            </a:r>
            <a:endParaRPr lang="en-IN" dirty="0"/>
          </a:p>
        </p:txBody>
      </p:sp>
      <p:sp>
        <p:nvSpPr>
          <p:cNvPr id="3" name="Subtitle 2"/>
          <p:cNvSpPr>
            <a:spLocks noGrp="1"/>
          </p:cNvSpPr>
          <p:nvPr>
            <p:ph type="subTitle" idx="1"/>
          </p:nvPr>
        </p:nvSpPr>
        <p:spPr>
          <a:xfrm>
            <a:off x="571472" y="4714884"/>
            <a:ext cx="6400800" cy="1752600"/>
          </a:xfrm>
        </p:spPr>
        <p:txBody>
          <a:bodyPr>
            <a:normAutofit fontScale="70000" lnSpcReduction="20000"/>
          </a:bodyPr>
          <a:lstStyle/>
          <a:p>
            <a:pPr algn="l"/>
            <a:r>
              <a:rPr lang="en-IN" dirty="0">
                <a:solidFill>
                  <a:schemeClr val="tx1"/>
                </a:solidFill>
              </a:rPr>
              <a:t>MEMBERS:</a:t>
            </a:r>
          </a:p>
          <a:p>
            <a:pPr algn="l"/>
            <a:r>
              <a:rPr lang="en-IN" dirty="0">
                <a:solidFill>
                  <a:schemeClr val="tx1"/>
                </a:solidFill>
              </a:rPr>
              <a:t>ANIDHIA SINGH – 16070123123</a:t>
            </a:r>
          </a:p>
          <a:p>
            <a:pPr algn="l"/>
            <a:r>
              <a:rPr lang="en-IN" dirty="0">
                <a:solidFill>
                  <a:schemeClr val="tx1"/>
                </a:solidFill>
              </a:rPr>
              <a:t>TANISHKA SHAMBHOJI – 16070123128</a:t>
            </a:r>
          </a:p>
          <a:p>
            <a:pPr algn="l"/>
            <a:r>
              <a:rPr lang="en-IN" dirty="0">
                <a:solidFill>
                  <a:schemeClr val="tx1"/>
                </a:solidFill>
              </a:rPr>
              <a:t>SIMRAN SINGH – 16070121056</a:t>
            </a:r>
          </a:p>
          <a:p>
            <a:pPr algn="l"/>
            <a:r>
              <a:rPr lang="en-IN" dirty="0">
                <a:solidFill>
                  <a:schemeClr val="tx1"/>
                </a:solidFill>
              </a:rPr>
              <a:t>LIPIKA NAGPAL - 16070123137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158" y="214290"/>
            <a:ext cx="8215370" cy="5632311"/>
          </a:xfrm>
          <a:prstGeom prst="rect">
            <a:avLst/>
          </a:prstGeom>
        </p:spPr>
        <p:txBody>
          <a:bodyPr wrap="square">
            <a:spAutoFit/>
          </a:bodyPr>
          <a:lstStyle/>
          <a:p>
            <a:pPr>
              <a:buFont typeface="Arial" pitchFamily="34" charset="0"/>
              <a:buChar char="•"/>
            </a:pPr>
            <a:r>
              <a:rPr lang="en-IN" sz="2400" dirty="0"/>
              <a:t>Extract the voice data using,</a:t>
            </a:r>
          </a:p>
          <a:p>
            <a:r>
              <a:rPr lang="en-IN" sz="2400" dirty="0"/>
              <a:t>          </a:t>
            </a:r>
            <a:r>
              <a:rPr lang="en-IN" sz="2400" i="1" dirty="0"/>
              <a:t>data = </a:t>
            </a:r>
            <a:r>
              <a:rPr lang="en-IN" sz="2400" i="1" dirty="0" err="1"/>
              <a:t>getaudiodata</a:t>
            </a:r>
            <a:r>
              <a:rPr lang="en-IN" sz="2400" i="1" dirty="0"/>
              <a:t>(recorder);</a:t>
            </a:r>
          </a:p>
          <a:p>
            <a:pPr>
              <a:buFont typeface="Arial" pitchFamily="34" charset="0"/>
              <a:buChar char="•"/>
            </a:pPr>
            <a:r>
              <a:rPr lang="en-IN" sz="2400" dirty="0"/>
              <a:t>Now, FFT is used to change time domain into frequency domain of the audio data.</a:t>
            </a:r>
          </a:p>
          <a:p>
            <a:r>
              <a:rPr lang="en-IN" sz="2400" i="1" dirty="0"/>
              <a:t>           Syntax, F = </a:t>
            </a:r>
            <a:r>
              <a:rPr lang="en-IN" sz="2400" i="1" dirty="0" err="1"/>
              <a:t>fft</a:t>
            </a:r>
            <a:r>
              <a:rPr lang="en-IN" sz="2400" i="1" dirty="0"/>
              <a:t>(data (:,1));</a:t>
            </a:r>
          </a:p>
          <a:p>
            <a:pPr>
              <a:buFont typeface="Arial" pitchFamily="34" charset="0"/>
              <a:buChar char="•"/>
            </a:pPr>
            <a:r>
              <a:rPr lang="en-IN" sz="2400" dirty="0"/>
              <a:t>Extracts data from first column and all rows.</a:t>
            </a:r>
          </a:p>
          <a:p>
            <a:pPr>
              <a:buFont typeface="Arial" pitchFamily="34" charset="0"/>
              <a:buChar char="•"/>
            </a:pPr>
            <a:r>
              <a:rPr lang="en-IN" sz="2400" dirty="0"/>
              <a:t>Plot</a:t>
            </a:r>
          </a:p>
          <a:p>
            <a:pPr>
              <a:buFont typeface="Arial" pitchFamily="34" charset="0"/>
              <a:buChar char="•"/>
            </a:pPr>
            <a:r>
              <a:rPr lang="en-IN" sz="2400" dirty="0"/>
              <a:t>PITCH : voice recognition is based pitch extraction. Every user has a unique pitch, which helps in identifying the user’s voice.</a:t>
            </a:r>
          </a:p>
          <a:p>
            <a:pPr>
              <a:buFont typeface="Arial" pitchFamily="34" charset="0"/>
              <a:buChar char="•"/>
            </a:pPr>
            <a:r>
              <a:rPr lang="en-IN" sz="2400" dirty="0"/>
              <a:t>Find out the first instance where maxima is appearing</a:t>
            </a:r>
          </a:p>
          <a:p>
            <a:pPr>
              <a:buFont typeface="Arial" pitchFamily="34" charset="0"/>
              <a:buChar char="•"/>
            </a:pPr>
            <a:r>
              <a:rPr lang="en-IN" sz="2400" dirty="0"/>
              <a:t>Extract features</a:t>
            </a:r>
          </a:p>
          <a:p>
            <a:pPr>
              <a:buFont typeface="Arial" pitchFamily="34" charset="0"/>
              <a:buChar char="•"/>
            </a:pPr>
            <a:r>
              <a:rPr lang="en-IN" sz="2400" dirty="0"/>
              <a:t>Save the user’s data.</a:t>
            </a:r>
          </a:p>
          <a:p>
            <a:pPr>
              <a:buFont typeface="Arial" pitchFamily="34" charset="0"/>
              <a:buChar char="•"/>
            </a:pPr>
            <a:r>
              <a:rPr lang="en-IN" sz="2400" dirty="0"/>
              <a:t>For voice testing, load the database, find out all the distance, and find out the smallest distance.</a:t>
            </a:r>
          </a:p>
          <a:p>
            <a:pPr>
              <a:buFont typeface="Arial" pitchFamily="34" charset="0"/>
              <a:buChar char="•"/>
            </a:pPr>
            <a:r>
              <a:rPr lang="en-IN" sz="2400" dirty="0"/>
              <a:t> detect class.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Code for voice training</a:t>
            </a:r>
          </a:p>
        </p:txBody>
      </p:sp>
      <p:sp>
        <p:nvSpPr>
          <p:cNvPr id="3" name="Rectangle 2"/>
          <p:cNvSpPr/>
          <p:nvPr/>
        </p:nvSpPr>
        <p:spPr>
          <a:xfrm>
            <a:off x="357158" y="1142983"/>
            <a:ext cx="8786842" cy="6217087"/>
          </a:xfrm>
          <a:prstGeom prst="rect">
            <a:avLst/>
          </a:prstGeom>
        </p:spPr>
        <p:txBody>
          <a:bodyPr wrap="square">
            <a:spAutoFit/>
          </a:bodyPr>
          <a:lstStyle/>
          <a:p>
            <a:r>
              <a:rPr lang="en-IN" dirty="0"/>
              <a:t>clear all;</a:t>
            </a:r>
          </a:p>
          <a:p>
            <a:r>
              <a:rPr lang="en-IN" dirty="0"/>
              <a:t>close all;</a:t>
            </a:r>
          </a:p>
          <a:p>
            <a:r>
              <a:rPr lang="en-IN" dirty="0" err="1"/>
              <a:t>clc</a:t>
            </a:r>
            <a:r>
              <a:rPr lang="en-IN" dirty="0"/>
              <a:t>;</a:t>
            </a:r>
          </a:p>
          <a:p>
            <a:r>
              <a:rPr lang="en-IN" dirty="0"/>
              <a:t> </a:t>
            </a:r>
          </a:p>
          <a:p>
            <a:r>
              <a:rPr lang="en-IN" dirty="0"/>
              <a:t>%% Creating a recorder object</a:t>
            </a:r>
          </a:p>
          <a:p>
            <a:r>
              <a:rPr lang="en-IN" dirty="0"/>
              <a:t>recorder = </a:t>
            </a:r>
            <a:r>
              <a:rPr lang="en-IN" dirty="0" err="1"/>
              <a:t>audiorecorder</a:t>
            </a:r>
            <a:r>
              <a:rPr lang="en-IN" dirty="0"/>
              <a:t>(16000, 8, 2); % 16000 Hz, 8 bits, 2 channels</a:t>
            </a:r>
          </a:p>
          <a:p>
            <a:r>
              <a:rPr lang="en-IN" dirty="0"/>
              <a:t> </a:t>
            </a:r>
          </a:p>
          <a:p>
            <a:r>
              <a:rPr lang="en-US" dirty="0"/>
              <a:t>%% Record the user's voice for 5s</a:t>
            </a:r>
          </a:p>
          <a:p>
            <a:r>
              <a:rPr lang="en-US" dirty="0" err="1"/>
              <a:t>disp</a:t>
            </a:r>
            <a:r>
              <a:rPr lang="en-US" dirty="0"/>
              <a:t>("Please record your voice:")</a:t>
            </a:r>
          </a:p>
          <a:p>
            <a:r>
              <a:rPr lang="en-US" dirty="0" err="1"/>
              <a:t>drawnow</a:t>
            </a:r>
            <a:r>
              <a:rPr lang="en-US" dirty="0"/>
              <a:t>(); % update figures and process callbacks</a:t>
            </a:r>
          </a:p>
          <a:p>
            <a:r>
              <a:rPr lang="en-IN" dirty="0"/>
              <a:t>pause(1) </a:t>
            </a:r>
          </a:p>
          <a:p>
            <a:r>
              <a:rPr lang="en-US" dirty="0" err="1"/>
              <a:t>recordblocking</a:t>
            </a:r>
            <a:r>
              <a:rPr lang="en-US" dirty="0"/>
              <a:t>(recorder, 5); % records the audio to recorder object for 5s.</a:t>
            </a:r>
          </a:p>
          <a:p>
            <a:r>
              <a:rPr lang="en-IN" dirty="0"/>
              <a:t> </a:t>
            </a:r>
          </a:p>
          <a:p>
            <a:r>
              <a:rPr lang="en-IN" dirty="0"/>
              <a:t>%% Play the user's voice</a:t>
            </a:r>
          </a:p>
          <a:p>
            <a:r>
              <a:rPr lang="en-US" dirty="0"/>
              <a:t>play(recorder); % plays the audio from the recorder object</a:t>
            </a:r>
          </a:p>
          <a:p>
            <a:r>
              <a:rPr lang="en-IN" dirty="0"/>
              <a:t>data = </a:t>
            </a:r>
            <a:r>
              <a:rPr lang="en-IN" dirty="0" err="1"/>
              <a:t>getaudiodata</a:t>
            </a:r>
            <a:r>
              <a:rPr lang="en-IN" dirty="0"/>
              <a:t>(recorder); % data is stored in a 80000 x 2 matrix.</a:t>
            </a:r>
          </a:p>
          <a:p>
            <a:r>
              <a:rPr lang="en-US" dirty="0"/>
              <a:t>plot(data); % plots the data</a:t>
            </a:r>
          </a:p>
          <a:p>
            <a:r>
              <a:rPr lang="en-IN" dirty="0" err="1"/>
              <a:t>xlabel</a:t>
            </a:r>
            <a:r>
              <a:rPr lang="en-IN" dirty="0"/>
              <a:t>("Frequency") </a:t>
            </a:r>
          </a:p>
          <a:p>
            <a:r>
              <a:rPr lang="en-US" dirty="0" err="1"/>
              <a:t>ylabel</a:t>
            </a:r>
            <a:r>
              <a:rPr lang="en-US" dirty="0"/>
              <a:t>("Normalized values between -1 to 1")</a:t>
            </a:r>
          </a:p>
          <a:p>
            <a:r>
              <a:rPr lang="en-IN" dirty="0"/>
              <a:t>title("Audio sample")</a:t>
            </a:r>
          </a:p>
          <a:p>
            <a:r>
              <a:rPr lang="en-IN" dirty="0"/>
              <a:t> </a:t>
            </a:r>
          </a:p>
          <a:p>
            <a:endParaRPr lang="en-IN"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244E5BB-6486-4D90-A143-B39B7368914E}"/>
              </a:ext>
            </a:extLst>
          </p:cNvPr>
          <p:cNvSpPr>
            <a:spLocks noGrp="1"/>
          </p:cNvSpPr>
          <p:nvPr>
            <p:ph type="title"/>
          </p:nvPr>
        </p:nvSpPr>
        <p:spPr/>
        <p:txBody>
          <a:bodyPr/>
          <a:lstStyle/>
          <a:p>
            <a:endParaRPr lang="en-IN"/>
          </a:p>
        </p:txBody>
      </p:sp>
      <p:sp>
        <p:nvSpPr>
          <p:cNvPr id="4" name="Content Placeholder 3">
            <a:extLst>
              <a:ext uri="{FF2B5EF4-FFF2-40B4-BE49-F238E27FC236}">
                <a16:creationId xmlns:a16="http://schemas.microsoft.com/office/drawing/2014/main" id="{E0E590F4-6EA8-475B-91E5-3A7E2E91FC59}"/>
              </a:ext>
            </a:extLst>
          </p:cNvPr>
          <p:cNvSpPr>
            <a:spLocks noGrp="1"/>
          </p:cNvSpPr>
          <p:nvPr>
            <p:ph idx="1"/>
          </p:nvPr>
        </p:nvSpPr>
        <p:spPr/>
        <p:txBody>
          <a:bodyPr>
            <a:normAutofit fontScale="47500" lnSpcReduction="20000"/>
          </a:bodyPr>
          <a:lstStyle/>
          <a:p>
            <a:pPr marL="0" indent="0">
              <a:buNone/>
            </a:pPr>
            <a:r>
              <a:rPr lang="en-IN" dirty="0"/>
              <a:t>%% Feature Extraction</a:t>
            </a:r>
          </a:p>
          <a:p>
            <a:pPr marL="0" indent="0">
              <a:buNone/>
            </a:pPr>
            <a:r>
              <a:rPr lang="en-IN" dirty="0"/>
              <a:t>f = </a:t>
            </a:r>
            <a:r>
              <a:rPr lang="en-IN" dirty="0" err="1"/>
              <a:t>voiceFeatures</a:t>
            </a:r>
            <a:r>
              <a:rPr lang="en-IN" dirty="0"/>
              <a:t>(data)</a:t>
            </a:r>
          </a:p>
          <a:p>
            <a:pPr marL="0" indent="0">
              <a:buNone/>
            </a:pPr>
            <a:r>
              <a:rPr lang="en-IN" dirty="0"/>
              <a:t> </a:t>
            </a:r>
          </a:p>
          <a:p>
            <a:pPr marL="0" indent="0">
              <a:buNone/>
            </a:pPr>
            <a:r>
              <a:rPr lang="en-IN" dirty="0"/>
              <a:t>%% Save the user database</a:t>
            </a:r>
          </a:p>
          <a:p>
            <a:pPr marL="0" indent="0">
              <a:buNone/>
            </a:pPr>
            <a:r>
              <a:rPr lang="en-IN" dirty="0"/>
              <a:t> </a:t>
            </a:r>
          </a:p>
          <a:p>
            <a:pPr marL="0" indent="0">
              <a:buNone/>
            </a:pPr>
            <a:r>
              <a:rPr lang="en-US" dirty="0"/>
              <a:t>user = input("Enter the user number: ");</a:t>
            </a:r>
          </a:p>
          <a:p>
            <a:pPr marL="0" indent="0">
              <a:buNone/>
            </a:pPr>
            <a:r>
              <a:rPr lang="en-IN" dirty="0"/>
              <a:t>try</a:t>
            </a:r>
          </a:p>
          <a:p>
            <a:pPr marL="0" indent="0">
              <a:buNone/>
            </a:pPr>
            <a:r>
              <a:rPr lang="en-IN" dirty="0"/>
              <a:t>    load database</a:t>
            </a:r>
          </a:p>
          <a:p>
            <a:pPr marL="0" indent="0">
              <a:buNone/>
            </a:pPr>
            <a:r>
              <a:rPr lang="en-IN" dirty="0"/>
              <a:t>    F = [F; f];</a:t>
            </a:r>
          </a:p>
          <a:p>
            <a:pPr marL="0" indent="0">
              <a:buNone/>
            </a:pPr>
            <a:r>
              <a:rPr lang="en-IN" dirty="0"/>
              <a:t>    C = [C; user];</a:t>
            </a:r>
          </a:p>
          <a:p>
            <a:pPr marL="0" indent="0">
              <a:buNone/>
            </a:pPr>
            <a:r>
              <a:rPr lang="en-IN" dirty="0"/>
              <a:t>    save database</a:t>
            </a:r>
          </a:p>
          <a:p>
            <a:pPr marL="0" indent="0">
              <a:buNone/>
            </a:pPr>
            <a:r>
              <a:rPr lang="en-IN" dirty="0"/>
              <a:t>catch </a:t>
            </a:r>
          </a:p>
          <a:p>
            <a:pPr marL="0" indent="0">
              <a:buNone/>
            </a:pPr>
            <a:r>
              <a:rPr lang="en-IN" dirty="0"/>
              <a:t>    F = f;</a:t>
            </a:r>
          </a:p>
          <a:p>
            <a:pPr marL="0" indent="0">
              <a:buNone/>
            </a:pPr>
            <a:r>
              <a:rPr lang="en-IN" dirty="0"/>
              <a:t>    C = user;</a:t>
            </a:r>
          </a:p>
          <a:p>
            <a:pPr marL="0" indent="0">
              <a:buNone/>
            </a:pPr>
            <a:r>
              <a:rPr lang="en-IN" dirty="0"/>
              <a:t>    save database F C</a:t>
            </a:r>
          </a:p>
          <a:p>
            <a:pPr marL="0" indent="0">
              <a:buNone/>
            </a:pPr>
            <a:r>
              <a:rPr lang="en-IN" dirty="0"/>
              <a:t>end</a:t>
            </a:r>
          </a:p>
          <a:p>
            <a:pPr marL="0" indent="0">
              <a:buNone/>
            </a:pPr>
            <a:r>
              <a:rPr lang="en-IN" dirty="0"/>
              <a:t> </a:t>
            </a:r>
          </a:p>
          <a:p>
            <a:pPr marL="0" indent="0">
              <a:buNone/>
            </a:pPr>
            <a:r>
              <a:rPr lang="en-IN" dirty="0" err="1"/>
              <a:t>msgbox</a:t>
            </a:r>
            <a:r>
              <a:rPr lang="en-IN" dirty="0"/>
              <a:t>("Yay! Voice registered!")</a:t>
            </a:r>
          </a:p>
          <a:p>
            <a:pPr marL="0" indent="0">
              <a:buNone/>
            </a:pPr>
            <a:endParaRPr lang="en-IN" sz="3600" dirty="0"/>
          </a:p>
          <a:p>
            <a:pPr marL="0" indent="0">
              <a:buNone/>
            </a:pP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BFFCB5-CB68-4A9E-9AE4-FF970222827B}"/>
              </a:ext>
            </a:extLst>
          </p:cNvPr>
          <p:cNvSpPr>
            <a:spLocks noGrp="1"/>
          </p:cNvSpPr>
          <p:nvPr>
            <p:ph type="title"/>
          </p:nvPr>
        </p:nvSpPr>
        <p:spPr/>
        <p:txBody>
          <a:bodyPr>
            <a:normAutofit fontScale="90000"/>
          </a:bodyPr>
          <a:lstStyle/>
          <a:p>
            <a:r>
              <a:rPr lang="en-IN" dirty="0"/>
              <a:t>Code for extracting features of recorded audio</a:t>
            </a:r>
          </a:p>
        </p:txBody>
      </p:sp>
      <p:sp>
        <p:nvSpPr>
          <p:cNvPr id="4" name="Content Placeholder 3">
            <a:extLst>
              <a:ext uri="{FF2B5EF4-FFF2-40B4-BE49-F238E27FC236}">
                <a16:creationId xmlns:a16="http://schemas.microsoft.com/office/drawing/2014/main" id="{F28B7C87-5A7B-47A1-A71E-33714B4D8D38}"/>
              </a:ext>
            </a:extLst>
          </p:cNvPr>
          <p:cNvSpPr>
            <a:spLocks noGrp="1"/>
          </p:cNvSpPr>
          <p:nvPr>
            <p:ph idx="1"/>
          </p:nvPr>
        </p:nvSpPr>
        <p:spPr/>
        <p:txBody>
          <a:bodyPr/>
          <a:lstStyle/>
          <a:p>
            <a:r>
              <a:rPr lang="en-US" dirty="0"/>
              <a:t>function [</a:t>
            </a:r>
            <a:r>
              <a:rPr lang="en-US" dirty="0" err="1"/>
              <a:t>x_Pitch</a:t>
            </a:r>
            <a:r>
              <a:rPr lang="en-US" dirty="0"/>
              <a:t>] = </a:t>
            </a:r>
            <a:r>
              <a:rPr lang="en-US" dirty="0" err="1"/>
              <a:t>voiceFeatures</a:t>
            </a:r>
            <a:r>
              <a:rPr lang="en-US" dirty="0"/>
              <a:t>(data)</a:t>
            </a:r>
          </a:p>
          <a:p>
            <a:r>
              <a:rPr lang="en-US" dirty="0"/>
              <a:t>    F = </a:t>
            </a:r>
            <a:r>
              <a:rPr lang="en-US" dirty="0" err="1"/>
              <a:t>fft</a:t>
            </a:r>
            <a:r>
              <a:rPr lang="en-US" dirty="0"/>
              <a:t>(data(:,1)); % converts time domain data to frequency domain of channel 1</a:t>
            </a:r>
          </a:p>
          <a:p>
            <a:r>
              <a:rPr lang="en-US" dirty="0"/>
              <a:t>    plot(real(F)) % plots the real part of the data</a:t>
            </a:r>
          </a:p>
          <a:p>
            <a:r>
              <a:rPr lang="en-US" dirty="0"/>
              <a:t>    m = max(real(F)); % max value of real(F)</a:t>
            </a:r>
          </a:p>
          <a:p>
            <a:r>
              <a:rPr lang="en-US" dirty="0"/>
              <a:t>    </a:t>
            </a:r>
            <a:r>
              <a:rPr lang="en-US" dirty="0" err="1"/>
              <a:t>x_Pitch</a:t>
            </a:r>
            <a:r>
              <a:rPr lang="en-US" dirty="0"/>
              <a:t> = find(real(F) == m, 1); % finds the first </a:t>
            </a:r>
            <a:r>
              <a:rPr lang="en-US" dirty="0" err="1"/>
              <a:t>indice</a:t>
            </a:r>
            <a:r>
              <a:rPr lang="en-US" dirty="0"/>
              <a:t> of max value of real(F)</a:t>
            </a:r>
          </a:p>
          <a:p>
            <a:r>
              <a:rPr lang="en-IN" dirty="0"/>
              <a:t>end</a:t>
            </a:r>
          </a:p>
          <a:p>
            <a:endParaRPr lang="en-IN" dirty="0"/>
          </a:p>
          <a:p>
            <a:pPr marL="0" indent="0">
              <a:buNone/>
            </a:pP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324AE3-87F6-43B4-AD11-E894EA589C70}"/>
              </a:ext>
            </a:extLst>
          </p:cNvPr>
          <p:cNvSpPr>
            <a:spLocks noGrp="1"/>
          </p:cNvSpPr>
          <p:nvPr>
            <p:ph type="title"/>
          </p:nvPr>
        </p:nvSpPr>
        <p:spPr/>
        <p:txBody>
          <a:bodyPr>
            <a:normAutofit/>
          </a:bodyPr>
          <a:lstStyle/>
          <a:p>
            <a:r>
              <a:rPr lang="en-IN" dirty="0"/>
              <a:t>Code for testing of an input audio</a:t>
            </a:r>
          </a:p>
        </p:txBody>
      </p:sp>
      <p:sp>
        <p:nvSpPr>
          <p:cNvPr id="5" name="Content Placeholder 4">
            <a:extLst>
              <a:ext uri="{FF2B5EF4-FFF2-40B4-BE49-F238E27FC236}">
                <a16:creationId xmlns:a16="http://schemas.microsoft.com/office/drawing/2014/main" id="{D6E9B8A2-978B-4A3C-BDFE-5621A3427882}"/>
              </a:ext>
            </a:extLst>
          </p:cNvPr>
          <p:cNvSpPr>
            <a:spLocks noGrp="1"/>
          </p:cNvSpPr>
          <p:nvPr>
            <p:ph idx="1"/>
          </p:nvPr>
        </p:nvSpPr>
        <p:spPr/>
        <p:txBody>
          <a:bodyPr>
            <a:normAutofit fontScale="32500" lnSpcReduction="20000"/>
          </a:bodyPr>
          <a:lstStyle/>
          <a:p>
            <a:pPr marL="0" indent="0">
              <a:buNone/>
            </a:pPr>
            <a:r>
              <a:rPr lang="en-IN" sz="3700" dirty="0"/>
              <a:t>clear all;</a:t>
            </a:r>
          </a:p>
          <a:p>
            <a:pPr marL="0" indent="0">
              <a:buNone/>
            </a:pPr>
            <a:r>
              <a:rPr lang="en-IN" sz="3700" dirty="0"/>
              <a:t>close all;</a:t>
            </a:r>
          </a:p>
          <a:p>
            <a:pPr marL="0" indent="0">
              <a:buNone/>
            </a:pPr>
            <a:r>
              <a:rPr lang="en-IN" sz="3700" dirty="0" err="1"/>
              <a:t>clc</a:t>
            </a:r>
            <a:r>
              <a:rPr lang="en-IN" sz="3700" dirty="0"/>
              <a:t>;</a:t>
            </a:r>
          </a:p>
          <a:p>
            <a:pPr marL="0" indent="0">
              <a:buNone/>
            </a:pPr>
            <a:r>
              <a:rPr lang="en-IN" sz="3700" dirty="0"/>
              <a:t> </a:t>
            </a:r>
          </a:p>
          <a:p>
            <a:pPr marL="0" indent="0">
              <a:buNone/>
            </a:pPr>
            <a:r>
              <a:rPr lang="en-IN" sz="3700" dirty="0"/>
              <a:t>%% Creating a recorder object</a:t>
            </a:r>
          </a:p>
          <a:p>
            <a:pPr marL="0" indent="0">
              <a:buNone/>
            </a:pPr>
            <a:r>
              <a:rPr lang="en-IN" sz="3700" dirty="0"/>
              <a:t>recorder = </a:t>
            </a:r>
            <a:r>
              <a:rPr lang="en-IN" sz="3700" dirty="0" err="1"/>
              <a:t>audiorecorder</a:t>
            </a:r>
            <a:r>
              <a:rPr lang="en-IN" sz="3700" dirty="0"/>
              <a:t>(16000, 8, 2); % 16000 Hz, 8 bits, 2 channels</a:t>
            </a:r>
          </a:p>
          <a:p>
            <a:pPr marL="0" indent="0">
              <a:buNone/>
            </a:pPr>
            <a:r>
              <a:rPr lang="en-IN" sz="3700" dirty="0"/>
              <a:t> </a:t>
            </a:r>
          </a:p>
          <a:p>
            <a:pPr marL="0" indent="0">
              <a:buNone/>
            </a:pPr>
            <a:r>
              <a:rPr lang="en-US" sz="3700" dirty="0"/>
              <a:t>%% Record the user's voice for 5s</a:t>
            </a:r>
          </a:p>
          <a:p>
            <a:pPr marL="0" indent="0">
              <a:buNone/>
            </a:pPr>
            <a:r>
              <a:rPr lang="en-US" sz="3700" dirty="0" err="1"/>
              <a:t>disp</a:t>
            </a:r>
            <a:r>
              <a:rPr lang="en-US" sz="3700" dirty="0"/>
              <a:t>("Please record your voice:")</a:t>
            </a:r>
          </a:p>
          <a:p>
            <a:pPr marL="0" indent="0">
              <a:buNone/>
            </a:pPr>
            <a:r>
              <a:rPr lang="en-US" sz="3700" dirty="0" err="1"/>
              <a:t>drawnow</a:t>
            </a:r>
            <a:r>
              <a:rPr lang="en-US" sz="3700" dirty="0"/>
              <a:t>(); % update figures and process callbacks</a:t>
            </a:r>
          </a:p>
          <a:p>
            <a:pPr marL="0" indent="0">
              <a:buNone/>
            </a:pPr>
            <a:r>
              <a:rPr lang="en-US" sz="3700" dirty="0"/>
              <a:t>pause(1) % pauses for 1s</a:t>
            </a:r>
          </a:p>
          <a:p>
            <a:pPr marL="0" indent="0">
              <a:buNone/>
            </a:pPr>
            <a:r>
              <a:rPr lang="en-US" sz="3700" dirty="0" err="1"/>
              <a:t>recordblocking</a:t>
            </a:r>
            <a:r>
              <a:rPr lang="en-US" sz="3700" dirty="0"/>
              <a:t>(recorder, 5); % records the audio to recorder object for 5s.</a:t>
            </a:r>
          </a:p>
          <a:p>
            <a:pPr marL="0" indent="0">
              <a:buNone/>
            </a:pPr>
            <a:r>
              <a:rPr lang="en-IN" sz="3700" dirty="0"/>
              <a:t> </a:t>
            </a:r>
          </a:p>
          <a:p>
            <a:pPr marL="0" indent="0">
              <a:buNone/>
            </a:pPr>
            <a:r>
              <a:rPr lang="en-IN" sz="3700" dirty="0"/>
              <a:t>%% Play the user's voice</a:t>
            </a:r>
          </a:p>
          <a:p>
            <a:pPr marL="0" indent="0">
              <a:buNone/>
            </a:pPr>
            <a:r>
              <a:rPr lang="en-US" sz="3700" dirty="0"/>
              <a:t>play(recorder); % plays the audio from the recorder object</a:t>
            </a:r>
          </a:p>
          <a:p>
            <a:pPr marL="0" indent="0">
              <a:buNone/>
            </a:pPr>
            <a:r>
              <a:rPr lang="en-IN" sz="3700" dirty="0"/>
              <a:t>data = </a:t>
            </a:r>
            <a:r>
              <a:rPr lang="en-IN" sz="3700" dirty="0" err="1"/>
              <a:t>getaudiodata</a:t>
            </a:r>
            <a:r>
              <a:rPr lang="en-IN" sz="3700" dirty="0"/>
              <a:t>(recorder); % data is stored in a 8000 x 2 matrix.</a:t>
            </a:r>
          </a:p>
          <a:p>
            <a:pPr marL="0" indent="0">
              <a:buNone/>
            </a:pPr>
            <a:r>
              <a:rPr lang="en-US" sz="3700" dirty="0"/>
              <a:t>plot(data); % plots the data</a:t>
            </a:r>
          </a:p>
          <a:p>
            <a:pPr marL="0" indent="0">
              <a:buNone/>
            </a:pPr>
            <a:r>
              <a:rPr lang="en-IN" sz="3700" dirty="0" err="1"/>
              <a:t>xlabel</a:t>
            </a:r>
            <a:r>
              <a:rPr lang="en-IN" sz="3700" dirty="0"/>
              <a:t>("Frequency") </a:t>
            </a:r>
          </a:p>
          <a:p>
            <a:pPr marL="0" indent="0">
              <a:buNone/>
            </a:pPr>
            <a:r>
              <a:rPr lang="en-US" sz="3700" dirty="0" err="1"/>
              <a:t>ylabel</a:t>
            </a:r>
            <a:r>
              <a:rPr lang="en-US" sz="3700" dirty="0"/>
              <a:t>("Normalized values between -1 to 1")</a:t>
            </a:r>
          </a:p>
          <a:p>
            <a:pPr marL="0" indent="0">
              <a:buNone/>
            </a:pPr>
            <a:r>
              <a:rPr lang="en-IN" sz="3700" dirty="0"/>
              <a:t>title("Audio sample")</a:t>
            </a:r>
          </a:p>
          <a:p>
            <a:pPr marL="0" indent="0">
              <a:buNone/>
            </a:pPr>
            <a:r>
              <a:rPr lang="en-IN" sz="3700" dirty="0"/>
              <a:t> </a:t>
            </a:r>
          </a:p>
          <a:p>
            <a:pPr marL="0" indent="0">
              <a:buNone/>
            </a:pPr>
            <a:r>
              <a:rPr lang="en-IN" sz="3700" dirty="0"/>
              <a:t>%% Feature Extraction</a:t>
            </a:r>
          </a:p>
          <a:p>
            <a:pPr marL="0" indent="0">
              <a:buNone/>
            </a:pPr>
            <a:r>
              <a:rPr lang="en-IN" sz="3700" dirty="0" err="1"/>
              <a:t>f_test</a:t>
            </a:r>
            <a:r>
              <a:rPr lang="en-IN" sz="3700" dirty="0"/>
              <a:t> = </a:t>
            </a:r>
            <a:r>
              <a:rPr lang="en-IN" sz="3700" dirty="0" err="1"/>
              <a:t>voiceFeatures</a:t>
            </a:r>
            <a:r>
              <a:rPr lang="en-IN" sz="3700" dirty="0"/>
              <a:t>(data)</a:t>
            </a:r>
          </a:p>
          <a:p>
            <a:pPr marL="0" indent="0">
              <a:buNone/>
            </a:pP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A0D371-A885-4594-8B30-FDCCB0B682B0}"/>
              </a:ext>
            </a:extLst>
          </p:cNvPr>
          <p:cNvSpPr>
            <a:spLocks noGrp="1"/>
          </p:cNvSpPr>
          <p:nvPr>
            <p:ph type="title"/>
          </p:nvPr>
        </p:nvSpPr>
        <p:spPr/>
        <p:txBody>
          <a:bodyPr/>
          <a:lstStyle/>
          <a:p>
            <a:endParaRPr lang="en-IN"/>
          </a:p>
        </p:txBody>
      </p:sp>
      <p:sp>
        <p:nvSpPr>
          <p:cNvPr id="4" name="Content Placeholder 3">
            <a:extLst>
              <a:ext uri="{FF2B5EF4-FFF2-40B4-BE49-F238E27FC236}">
                <a16:creationId xmlns:a16="http://schemas.microsoft.com/office/drawing/2014/main" id="{69A05B07-6D44-428F-B3AD-ECDBB8A52F46}"/>
              </a:ext>
            </a:extLst>
          </p:cNvPr>
          <p:cNvSpPr>
            <a:spLocks noGrp="1"/>
          </p:cNvSpPr>
          <p:nvPr>
            <p:ph idx="1"/>
          </p:nvPr>
        </p:nvSpPr>
        <p:spPr/>
        <p:txBody>
          <a:bodyPr>
            <a:normAutofit fontScale="40000" lnSpcReduction="20000"/>
          </a:bodyPr>
          <a:lstStyle/>
          <a:p>
            <a:pPr marL="0" indent="0">
              <a:buNone/>
            </a:pPr>
            <a:r>
              <a:rPr lang="en-IN" dirty="0"/>
              <a:t> </a:t>
            </a:r>
          </a:p>
          <a:p>
            <a:pPr marL="0" indent="0">
              <a:buNone/>
            </a:pPr>
            <a:r>
              <a:rPr lang="en-US" dirty="0"/>
              <a:t>%% Find the closest feature from database.</a:t>
            </a:r>
          </a:p>
          <a:p>
            <a:pPr marL="0" indent="0">
              <a:buNone/>
            </a:pPr>
            <a:r>
              <a:rPr lang="en-IN" dirty="0"/>
              <a:t>load database</a:t>
            </a:r>
          </a:p>
          <a:p>
            <a:pPr marL="0" indent="0">
              <a:buNone/>
            </a:pPr>
            <a:r>
              <a:rPr lang="en-IN" dirty="0"/>
              <a:t>D = [];</a:t>
            </a:r>
          </a:p>
          <a:p>
            <a:pPr marL="0" indent="0">
              <a:buNone/>
            </a:pPr>
            <a:r>
              <a:rPr lang="en-IN" dirty="0"/>
              <a:t>for </a:t>
            </a:r>
            <a:r>
              <a:rPr lang="en-IN" dirty="0" err="1"/>
              <a:t>i</a:t>
            </a:r>
            <a:r>
              <a:rPr lang="en-IN" dirty="0"/>
              <a:t> = 1:size(F, 1)</a:t>
            </a:r>
          </a:p>
          <a:p>
            <a:pPr marL="0" indent="0">
              <a:buNone/>
            </a:pPr>
            <a:r>
              <a:rPr lang="en-US" dirty="0"/>
              <a:t>    d = abs(F(</a:t>
            </a:r>
            <a:r>
              <a:rPr lang="en-US" dirty="0" err="1"/>
              <a:t>i</a:t>
            </a:r>
            <a:r>
              <a:rPr lang="en-US" dirty="0"/>
              <a:t>) - </a:t>
            </a:r>
            <a:r>
              <a:rPr lang="en-US" dirty="0" err="1"/>
              <a:t>f_test</a:t>
            </a:r>
            <a:r>
              <a:rPr lang="en-US" dirty="0"/>
              <a:t>);</a:t>
            </a:r>
          </a:p>
          <a:p>
            <a:pPr marL="0" indent="0">
              <a:buNone/>
            </a:pPr>
            <a:r>
              <a:rPr lang="en-IN" dirty="0"/>
              <a:t>    D = [D d];</a:t>
            </a:r>
          </a:p>
          <a:p>
            <a:pPr marL="0" indent="0">
              <a:buNone/>
            </a:pPr>
            <a:r>
              <a:rPr lang="en-IN" dirty="0"/>
              <a:t>end</a:t>
            </a:r>
          </a:p>
          <a:p>
            <a:pPr marL="0" indent="0">
              <a:buNone/>
            </a:pPr>
            <a:r>
              <a:rPr lang="en-IN" dirty="0"/>
              <a:t> </a:t>
            </a:r>
          </a:p>
          <a:p>
            <a:pPr marL="0" indent="0">
              <a:buNone/>
            </a:pPr>
            <a:r>
              <a:rPr lang="en-IN" dirty="0"/>
              <a:t>%% Smallest distance</a:t>
            </a:r>
          </a:p>
          <a:p>
            <a:pPr marL="0" indent="0">
              <a:buNone/>
            </a:pPr>
            <a:r>
              <a:rPr lang="en-IN" dirty="0" err="1"/>
              <a:t>sm</a:t>
            </a:r>
            <a:r>
              <a:rPr lang="en-IN" dirty="0"/>
              <a:t> = inf;</a:t>
            </a:r>
          </a:p>
          <a:p>
            <a:pPr marL="0" indent="0">
              <a:buNone/>
            </a:pPr>
            <a:r>
              <a:rPr lang="en-IN" dirty="0" err="1"/>
              <a:t>ind</a:t>
            </a:r>
            <a:r>
              <a:rPr lang="en-IN" dirty="0"/>
              <a:t> = -1;</a:t>
            </a:r>
          </a:p>
          <a:p>
            <a:pPr marL="0" indent="0">
              <a:buNone/>
            </a:pPr>
            <a:r>
              <a:rPr lang="en-IN" dirty="0"/>
              <a:t>for </a:t>
            </a:r>
            <a:r>
              <a:rPr lang="en-IN" dirty="0" err="1"/>
              <a:t>i</a:t>
            </a:r>
            <a:r>
              <a:rPr lang="en-IN" dirty="0"/>
              <a:t> = 1:length(D)</a:t>
            </a:r>
          </a:p>
          <a:p>
            <a:pPr marL="0" indent="0">
              <a:buNone/>
            </a:pPr>
            <a:r>
              <a:rPr lang="en-IN" dirty="0"/>
              <a:t>    if D(</a:t>
            </a:r>
            <a:r>
              <a:rPr lang="en-IN" dirty="0" err="1"/>
              <a:t>i</a:t>
            </a:r>
            <a:r>
              <a:rPr lang="en-IN" dirty="0"/>
              <a:t>) &lt; </a:t>
            </a:r>
            <a:r>
              <a:rPr lang="en-IN" dirty="0" err="1"/>
              <a:t>sm</a:t>
            </a:r>
            <a:endParaRPr lang="en-IN" dirty="0"/>
          </a:p>
          <a:p>
            <a:pPr marL="0" indent="0">
              <a:buNone/>
            </a:pPr>
            <a:r>
              <a:rPr lang="en-IN" dirty="0"/>
              <a:t>        </a:t>
            </a:r>
            <a:r>
              <a:rPr lang="en-IN" dirty="0" err="1"/>
              <a:t>sm</a:t>
            </a:r>
            <a:r>
              <a:rPr lang="en-IN" dirty="0"/>
              <a:t> = D(</a:t>
            </a:r>
            <a:r>
              <a:rPr lang="en-IN" dirty="0" err="1"/>
              <a:t>i</a:t>
            </a:r>
            <a:r>
              <a:rPr lang="en-IN" dirty="0"/>
              <a:t>);</a:t>
            </a:r>
          </a:p>
          <a:p>
            <a:pPr marL="0" indent="0">
              <a:buNone/>
            </a:pPr>
            <a:r>
              <a:rPr lang="en-IN" dirty="0"/>
              <a:t>        </a:t>
            </a:r>
            <a:r>
              <a:rPr lang="en-IN" dirty="0" err="1"/>
              <a:t>ind</a:t>
            </a:r>
            <a:r>
              <a:rPr lang="en-IN" dirty="0"/>
              <a:t> = </a:t>
            </a:r>
            <a:r>
              <a:rPr lang="en-IN" dirty="0" err="1"/>
              <a:t>i</a:t>
            </a:r>
            <a:r>
              <a:rPr lang="en-IN" dirty="0"/>
              <a:t>;</a:t>
            </a:r>
          </a:p>
          <a:p>
            <a:pPr marL="0" indent="0">
              <a:buNone/>
            </a:pPr>
            <a:r>
              <a:rPr lang="en-IN" dirty="0"/>
              <a:t>    end</a:t>
            </a:r>
          </a:p>
          <a:p>
            <a:pPr marL="0" indent="0">
              <a:buNone/>
            </a:pPr>
            <a:r>
              <a:rPr lang="en-IN" dirty="0"/>
              <a:t>end</a:t>
            </a:r>
          </a:p>
          <a:p>
            <a:pPr marL="0" indent="0">
              <a:buNone/>
            </a:pPr>
            <a:r>
              <a:rPr lang="en-IN" dirty="0"/>
              <a:t> </a:t>
            </a:r>
          </a:p>
          <a:p>
            <a:pPr marL="0" indent="0">
              <a:buNone/>
            </a:pPr>
            <a:r>
              <a:rPr lang="en-IN" dirty="0" err="1"/>
              <a:t>detected_class</a:t>
            </a:r>
            <a:r>
              <a:rPr lang="en-IN" dirty="0"/>
              <a:t> = C(</a:t>
            </a:r>
            <a:r>
              <a:rPr lang="en-IN" dirty="0" err="1"/>
              <a:t>ind</a:t>
            </a:r>
            <a:r>
              <a:rPr lang="en-IN" dirty="0"/>
              <a:t>);</a:t>
            </a:r>
          </a:p>
          <a:p>
            <a:pPr marL="0" indent="0">
              <a:buNone/>
            </a:pPr>
            <a:r>
              <a:rPr lang="en-US" dirty="0" err="1"/>
              <a:t>disp</a:t>
            </a:r>
            <a:r>
              <a:rPr lang="en-US" dirty="0"/>
              <a:t>('The detected class is ');</a:t>
            </a:r>
          </a:p>
          <a:p>
            <a:pPr marL="0" indent="0">
              <a:buNone/>
            </a:pPr>
            <a:r>
              <a:rPr lang="en-IN" dirty="0" err="1"/>
              <a:t>detected_class</a:t>
            </a:r>
            <a:endParaRPr lang="en-IN" dirty="0"/>
          </a:p>
          <a:p>
            <a:pPr marL="0" indent="0">
              <a:buNone/>
            </a:pP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9A91E-DE31-4C7D-945C-A97A782ECB1B}"/>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7C3012EB-311E-443A-B1C2-FE8012BBB1E3}"/>
              </a:ext>
            </a:extLst>
          </p:cNvPr>
          <p:cNvSpPr>
            <a:spLocks noGrp="1"/>
          </p:cNvSpPr>
          <p:nvPr>
            <p:ph idx="1"/>
          </p:nvPr>
        </p:nvSpPr>
        <p:spPr/>
        <p:txBody>
          <a:bodyPr/>
          <a:lstStyle/>
          <a:p>
            <a:pPr marL="0" indent="0">
              <a:buNone/>
            </a:pPr>
            <a:r>
              <a:rPr lang="en-IN" dirty="0"/>
              <a:t>We recorded two audios and were able to distinguish between them correctly. We used pitch as the differentiating factor between the audios available for the detection process. </a:t>
            </a:r>
          </a:p>
          <a:p>
            <a:pPr marL="0" indent="0">
              <a:buNone/>
            </a:pPr>
            <a:r>
              <a:rPr lang="en-IN" dirty="0"/>
              <a:t>Below are screenshots for both the cases.</a:t>
            </a:r>
          </a:p>
        </p:txBody>
      </p:sp>
    </p:spTree>
    <p:extLst>
      <p:ext uri="{BB962C8B-B14F-4D97-AF65-F5344CB8AC3E}">
        <p14:creationId xmlns:p14="http://schemas.microsoft.com/office/powerpoint/2010/main" val="4377214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876AE32-DCBF-4D61-A5D8-91E96D5BA7E4}"/>
              </a:ext>
            </a:extLst>
          </p:cNvPr>
          <p:cNvPicPr>
            <a:picLocks noChangeAspect="1"/>
          </p:cNvPicPr>
          <p:nvPr/>
        </p:nvPicPr>
        <p:blipFill>
          <a:blip r:embed="rId2"/>
          <a:stretch>
            <a:fillRect/>
          </a:stretch>
        </p:blipFill>
        <p:spPr>
          <a:xfrm>
            <a:off x="0" y="1628800"/>
            <a:ext cx="9144000" cy="5143500"/>
          </a:xfrm>
          <a:prstGeom prst="rect">
            <a:avLst/>
          </a:prstGeom>
        </p:spPr>
      </p:pic>
      <p:sp>
        <p:nvSpPr>
          <p:cNvPr id="5" name="Title 4">
            <a:extLst>
              <a:ext uri="{FF2B5EF4-FFF2-40B4-BE49-F238E27FC236}">
                <a16:creationId xmlns:a16="http://schemas.microsoft.com/office/drawing/2014/main" id="{20539BB7-14CA-4750-90D3-945407E7E049}"/>
              </a:ext>
            </a:extLst>
          </p:cNvPr>
          <p:cNvSpPr>
            <a:spLocks noGrp="1"/>
          </p:cNvSpPr>
          <p:nvPr>
            <p:ph type="title"/>
          </p:nvPr>
        </p:nvSpPr>
        <p:spPr/>
        <p:txBody>
          <a:bodyPr/>
          <a:lstStyle/>
          <a:p>
            <a:r>
              <a:rPr lang="en-IN" dirty="0"/>
              <a:t>Voice Detection window</a:t>
            </a:r>
          </a:p>
        </p:txBody>
      </p:sp>
      <p:sp>
        <p:nvSpPr>
          <p:cNvPr id="6" name="TextBox 5">
            <a:extLst>
              <a:ext uri="{FF2B5EF4-FFF2-40B4-BE49-F238E27FC236}">
                <a16:creationId xmlns:a16="http://schemas.microsoft.com/office/drawing/2014/main" id="{B4C87DC0-0963-4A04-B502-547452B2C9FD}"/>
              </a:ext>
            </a:extLst>
          </p:cNvPr>
          <p:cNvSpPr txBox="1"/>
          <p:nvPr/>
        </p:nvSpPr>
        <p:spPr>
          <a:xfrm>
            <a:off x="6357" y="1232972"/>
            <a:ext cx="2664296" cy="369332"/>
          </a:xfrm>
          <a:prstGeom prst="rect">
            <a:avLst/>
          </a:prstGeom>
          <a:noFill/>
        </p:spPr>
        <p:txBody>
          <a:bodyPr wrap="square" rtlCol="0">
            <a:spAutoFit/>
          </a:bodyPr>
          <a:lstStyle/>
          <a:p>
            <a:r>
              <a:rPr lang="en-IN" dirty="0"/>
              <a:t>Detected class here is 1</a:t>
            </a:r>
          </a:p>
        </p:txBody>
      </p:sp>
    </p:spTree>
    <p:extLst>
      <p:ext uri="{BB962C8B-B14F-4D97-AF65-F5344CB8AC3E}">
        <p14:creationId xmlns:p14="http://schemas.microsoft.com/office/powerpoint/2010/main" val="42001031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5479E83-DC6D-47C1-8EBE-3C223C6F5028}"/>
              </a:ext>
            </a:extLst>
          </p:cNvPr>
          <p:cNvPicPr>
            <a:picLocks noChangeAspect="1"/>
          </p:cNvPicPr>
          <p:nvPr/>
        </p:nvPicPr>
        <p:blipFill>
          <a:blip r:embed="rId2"/>
          <a:stretch>
            <a:fillRect/>
          </a:stretch>
        </p:blipFill>
        <p:spPr>
          <a:xfrm>
            <a:off x="0" y="1628800"/>
            <a:ext cx="9144000" cy="5143500"/>
          </a:xfrm>
          <a:prstGeom prst="rect">
            <a:avLst/>
          </a:prstGeom>
        </p:spPr>
      </p:pic>
      <p:sp>
        <p:nvSpPr>
          <p:cNvPr id="5" name="TextBox 4">
            <a:extLst>
              <a:ext uri="{FF2B5EF4-FFF2-40B4-BE49-F238E27FC236}">
                <a16:creationId xmlns:a16="http://schemas.microsoft.com/office/drawing/2014/main" id="{C0BFA74A-0CDD-4F4E-928A-A82E54890EEC}"/>
              </a:ext>
            </a:extLst>
          </p:cNvPr>
          <p:cNvSpPr txBox="1"/>
          <p:nvPr/>
        </p:nvSpPr>
        <p:spPr>
          <a:xfrm flipH="1">
            <a:off x="-8902" y="1124744"/>
            <a:ext cx="3168352" cy="369332"/>
          </a:xfrm>
          <a:prstGeom prst="rect">
            <a:avLst/>
          </a:prstGeom>
          <a:noFill/>
        </p:spPr>
        <p:txBody>
          <a:bodyPr wrap="square" rtlCol="0">
            <a:spAutoFit/>
          </a:bodyPr>
          <a:lstStyle/>
          <a:p>
            <a:r>
              <a:rPr lang="en-IN" dirty="0"/>
              <a:t>Detected class here is 2.</a:t>
            </a:r>
          </a:p>
        </p:txBody>
      </p:sp>
    </p:spTree>
    <p:extLst>
      <p:ext uri="{BB962C8B-B14F-4D97-AF65-F5344CB8AC3E}">
        <p14:creationId xmlns:p14="http://schemas.microsoft.com/office/powerpoint/2010/main" val="323859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EF9C-18B1-49DB-914C-E165391645BB}"/>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D1CFCEEB-356E-42DF-8B89-1D8F54C0042E}"/>
              </a:ext>
            </a:extLst>
          </p:cNvPr>
          <p:cNvSpPr>
            <a:spLocks noGrp="1"/>
          </p:cNvSpPr>
          <p:nvPr>
            <p:ph idx="1"/>
          </p:nvPr>
        </p:nvSpPr>
        <p:spPr/>
        <p:txBody>
          <a:bodyPr>
            <a:normAutofit fontScale="92500" lnSpcReduction="10000"/>
          </a:bodyPr>
          <a:lstStyle/>
          <a:p>
            <a:r>
              <a:rPr lang="en-US" dirty="0"/>
              <a:t>Speech Recognition is the process of automatically recognizing a certain word spoken by a particular speaker based on individual information included in speech waves. This technique makes it possible to use the speaker’s voice to verify his/her identity and provide controlled access to services like voice based biometrics, database access services, voice based dialing, voice mail and remote access to computers.</a:t>
            </a:r>
          </a:p>
          <a:p>
            <a:endParaRPr lang="en-US" dirty="0"/>
          </a:p>
        </p:txBody>
      </p:sp>
    </p:spTree>
    <p:extLst>
      <p:ext uri="{BB962C8B-B14F-4D97-AF65-F5344CB8AC3E}">
        <p14:creationId xmlns:p14="http://schemas.microsoft.com/office/powerpoint/2010/main" val="3458571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Idea of the Project</a:t>
            </a:r>
          </a:p>
        </p:txBody>
      </p:sp>
      <p:sp>
        <p:nvSpPr>
          <p:cNvPr id="3" name="Content Placeholder 2"/>
          <p:cNvSpPr>
            <a:spLocks noGrp="1"/>
          </p:cNvSpPr>
          <p:nvPr>
            <p:ph idx="1"/>
          </p:nvPr>
        </p:nvSpPr>
        <p:spPr/>
        <p:txBody>
          <a:bodyPr>
            <a:normAutofit fontScale="77500" lnSpcReduction="20000"/>
          </a:bodyPr>
          <a:lstStyle/>
          <a:p>
            <a:r>
              <a:rPr lang="en-IN" sz="3000" dirty="0"/>
              <a:t>Biometrics: The term biometrics is presently generally known as "the art of measuring physical qualities, to check a man's character, and have got from the Greek words bio (life) and metric (to quantify) which includes speech recognition, iris and face scans, and fingerprint recognition. Biometric qualities can be further separated in two principle classes:</a:t>
            </a:r>
          </a:p>
          <a:p>
            <a:pPr marL="514350" indent="-514350">
              <a:buFont typeface="+mj-lt"/>
              <a:buAutoNum type="arabicPeriod"/>
            </a:pPr>
            <a:r>
              <a:rPr lang="en-IN" sz="3000" dirty="0"/>
              <a:t> Physiological: This biometrics is the other sort utilized for distinguishing proof or check purposes. Distinguishing proof alludes to figuring out who a man is. This technique is ordinarily utilized as a part of criminal examinations. </a:t>
            </a:r>
          </a:p>
          <a:p>
            <a:pPr marL="514350" indent="-514350">
              <a:buFont typeface="+mj-lt"/>
              <a:buAutoNum type="arabicPeriod"/>
            </a:pPr>
            <a:r>
              <a:rPr lang="en-IN" sz="3000" dirty="0" err="1"/>
              <a:t>Behavioral</a:t>
            </a:r>
            <a:r>
              <a:rPr lang="en-IN" sz="3000" dirty="0"/>
              <a:t>: It is utilized for confirmation purposes. Check is deciding whether a man is who they say they are. This strategy takes a Pattern at examples of how certain exercises are performed by a person.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Idea of the project</a:t>
            </a:r>
          </a:p>
        </p:txBody>
      </p:sp>
      <p:sp>
        <p:nvSpPr>
          <p:cNvPr id="3" name="Content Placeholder 2"/>
          <p:cNvSpPr>
            <a:spLocks noGrp="1"/>
          </p:cNvSpPr>
          <p:nvPr>
            <p:ph idx="1"/>
          </p:nvPr>
        </p:nvSpPr>
        <p:spPr/>
        <p:txBody>
          <a:bodyPr>
            <a:noAutofit/>
          </a:bodyPr>
          <a:lstStyle/>
          <a:p>
            <a:pPr>
              <a:lnSpc>
                <a:spcPct val="80000"/>
              </a:lnSpc>
            </a:pPr>
            <a:r>
              <a:rPr lang="en-IN" sz="2300" dirty="0"/>
              <a:t>Speech Recognition: The nature of a speech recognition systems are evaluated by two elements: its accuracy (mistake rate in changing over talked words to advanced information) and speed (how well the product can stay aware of a human speaker). </a:t>
            </a:r>
          </a:p>
          <a:p>
            <a:pPr>
              <a:lnSpc>
                <a:spcPct val="80000"/>
              </a:lnSpc>
            </a:pPr>
            <a:r>
              <a:rPr lang="en-IN" sz="2300" dirty="0"/>
              <a:t>Speech recognition technology has unlimited applications. Generally, such programming is utilized for programmed interpretations, correspondence, sans hands figuring, restorative translation, mechanical autonomy, mechanized client administration, and a great deal more.</a:t>
            </a:r>
          </a:p>
          <a:p>
            <a:pPr>
              <a:lnSpc>
                <a:spcPct val="80000"/>
              </a:lnSpc>
            </a:pPr>
            <a:r>
              <a:rPr lang="en-IN" sz="2300" dirty="0"/>
              <a:t> On the off chance that you have ever paid a bill via telephone using an automated system, you have likely profit by speech recognition software.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Types of speech recognition</a:t>
            </a:r>
          </a:p>
        </p:txBody>
      </p:sp>
      <p:sp>
        <p:nvSpPr>
          <p:cNvPr id="3" name="Content Placeholder 2"/>
          <p:cNvSpPr>
            <a:spLocks noGrp="1"/>
          </p:cNvSpPr>
          <p:nvPr>
            <p:ph idx="1"/>
          </p:nvPr>
        </p:nvSpPr>
        <p:spPr/>
        <p:txBody>
          <a:bodyPr>
            <a:noAutofit/>
          </a:bodyPr>
          <a:lstStyle/>
          <a:p>
            <a:pPr>
              <a:lnSpc>
                <a:spcPct val="80000"/>
              </a:lnSpc>
            </a:pPr>
            <a:r>
              <a:rPr lang="en-IN" sz="2300" dirty="0"/>
              <a:t>There are different modes available for Speech Recognition System:</a:t>
            </a:r>
          </a:p>
          <a:p>
            <a:pPr>
              <a:lnSpc>
                <a:spcPct val="80000"/>
              </a:lnSpc>
            </a:pPr>
            <a:r>
              <a:rPr lang="en-IN" sz="2300" dirty="0"/>
              <a:t> 1. Speaker Dependent / Independent System: It must be trained in order to recognize accurately what has been said. To train a system, Speaker is asked to record predefined words or sentences that will be analyzed and that results will be stored. </a:t>
            </a:r>
          </a:p>
          <a:p>
            <a:pPr>
              <a:lnSpc>
                <a:spcPct val="80000"/>
              </a:lnSpc>
            </a:pPr>
            <a:r>
              <a:rPr lang="en-IN" sz="2300" dirty="0"/>
              <a:t>2. Isolated Word Recognition: It is Simplest mode and less greedy in terms of CPU requirement. Word is surrounded by silence so that boundaries are well known. </a:t>
            </a:r>
          </a:p>
          <a:p>
            <a:pPr>
              <a:lnSpc>
                <a:spcPct val="80000"/>
              </a:lnSpc>
            </a:pPr>
            <a:r>
              <a:rPr lang="en-IN" sz="2300" dirty="0"/>
              <a:t>3. Continuous Speech Recognition: It assumes that system is able to recognize a sequence of words in a sentence.</a:t>
            </a:r>
          </a:p>
          <a:p>
            <a:pPr>
              <a:lnSpc>
                <a:spcPct val="80000"/>
              </a:lnSpc>
            </a:pPr>
            <a:r>
              <a:rPr lang="en-IN" sz="2300" dirty="0"/>
              <a:t> 4. Keyword Spotting: It is able to identify in a sentence a word corresponding to a particular command. Created to cover the gap between isolated and continuous System.</a:t>
            </a:r>
          </a:p>
          <a:p>
            <a:pPr>
              <a:lnSpc>
                <a:spcPct val="80000"/>
              </a:lnSpc>
            </a:pPr>
            <a:r>
              <a:rPr lang="en-IN" sz="2300" dirty="0"/>
              <a:t> 5. Vocabulary Size: Larger the vocabulary the system can make more errors. So vocabulary size matters.</a:t>
            </a:r>
          </a:p>
          <a:p>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Simple Voice Biometric[Speaker Recognition] in MATLAB</a:t>
            </a:r>
          </a:p>
        </p:txBody>
      </p:sp>
      <p:sp>
        <p:nvSpPr>
          <p:cNvPr id="3" name="Content Placeholder 2"/>
          <p:cNvSpPr>
            <a:spLocks noGrp="1"/>
          </p:cNvSpPr>
          <p:nvPr>
            <p:ph idx="1"/>
          </p:nvPr>
        </p:nvSpPr>
        <p:spPr/>
        <p:txBody>
          <a:bodyPr>
            <a:normAutofit/>
          </a:bodyPr>
          <a:lstStyle/>
          <a:p>
            <a:pPr>
              <a:buNone/>
            </a:pPr>
            <a:r>
              <a:rPr lang="en-IN" sz="2500" dirty="0"/>
              <a:t>OBJECTIVES</a:t>
            </a:r>
            <a:r>
              <a:rPr lang="en-IN" dirty="0"/>
              <a:t> : </a:t>
            </a:r>
          </a:p>
          <a:p>
            <a:r>
              <a:rPr lang="en-US" sz="2500" dirty="0"/>
              <a:t>The System is extremely simple and based on dominating frequency ( pitch detection). </a:t>
            </a:r>
          </a:p>
          <a:p>
            <a:r>
              <a:rPr lang="en-US" sz="2500" dirty="0"/>
              <a:t>In this project we have covered:</a:t>
            </a:r>
          </a:p>
          <a:p>
            <a:r>
              <a:rPr lang="en-US" sz="2500" dirty="0"/>
              <a:t>1) FFT</a:t>
            </a:r>
          </a:p>
          <a:p>
            <a:r>
              <a:rPr lang="en-US" sz="2500" dirty="0"/>
              <a:t>2) Pitch Detection</a:t>
            </a:r>
          </a:p>
          <a:p>
            <a:r>
              <a:rPr lang="en-US" sz="2500" dirty="0"/>
              <a:t>3) Using Pitch as Feature</a:t>
            </a:r>
          </a:p>
          <a:p>
            <a:r>
              <a:rPr lang="en-US" sz="2500" dirty="0"/>
              <a:t>4) Nearest Neighbor Classifier</a:t>
            </a:r>
          </a:p>
          <a:p>
            <a:r>
              <a:rPr lang="en-US" sz="2500" dirty="0"/>
              <a:t>5) Training And Testing</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2BAC7-89ED-400E-B14C-AE36A4DE14C0}"/>
              </a:ext>
            </a:extLst>
          </p:cNvPr>
          <p:cNvSpPr>
            <a:spLocks noGrp="1"/>
          </p:cNvSpPr>
          <p:nvPr>
            <p:ph type="title"/>
          </p:nvPr>
        </p:nvSpPr>
        <p:spPr>
          <a:xfrm>
            <a:off x="457200" y="274638"/>
            <a:ext cx="6563072" cy="1210146"/>
          </a:xfrm>
        </p:spPr>
        <p:txBody>
          <a:bodyPr>
            <a:noAutofit/>
          </a:bodyPr>
          <a:lstStyle/>
          <a:p>
            <a:r>
              <a:rPr lang="en-US" sz="3200" b="1" dirty="0"/>
              <a:t>BLOCK DIAGRAM</a:t>
            </a:r>
          </a:p>
        </p:txBody>
      </p:sp>
      <p:pic>
        <p:nvPicPr>
          <p:cNvPr id="1026" name="Picture 2" descr="https://html1-f.scribdassets.com/4lz73ltkhs10xrrb/images/11-8cf1621a3f.jpg">
            <a:extLst>
              <a:ext uri="{FF2B5EF4-FFF2-40B4-BE49-F238E27FC236}">
                <a16:creationId xmlns:a16="http://schemas.microsoft.com/office/drawing/2014/main" id="{201F42FA-87B8-4456-8EE8-5FD7141728DB}"/>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62450"/>
          <a:stretch/>
        </p:blipFill>
        <p:spPr bwMode="auto">
          <a:xfrm>
            <a:off x="323528" y="2096852"/>
            <a:ext cx="9380887" cy="2664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6301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DEE8D-8599-4041-BE96-80E4B2FAA723}"/>
              </a:ext>
            </a:extLst>
          </p:cNvPr>
          <p:cNvSpPr>
            <a:spLocks noGrp="1"/>
          </p:cNvSpPr>
          <p:nvPr>
            <p:ph type="title"/>
          </p:nvPr>
        </p:nvSpPr>
        <p:spPr/>
        <p:txBody>
          <a:bodyPr>
            <a:normAutofit fontScale="90000"/>
          </a:bodyPr>
          <a:lstStyle/>
          <a:p>
            <a:r>
              <a:rPr lang="en-US" dirty="0"/>
              <a:t>SPEECH RECOGNITION USING</a:t>
            </a:r>
            <a:br>
              <a:rPr lang="en-US" dirty="0"/>
            </a:br>
            <a:r>
              <a:rPr lang="en-US" dirty="0"/>
              <a:t> FAST FOURIER TRANSFORM</a:t>
            </a:r>
          </a:p>
        </p:txBody>
      </p:sp>
      <p:sp>
        <p:nvSpPr>
          <p:cNvPr id="3" name="Content Placeholder 2">
            <a:extLst>
              <a:ext uri="{FF2B5EF4-FFF2-40B4-BE49-F238E27FC236}">
                <a16:creationId xmlns:a16="http://schemas.microsoft.com/office/drawing/2014/main" id="{DC5121D9-0499-4750-8AAD-C9638B223386}"/>
              </a:ext>
            </a:extLst>
          </p:cNvPr>
          <p:cNvSpPr>
            <a:spLocks noGrp="1"/>
          </p:cNvSpPr>
          <p:nvPr>
            <p:ph idx="1"/>
          </p:nvPr>
        </p:nvSpPr>
        <p:spPr/>
        <p:txBody>
          <a:bodyPr>
            <a:normAutofit fontScale="92500" lnSpcReduction="20000"/>
          </a:bodyPr>
          <a:lstStyle/>
          <a:p>
            <a:r>
              <a:rPr lang="en-US" sz="2500" dirty="0"/>
              <a:t>For speech signals analysis the ordinary transform used called the Fast Fourier transform (FFT). FFT provides the standard representation of a speech signal in the frequency domain. While Short Fourier transform be able to hold time frequency changes. The drawback of FFT that it is not appropriate for the signals whose frequencies are time varying hence in case of FFT is assumes that the signals are stationary in nature . </a:t>
            </a:r>
          </a:p>
          <a:p>
            <a:r>
              <a:rPr lang="en-US" sz="2500" dirty="0"/>
              <a:t>The FFT allows working in frequency domain and therefore using the frequency spectrum of the speech signal as a substitute of waveform. Frequency domain provides more information about the speech signal and hence can be more efficient to distinguish between speakers. For speaker recognition some techniques use the vice signal acquire directly by the sampling phase and some techniques use transformed form of the speech signal </a:t>
            </a:r>
          </a:p>
        </p:txBody>
      </p:sp>
    </p:spTree>
    <p:extLst>
      <p:ext uri="{BB962C8B-B14F-4D97-AF65-F5344CB8AC3E}">
        <p14:creationId xmlns:p14="http://schemas.microsoft.com/office/powerpoint/2010/main" val="1753593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ALGORITHM</a:t>
            </a:r>
          </a:p>
        </p:txBody>
      </p:sp>
      <p:sp>
        <p:nvSpPr>
          <p:cNvPr id="3" name="Rectangle 2"/>
          <p:cNvSpPr/>
          <p:nvPr/>
        </p:nvSpPr>
        <p:spPr>
          <a:xfrm>
            <a:off x="500034" y="2285992"/>
            <a:ext cx="7929618" cy="3785652"/>
          </a:xfrm>
          <a:prstGeom prst="rect">
            <a:avLst/>
          </a:prstGeom>
        </p:spPr>
        <p:txBody>
          <a:bodyPr wrap="square">
            <a:spAutoFit/>
          </a:bodyPr>
          <a:lstStyle/>
          <a:p>
            <a:pPr>
              <a:buFont typeface="Arial" pitchFamily="34" charset="0"/>
              <a:buChar char="•"/>
            </a:pPr>
            <a:r>
              <a:rPr lang="en-IN" sz="2400" dirty="0"/>
              <a:t>Create an audio object </a:t>
            </a:r>
          </a:p>
          <a:p>
            <a:r>
              <a:rPr lang="en-IN" sz="2400" i="1" dirty="0"/>
              <a:t>             Recorder = </a:t>
            </a:r>
            <a:r>
              <a:rPr lang="en-IN" sz="2400" i="1" dirty="0" err="1"/>
              <a:t>audiorecorder</a:t>
            </a:r>
            <a:r>
              <a:rPr lang="en-IN" sz="2400" i="1" dirty="0"/>
              <a:t>(16000,8,2)</a:t>
            </a:r>
          </a:p>
          <a:p>
            <a:pPr>
              <a:buFont typeface="Arial" pitchFamily="34" charset="0"/>
              <a:buChar char="•"/>
            </a:pPr>
            <a:endParaRPr lang="en-IN" sz="2400" dirty="0"/>
          </a:p>
          <a:p>
            <a:pPr>
              <a:buFont typeface="Arial" pitchFamily="34" charset="0"/>
              <a:buChar char="•"/>
            </a:pPr>
            <a:r>
              <a:rPr lang="en-IN" sz="2400" dirty="0"/>
              <a:t>16000khz samples are represented in one sample voice and each sample is represented in 8 bits over 2 channels.</a:t>
            </a:r>
          </a:p>
          <a:p>
            <a:pPr>
              <a:buFont typeface="Arial" pitchFamily="34" charset="0"/>
              <a:buChar char="•"/>
            </a:pPr>
            <a:endParaRPr lang="en-IN" sz="2400" dirty="0"/>
          </a:p>
          <a:p>
            <a:pPr>
              <a:buFont typeface="Arial" pitchFamily="34" charset="0"/>
              <a:buChar char="•"/>
            </a:pPr>
            <a:r>
              <a:rPr lang="en-IN" sz="2400" dirty="0"/>
              <a:t>Record the voice for a specific no. of seconds</a:t>
            </a:r>
          </a:p>
          <a:p>
            <a:r>
              <a:rPr lang="en-IN" sz="2400" dirty="0"/>
              <a:t>     </a:t>
            </a:r>
            <a:r>
              <a:rPr lang="en-IN" sz="2400" i="1" dirty="0" err="1"/>
              <a:t>Recordblocking</a:t>
            </a:r>
            <a:r>
              <a:rPr lang="en-IN" sz="2400" i="1" dirty="0"/>
              <a:t>(record, 5)</a:t>
            </a:r>
          </a:p>
          <a:p>
            <a:pPr>
              <a:buFont typeface="Arial" pitchFamily="34" charset="0"/>
              <a:buChar char="•"/>
            </a:pPr>
            <a:endParaRPr lang="en-IN" sz="2400" dirty="0"/>
          </a:p>
          <a:p>
            <a:pPr>
              <a:buFont typeface="Arial" pitchFamily="34" charset="0"/>
              <a:buChar char="•"/>
            </a:pPr>
            <a:r>
              <a:rPr lang="en-IN" sz="2400" dirty="0"/>
              <a:t>Play the recording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TotalTime>
  <Words>1534</Words>
  <Application>Microsoft Office PowerPoint</Application>
  <PresentationFormat>On-screen Show (4:3)</PresentationFormat>
  <Paragraphs>157</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vt:lpstr>
      <vt:lpstr>Office Theme</vt:lpstr>
      <vt:lpstr>SIT PROJECT  Speech Recognition in MATLAB  using FFT</vt:lpstr>
      <vt:lpstr>ABSTRACT</vt:lpstr>
      <vt:lpstr>Idea of the Project</vt:lpstr>
      <vt:lpstr>Idea of the project</vt:lpstr>
      <vt:lpstr>Types of speech recognition</vt:lpstr>
      <vt:lpstr>Simple Voice Biometric[Speaker Recognition] in MATLAB</vt:lpstr>
      <vt:lpstr>BLOCK DIAGRAM</vt:lpstr>
      <vt:lpstr>SPEECH RECOGNITION USING  FAST FOURIER TRANSFORM</vt:lpstr>
      <vt:lpstr>ALGORITHM</vt:lpstr>
      <vt:lpstr>PowerPoint Presentation</vt:lpstr>
      <vt:lpstr>Code for voice training</vt:lpstr>
      <vt:lpstr>PowerPoint Presentation</vt:lpstr>
      <vt:lpstr>Code for extracting features of recorded audio</vt:lpstr>
      <vt:lpstr>Code for testing of an input audio</vt:lpstr>
      <vt:lpstr>PowerPoint Presentation</vt:lpstr>
      <vt:lpstr>Conclusion</vt:lpstr>
      <vt:lpstr>Voice Detection window</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SIT PROJECT  Speech Recognition in MATLAB  using Correlation</dc:title>
  <dc:creator>DELL</dc:creator>
  <cp:lastModifiedBy>Simran Singh</cp:lastModifiedBy>
  <cp:revision>16</cp:revision>
  <dcterms:created xsi:type="dcterms:W3CDTF">2019-04-01T02:31:09Z</dcterms:created>
  <dcterms:modified xsi:type="dcterms:W3CDTF">2019-04-25T14:16:50Z</dcterms:modified>
</cp:coreProperties>
</file>