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62" r:id="rId5"/>
    <p:sldId id="264" r:id="rId6"/>
    <p:sldId id="265" r:id="rId7"/>
    <p:sldId id="266" r:id="rId8"/>
    <p:sldId id="267" r:id="rId9"/>
    <p:sldId id="268" r:id="rId10"/>
    <p:sldId id="259" r:id="rId11"/>
    <p:sldId id="260"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9" d="100"/>
          <a:sy n="149" d="100"/>
        </p:scale>
        <p:origin x="240"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3f4820bee9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3f4820bee9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f4820bee9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f4820bee9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3f4820bee9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3f4820bee9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438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3f4820bee9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3f4820bee9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77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396D43-5D81-6522-A06E-E76329AE4262}"/>
              </a:ext>
            </a:extLst>
          </p:cNvPr>
          <p:cNvSpPr>
            <a:spLocks noGrp="1"/>
          </p:cNvSpPr>
          <p:nvPr>
            <p:ph type="dt" sz="half" idx="10"/>
          </p:nvPr>
        </p:nvSpPr>
        <p:spPr/>
        <p:txBody>
          <a:bodyPr/>
          <a:lstStyle>
            <a:lvl1pPr>
              <a:defRPr/>
            </a:lvl1pPr>
          </a:lstStyle>
          <a:p>
            <a:pPr>
              <a:defRPr/>
            </a:pPr>
            <a:fld id="{8FFF559F-F422-4BD8-A6AD-91A98BAE362B}" type="datetimeFigureOut">
              <a:rPr lang="en-US"/>
              <a:pPr>
                <a:defRPr/>
              </a:pPr>
              <a:t>9/29/2022</a:t>
            </a:fld>
            <a:endParaRPr lang="en-US"/>
          </a:p>
        </p:txBody>
      </p:sp>
      <p:sp>
        <p:nvSpPr>
          <p:cNvPr id="5" name="Footer Placeholder 4">
            <a:extLst>
              <a:ext uri="{FF2B5EF4-FFF2-40B4-BE49-F238E27FC236}">
                <a16:creationId xmlns:a16="http://schemas.microsoft.com/office/drawing/2014/main" id="{20804093-962D-514A-035F-00DA9114741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6A7B6B3-EB8A-9309-3235-096174B87446}"/>
              </a:ext>
            </a:extLst>
          </p:cNvPr>
          <p:cNvSpPr>
            <a:spLocks noGrp="1"/>
          </p:cNvSpPr>
          <p:nvPr>
            <p:ph type="sldNum" sz="quarter" idx="12"/>
          </p:nvPr>
        </p:nvSpPr>
        <p:spPr/>
        <p:txBody>
          <a:bodyPr/>
          <a:lstStyle>
            <a:lvl1pPr>
              <a:defRPr/>
            </a:lvl1pPr>
          </a:lstStyle>
          <a:p>
            <a:pPr>
              <a:defRPr/>
            </a:pPr>
            <a:fld id="{7756D06E-F751-41A5-AD05-471FDA324C36}" type="slidenum">
              <a:rPr lang="en-US"/>
              <a:pPr>
                <a:defRPr/>
              </a:pPr>
              <a:t>‹#›</a:t>
            </a:fld>
            <a:endParaRPr lang="en-US"/>
          </a:p>
        </p:txBody>
      </p:sp>
    </p:spTree>
    <p:extLst>
      <p:ext uri="{BB962C8B-B14F-4D97-AF65-F5344CB8AC3E}">
        <p14:creationId xmlns:p14="http://schemas.microsoft.com/office/powerpoint/2010/main" val="109324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prevek18/ames-housing-datase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mt="18000"/>
          </a:blip>
          <a:stretch>
            <a:fillRect/>
          </a:stretch>
        </p:blipFill>
        <p:spPr>
          <a:xfrm>
            <a:off x="5614925" y="394300"/>
            <a:ext cx="3529074" cy="3354449"/>
          </a:xfrm>
          <a:prstGeom prst="rect">
            <a:avLst/>
          </a:prstGeom>
          <a:noFill/>
          <a:ln>
            <a:noFill/>
          </a:ln>
        </p:spPr>
      </p:pic>
      <p:sp>
        <p:nvSpPr>
          <p:cNvPr id="135" name="Google Shape;135;p13"/>
          <p:cNvSpPr txBox="1">
            <a:spLocks noGrp="1"/>
          </p:cNvSpPr>
          <p:nvPr>
            <p:ph type="ctrTitle"/>
          </p:nvPr>
        </p:nvSpPr>
        <p:spPr>
          <a:xfrm>
            <a:off x="3549575" y="15893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Housing Price Predictions</a:t>
            </a:r>
            <a:endParaRPr b="1" dirty="0"/>
          </a:p>
        </p:txBody>
      </p:sp>
      <p:sp>
        <p:nvSpPr>
          <p:cNvPr id="136" name="Google Shape;136;p13"/>
          <p:cNvSpPr txBox="1">
            <a:spLocks noGrp="1"/>
          </p:cNvSpPr>
          <p:nvPr>
            <p:ph type="subTitle" idx="1"/>
          </p:nvPr>
        </p:nvSpPr>
        <p:spPr>
          <a:xfrm>
            <a:off x="6028650" y="3613150"/>
            <a:ext cx="3819900" cy="50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400" b="1">
                <a:solidFill>
                  <a:srgbClr val="F6B26B"/>
                </a:solidFill>
              </a:rPr>
              <a:t>Using Machine Learning Model</a:t>
            </a:r>
            <a:endParaRPr sz="1400" b="1">
              <a:solidFill>
                <a:srgbClr val="F6B26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Team Members</a:t>
            </a:r>
            <a:endParaRPr/>
          </a:p>
        </p:txBody>
      </p:sp>
      <p:sp>
        <p:nvSpPr>
          <p:cNvPr id="154" name="Google Shape;154;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SzPts val="1700"/>
              <a:buChar char="●"/>
            </a:pPr>
            <a:r>
              <a:rPr lang="en-GB" sz="1700"/>
              <a:t>Jagbir Singh</a:t>
            </a:r>
            <a:endParaRPr sz="1700"/>
          </a:p>
          <a:p>
            <a:pPr marL="457200" lvl="0" indent="-336550" algn="l" rtl="0">
              <a:spcBef>
                <a:spcPts val="0"/>
              </a:spcBef>
              <a:spcAft>
                <a:spcPts val="0"/>
              </a:spcAft>
              <a:buSzPts val="1700"/>
              <a:buChar char="●"/>
            </a:pPr>
            <a:r>
              <a:rPr lang="en-GB" sz="1700"/>
              <a:t>Nishan Manoharan</a:t>
            </a:r>
            <a:endParaRPr sz="1700"/>
          </a:p>
          <a:p>
            <a:pPr marL="457200" lvl="0" indent="-336550" algn="l" rtl="0">
              <a:spcBef>
                <a:spcPts val="0"/>
              </a:spcBef>
              <a:spcAft>
                <a:spcPts val="0"/>
              </a:spcAft>
              <a:buSzPts val="1700"/>
              <a:buChar char="●"/>
            </a:pPr>
            <a:r>
              <a:rPr lang="en-GB" sz="1700"/>
              <a:t>Sukhbir Singh</a:t>
            </a:r>
            <a:endParaRPr sz="1700"/>
          </a:p>
          <a:p>
            <a:pPr marL="457200" lvl="0" indent="-336550" algn="l" rtl="0">
              <a:spcBef>
                <a:spcPts val="0"/>
              </a:spcBef>
              <a:spcAft>
                <a:spcPts val="0"/>
              </a:spcAft>
              <a:buSzPts val="1700"/>
              <a:buChar char="●"/>
            </a:pPr>
            <a:r>
              <a:rPr lang="en-GB" sz="1700"/>
              <a:t>Chenglu Yang</a:t>
            </a:r>
            <a:endParaRPr sz="1700"/>
          </a:p>
        </p:txBody>
      </p:sp>
    </p:spTree>
    <p:extLst>
      <p:ext uri="{BB962C8B-B14F-4D97-AF65-F5344CB8AC3E}">
        <p14:creationId xmlns:p14="http://schemas.microsoft.com/office/powerpoint/2010/main" val="357687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Resources</a:t>
            </a:r>
            <a:endParaRPr/>
          </a:p>
        </p:txBody>
      </p:sp>
      <p:sp>
        <p:nvSpPr>
          <p:cNvPr id="160" name="Google Shape;160;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Link to Dataset: </a:t>
            </a:r>
            <a:r>
              <a:rPr lang="en-GB" u="sng">
                <a:solidFill>
                  <a:schemeClr val="hlink"/>
                </a:solidFill>
                <a:hlinkClick r:id="rId3"/>
              </a:rPr>
              <a:t>https://www.kaggle.com/datasets/prevek18/ames-housing-dataset</a:t>
            </a:r>
            <a:endParaRPr/>
          </a:p>
        </p:txBody>
      </p:sp>
    </p:spTree>
    <p:extLst>
      <p:ext uri="{BB962C8B-B14F-4D97-AF65-F5344CB8AC3E}">
        <p14:creationId xmlns:p14="http://schemas.microsoft.com/office/powerpoint/2010/main" val="386619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Purpose</a:t>
            </a:r>
            <a:endParaRPr b="1" dirty="0"/>
          </a:p>
        </p:txBody>
      </p:sp>
      <p:sp>
        <p:nvSpPr>
          <p:cNvPr id="142" name="Google Shape;142;p14"/>
          <p:cNvSpPr txBox="1">
            <a:spLocks noGrp="1"/>
          </p:cNvSpPr>
          <p:nvPr>
            <p:ph type="body" idx="1"/>
          </p:nvPr>
        </p:nvSpPr>
        <p:spPr>
          <a:xfrm>
            <a:off x="1297500" y="1391475"/>
            <a:ext cx="7038900" cy="3087300"/>
          </a:xfrm>
          <a:prstGeom prst="rect">
            <a:avLst/>
          </a:prstGeom>
        </p:spPr>
        <p:txBody>
          <a:bodyPr spcFirstLastPara="1" wrap="square" lIns="91425" tIns="91425" rIns="91425" bIns="91425" anchor="t" anchorCtr="0">
            <a:normAutofit/>
          </a:bodyPr>
          <a:lstStyle/>
          <a:p>
            <a:pPr marL="457200" lvl="0" indent="-349250" algn="l" rtl="0">
              <a:lnSpc>
                <a:spcPct val="150000"/>
              </a:lnSpc>
              <a:spcBef>
                <a:spcPts val="0"/>
              </a:spcBef>
              <a:spcAft>
                <a:spcPts val="0"/>
              </a:spcAft>
              <a:buSzPts val="1900"/>
              <a:buChar char="●"/>
            </a:pPr>
            <a:r>
              <a:rPr lang="en-GB" sz="1900" dirty="0"/>
              <a:t>Predict the prices of housing market in upcoming years.</a:t>
            </a:r>
            <a:endParaRPr sz="1900" dirty="0"/>
          </a:p>
          <a:p>
            <a:pPr marL="457200" lvl="0" indent="-349250" algn="l" rtl="0">
              <a:lnSpc>
                <a:spcPct val="150000"/>
              </a:lnSpc>
              <a:spcBef>
                <a:spcPts val="0"/>
              </a:spcBef>
              <a:spcAft>
                <a:spcPts val="0"/>
              </a:spcAft>
              <a:buSzPts val="1900"/>
              <a:buChar char="●"/>
            </a:pPr>
            <a:r>
              <a:rPr lang="en-GB" sz="1900" dirty="0"/>
              <a:t>Advice families to plan and budget accordingly .</a:t>
            </a:r>
            <a:endParaRPr sz="1900" dirty="0"/>
          </a:p>
          <a:p>
            <a:pPr marL="457200" lvl="0" indent="-349250" algn="l" rtl="0">
              <a:lnSpc>
                <a:spcPct val="150000"/>
              </a:lnSpc>
              <a:spcBef>
                <a:spcPts val="0"/>
              </a:spcBef>
              <a:spcAft>
                <a:spcPts val="0"/>
              </a:spcAft>
              <a:buSzPts val="1900"/>
              <a:buChar char="●"/>
            </a:pPr>
            <a:r>
              <a:rPr lang="en-GB" sz="1900" dirty="0"/>
              <a:t>To identify market trends and patterns.</a:t>
            </a:r>
            <a:endParaRPr sz="1900"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0" y="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dirty="0"/>
              <a:t>Which Dataset are we using ?</a:t>
            </a:r>
            <a:endParaRPr b="1" dirty="0"/>
          </a:p>
        </p:txBody>
      </p:sp>
      <p:sp>
        <p:nvSpPr>
          <p:cNvPr id="148" name="Google Shape;148;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en-GB" sz="1600"/>
              <a:t>We are using “Ames Housing Dataset” from Kaggle. The dataset includes almost all the required information about a house which includes: property  area, features, year built and sale prices etc.   </a:t>
            </a:r>
            <a:endParaRPr sz="1400"/>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a:extLst>
              <a:ext uri="{FF2B5EF4-FFF2-40B4-BE49-F238E27FC236}">
                <a16:creationId xmlns:a16="http://schemas.microsoft.com/office/drawing/2014/main" id="{678EAFAF-3CA9-BEAE-AB3A-C6D66FBB3620}"/>
              </a:ext>
            </a:extLst>
          </p:cNvPr>
          <p:cNvSpPr>
            <a:spLocks noGrp="1" noChangeArrowheads="1"/>
          </p:cNvSpPr>
          <p:nvPr>
            <p:ph type="ctrTitle"/>
          </p:nvPr>
        </p:nvSpPr>
        <p:spPr>
          <a:xfrm>
            <a:off x="0" y="0"/>
            <a:ext cx="6858000" cy="585788"/>
          </a:xfrm>
        </p:spPr>
        <p:txBody>
          <a:bodyPr>
            <a:normAutofit fontScale="90000"/>
          </a:bodyPr>
          <a:lstStyle/>
          <a:p>
            <a:pPr algn="l"/>
            <a:r>
              <a:rPr lang="en-CA" altLang="en-US" sz="3300" b="1" dirty="0"/>
              <a:t>Exploring our Dataset:</a:t>
            </a:r>
          </a:p>
        </p:txBody>
      </p:sp>
      <p:sp>
        <p:nvSpPr>
          <p:cNvPr id="3" name="Subtitle 2">
            <a:extLst>
              <a:ext uri="{FF2B5EF4-FFF2-40B4-BE49-F238E27FC236}">
                <a16:creationId xmlns:a16="http://schemas.microsoft.com/office/drawing/2014/main" id="{E0F68153-FAAD-0D1C-8E7D-77B68DD80C51}"/>
              </a:ext>
            </a:extLst>
          </p:cNvPr>
          <p:cNvSpPr>
            <a:spLocks noGrp="1"/>
          </p:cNvSpPr>
          <p:nvPr>
            <p:ph type="subTitle" idx="1"/>
          </p:nvPr>
        </p:nvSpPr>
        <p:spPr>
          <a:xfrm>
            <a:off x="0" y="3563541"/>
            <a:ext cx="9144000" cy="1241822"/>
          </a:xfrm>
        </p:spPr>
        <p:txBody>
          <a:bodyPr rtlCol="0">
            <a:normAutofit/>
          </a:bodyPr>
          <a:lstStyle/>
          <a:p>
            <a:pPr>
              <a:defRPr/>
            </a:pPr>
            <a:r>
              <a:rPr lang="en-US" dirty="0"/>
              <a:t>Understanding: </a:t>
            </a:r>
          </a:p>
          <a:p>
            <a:pPr marL="257175" indent="-257175">
              <a:buFont typeface="Arial" panose="020B0604020202020204" pitchFamily="34" charset="0"/>
              <a:buChar char="•"/>
              <a:defRPr/>
            </a:pPr>
            <a:r>
              <a:rPr lang="en-US" dirty="0"/>
              <a:t>This graph is comparing the number of homes sold at the specific sale price listed below in the Ames housing district. </a:t>
            </a:r>
          </a:p>
          <a:p>
            <a:pPr marL="257175" indent="-257175">
              <a:buFont typeface="Arial" panose="020B0604020202020204" pitchFamily="34" charset="0"/>
              <a:buChar char="•"/>
              <a:defRPr/>
            </a:pPr>
            <a:r>
              <a:rPr lang="en-US" dirty="0"/>
              <a:t>We can see that through our boxplot that a  majority of the homes in the area are sold somewhere between the range of $140 000 &amp; $160 000 </a:t>
            </a:r>
          </a:p>
        </p:txBody>
      </p:sp>
      <p:pic>
        <p:nvPicPr>
          <p:cNvPr id="2052" name="Picture 4">
            <a:extLst>
              <a:ext uri="{FF2B5EF4-FFF2-40B4-BE49-F238E27FC236}">
                <a16:creationId xmlns:a16="http://schemas.microsoft.com/office/drawing/2014/main" id="{26A422AB-D6FE-275F-20F0-E54F8F2CA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176"/>
            <a:ext cx="6076950" cy="274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E87C5B28-8587-18B4-8691-BB769BA231C1}"/>
              </a:ext>
            </a:extLst>
          </p:cNvPr>
          <p:cNvSpPr txBox="1"/>
          <p:nvPr/>
        </p:nvSpPr>
        <p:spPr>
          <a:xfrm>
            <a:off x="6076950" y="638176"/>
            <a:ext cx="2628900" cy="1869743"/>
          </a:xfrm>
          <a:prstGeom prst="rect">
            <a:avLst/>
          </a:prstGeom>
          <a:noFill/>
        </p:spPr>
        <p:txBody>
          <a:bodyPr>
            <a:spAutoFit/>
          </a:bodyPr>
          <a:lstStyle/>
          <a:p>
            <a:pPr>
              <a:defRPr/>
            </a:pPr>
            <a:r>
              <a:rPr lang="en-US" sz="1050" dirty="0">
                <a:solidFill>
                  <a:schemeClr val="bg1"/>
                </a:solidFill>
                <a:latin typeface="+mn-lt"/>
              </a:rPr>
              <a:t>Importance: </a:t>
            </a:r>
          </a:p>
          <a:p>
            <a:pPr marL="214313" indent="-214313">
              <a:buClr>
                <a:schemeClr val="bg1"/>
              </a:buClr>
              <a:buFont typeface="Arial" panose="020B0604020202020204" pitchFamily="34" charset="0"/>
              <a:buChar char="•"/>
              <a:defRPr/>
            </a:pPr>
            <a:r>
              <a:rPr lang="en-US" sz="1050" dirty="0">
                <a:solidFill>
                  <a:schemeClr val="bg1"/>
                </a:solidFill>
                <a:latin typeface="+mn-lt"/>
              </a:rPr>
              <a:t>It is always best practice to first understand the type of dataset you are working with </a:t>
            </a:r>
          </a:p>
          <a:p>
            <a:pPr marL="214313" indent="-214313">
              <a:buClr>
                <a:schemeClr val="bg1"/>
              </a:buClr>
              <a:buFont typeface="Arial" panose="020B0604020202020204" pitchFamily="34" charset="0"/>
              <a:buChar char="•"/>
              <a:defRPr/>
            </a:pPr>
            <a:r>
              <a:rPr lang="en-US" sz="1050" dirty="0">
                <a:solidFill>
                  <a:schemeClr val="bg1"/>
                </a:solidFill>
                <a:latin typeface="+mn-lt"/>
              </a:rPr>
              <a:t>This will provide you with initial insights that you may not be able to comprehend directly through a dataset </a:t>
            </a:r>
          </a:p>
          <a:p>
            <a:pPr marL="214313" indent="-214313">
              <a:buClr>
                <a:schemeClr val="bg1"/>
              </a:buClr>
              <a:buFont typeface="Arial" panose="020B0604020202020204" pitchFamily="34" charset="0"/>
              <a:buChar char="•"/>
              <a:defRPr/>
            </a:pPr>
            <a:r>
              <a:rPr lang="en-US" sz="1050" dirty="0">
                <a:solidFill>
                  <a:schemeClr val="bg1"/>
                </a:solidFill>
                <a:latin typeface="+mn-lt"/>
              </a:rPr>
              <a:t>We can get a better understanding of the distribution of our target variable (sale price)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E9B65093-C5A4-D4C4-B82E-216F1014360D}"/>
              </a:ext>
            </a:extLst>
          </p:cNvPr>
          <p:cNvSpPr>
            <a:spLocks noGrp="1" noChangeArrowheads="1"/>
          </p:cNvSpPr>
          <p:nvPr>
            <p:ph type="title"/>
          </p:nvPr>
        </p:nvSpPr>
        <p:spPr>
          <a:xfrm>
            <a:off x="0" y="0"/>
            <a:ext cx="7886700" cy="557213"/>
          </a:xfrm>
        </p:spPr>
        <p:txBody>
          <a:bodyPr>
            <a:normAutofit fontScale="90000"/>
          </a:bodyPr>
          <a:lstStyle/>
          <a:p>
            <a:r>
              <a:rPr lang="en-CA" altLang="en-US" b="1"/>
              <a:t>Exploring our Data Analysis: </a:t>
            </a:r>
          </a:p>
        </p:txBody>
      </p:sp>
      <p:pic>
        <p:nvPicPr>
          <p:cNvPr id="3075" name="Content Placeholder 4">
            <a:extLst>
              <a:ext uri="{FF2B5EF4-FFF2-40B4-BE49-F238E27FC236}">
                <a16:creationId xmlns:a16="http://schemas.microsoft.com/office/drawing/2014/main" id="{56F58C9B-0AE9-5DCF-9168-198202D78F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2387" y="1004888"/>
            <a:ext cx="3227943" cy="1864519"/>
          </a:xfrm>
        </p:spPr>
      </p:pic>
      <p:sp>
        <p:nvSpPr>
          <p:cNvPr id="6" name="TextBox 5">
            <a:extLst>
              <a:ext uri="{FF2B5EF4-FFF2-40B4-BE49-F238E27FC236}">
                <a16:creationId xmlns:a16="http://schemas.microsoft.com/office/drawing/2014/main" id="{BFBA1B9F-DA68-046A-8DB7-C3D51818FF37}"/>
              </a:ext>
            </a:extLst>
          </p:cNvPr>
          <p:cNvSpPr txBox="1"/>
          <p:nvPr/>
        </p:nvSpPr>
        <p:spPr>
          <a:xfrm>
            <a:off x="3843337" y="895351"/>
            <a:ext cx="5033963" cy="3323987"/>
          </a:xfrm>
          <a:prstGeom prst="rect">
            <a:avLst/>
          </a:prstGeom>
          <a:noFill/>
        </p:spPr>
        <p:txBody>
          <a:bodyPr>
            <a:spAutoFit/>
          </a:bodyPr>
          <a:lstStyle/>
          <a:p>
            <a:pPr>
              <a:defRPr/>
            </a:pPr>
            <a:r>
              <a:rPr lang="en-US" sz="1050" b="1" dirty="0">
                <a:solidFill>
                  <a:schemeClr val="bg1"/>
                </a:solidFill>
                <a:latin typeface="+mn-lt"/>
              </a:rPr>
              <a:t>Interquartile Range: </a:t>
            </a:r>
          </a:p>
          <a:p>
            <a:pPr marL="214313" indent="-214313">
              <a:buClr>
                <a:schemeClr val="bg1"/>
              </a:buClr>
              <a:buFont typeface="Arial" panose="020B0604020202020204" pitchFamily="34" charset="0"/>
              <a:buChar char="•"/>
              <a:defRPr/>
            </a:pPr>
            <a:r>
              <a:rPr lang="en-US" sz="1050" dirty="0">
                <a:solidFill>
                  <a:schemeClr val="bg1"/>
                </a:solidFill>
                <a:latin typeface="+mn-lt"/>
              </a:rPr>
              <a:t>These numbers provide us with an Interquartile Range (IQR) of our target variable Sale Price </a:t>
            </a:r>
          </a:p>
          <a:p>
            <a:pPr marL="214313" indent="-214313">
              <a:buClr>
                <a:schemeClr val="bg1"/>
              </a:buClr>
              <a:buFont typeface="Arial" panose="020B0604020202020204" pitchFamily="34" charset="0"/>
              <a:buChar char="•"/>
              <a:defRPr/>
            </a:pPr>
            <a:r>
              <a:rPr lang="en-US" sz="1050" dirty="0">
                <a:solidFill>
                  <a:schemeClr val="bg1"/>
                </a:solidFill>
                <a:latin typeface="+mn-lt"/>
              </a:rPr>
              <a:t>This enhances our understanding of our boxplot visual provided in the previous slide </a:t>
            </a:r>
          </a:p>
          <a:p>
            <a:pPr marL="214313" indent="-214313">
              <a:buClr>
                <a:schemeClr val="bg1"/>
              </a:buClr>
              <a:buFont typeface="Arial" panose="020B0604020202020204" pitchFamily="34" charset="0"/>
              <a:buChar char="•"/>
              <a:defRPr/>
            </a:pPr>
            <a:r>
              <a:rPr lang="en-US" sz="1050" dirty="0">
                <a:solidFill>
                  <a:schemeClr val="bg1"/>
                </a:solidFill>
                <a:latin typeface="+mn-lt"/>
              </a:rPr>
              <a:t>We can understand our outliers better and see how far some of these data points may lie outside of our IQR </a:t>
            </a:r>
          </a:p>
          <a:p>
            <a:pPr marL="214313" indent="-214313">
              <a:buFont typeface="Arial" panose="020B0604020202020204" pitchFamily="34" charset="0"/>
              <a:buChar char="•"/>
              <a:defRPr/>
            </a:pPr>
            <a:endParaRPr lang="en-US" sz="1050" dirty="0">
              <a:solidFill>
                <a:schemeClr val="bg1"/>
              </a:solidFill>
              <a:latin typeface="+mn-lt"/>
            </a:endParaRPr>
          </a:p>
          <a:p>
            <a:pPr>
              <a:defRPr/>
            </a:pPr>
            <a:endParaRPr lang="en-US" sz="1050" dirty="0">
              <a:solidFill>
                <a:schemeClr val="bg1"/>
              </a:solidFill>
              <a:latin typeface="+mn-lt"/>
            </a:endParaRPr>
          </a:p>
          <a:p>
            <a:pPr>
              <a:defRPr/>
            </a:pPr>
            <a:endParaRPr lang="en-US" sz="1050" dirty="0">
              <a:solidFill>
                <a:schemeClr val="bg1"/>
              </a:solidFill>
              <a:latin typeface="+mn-lt"/>
            </a:endParaRPr>
          </a:p>
          <a:p>
            <a:pPr>
              <a:defRPr/>
            </a:pPr>
            <a:endParaRPr lang="en-US" sz="1050" dirty="0">
              <a:solidFill>
                <a:schemeClr val="bg1"/>
              </a:solidFill>
              <a:latin typeface="+mn-lt"/>
            </a:endParaRPr>
          </a:p>
          <a:p>
            <a:pPr>
              <a:defRPr/>
            </a:pPr>
            <a:endParaRPr lang="en-US" sz="1050" dirty="0">
              <a:solidFill>
                <a:schemeClr val="bg1"/>
              </a:solidFill>
              <a:latin typeface="+mn-lt"/>
            </a:endParaRPr>
          </a:p>
          <a:p>
            <a:pPr>
              <a:defRPr/>
            </a:pPr>
            <a:endParaRPr lang="en-US" sz="1050" dirty="0">
              <a:solidFill>
                <a:schemeClr val="bg1"/>
              </a:solidFill>
              <a:latin typeface="+mn-lt"/>
            </a:endParaRPr>
          </a:p>
          <a:p>
            <a:pPr>
              <a:defRPr/>
            </a:pPr>
            <a:r>
              <a:rPr lang="en-US" sz="1050" b="1" dirty="0">
                <a:solidFill>
                  <a:schemeClr val="bg1"/>
                </a:solidFill>
                <a:latin typeface="+mn-lt"/>
              </a:rPr>
              <a:t>Box - Whisker Plot: </a:t>
            </a:r>
          </a:p>
          <a:p>
            <a:pPr marL="214313" indent="-214313">
              <a:buClr>
                <a:schemeClr val="bg1"/>
              </a:buClr>
              <a:buFont typeface="Arial" panose="020B0604020202020204" pitchFamily="34" charset="0"/>
              <a:buChar char="•"/>
              <a:defRPr/>
            </a:pPr>
            <a:r>
              <a:rPr lang="en-US" sz="1050" dirty="0">
                <a:solidFill>
                  <a:schemeClr val="bg1"/>
                </a:solidFill>
                <a:latin typeface="+mn-lt"/>
              </a:rPr>
              <a:t>The box and whisker plot shown below gives us a clearer visual understanding of our IQR </a:t>
            </a:r>
          </a:p>
          <a:p>
            <a:pPr marL="214313" indent="-214313">
              <a:buClr>
                <a:schemeClr val="bg1"/>
              </a:buClr>
              <a:buFont typeface="Arial" panose="020B0604020202020204" pitchFamily="34" charset="0"/>
              <a:buChar char="•"/>
              <a:defRPr/>
            </a:pPr>
            <a:r>
              <a:rPr lang="en-US" sz="1050" dirty="0">
                <a:solidFill>
                  <a:schemeClr val="bg1"/>
                </a:solidFill>
                <a:latin typeface="+mn-lt"/>
              </a:rPr>
              <a:t>We can see that there are more variables skewing the prices to the higher end the of Sale Price</a:t>
            </a:r>
          </a:p>
          <a:p>
            <a:pPr marL="214313" indent="-214313">
              <a:buClr>
                <a:schemeClr val="bg1"/>
              </a:buClr>
              <a:buFont typeface="Arial" panose="020B0604020202020204" pitchFamily="34" charset="0"/>
              <a:buChar char="•"/>
              <a:defRPr/>
            </a:pPr>
            <a:r>
              <a:rPr lang="en-US" sz="1050" dirty="0">
                <a:solidFill>
                  <a:schemeClr val="bg1"/>
                </a:solidFill>
                <a:latin typeface="+mn-lt"/>
              </a:rPr>
              <a:t>We can use this information to further investigate why this may occur and features that may be causing these skewed results 	</a:t>
            </a:r>
            <a:r>
              <a:rPr lang="en-US" sz="1050" dirty="0">
                <a:latin typeface="+mn-lt"/>
              </a:rPr>
              <a:t>	</a:t>
            </a:r>
          </a:p>
        </p:txBody>
      </p:sp>
      <p:pic>
        <p:nvPicPr>
          <p:cNvPr id="3077" name="Picture 7">
            <a:extLst>
              <a:ext uri="{FF2B5EF4-FFF2-40B4-BE49-F238E27FC236}">
                <a16:creationId xmlns:a16="http://schemas.microsoft.com/office/drawing/2014/main" id="{21984D69-6374-AF7A-D832-26FB4824A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946797"/>
            <a:ext cx="328033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D26F7CA-30F0-1CB1-101E-3BB9FC4B0F7D}"/>
              </a:ext>
            </a:extLst>
          </p:cNvPr>
          <p:cNvSpPr>
            <a:spLocks noGrp="1" noChangeArrowheads="1"/>
          </p:cNvSpPr>
          <p:nvPr>
            <p:ph type="title"/>
          </p:nvPr>
        </p:nvSpPr>
        <p:spPr>
          <a:xfrm>
            <a:off x="0" y="9525"/>
            <a:ext cx="9144000" cy="585788"/>
          </a:xfrm>
        </p:spPr>
        <p:txBody>
          <a:bodyPr>
            <a:normAutofit fontScale="90000"/>
          </a:bodyPr>
          <a:lstStyle/>
          <a:p>
            <a:r>
              <a:rPr lang="en-CA" altLang="en-US" b="1"/>
              <a:t>Analyzing Co-Relation with Certain Feature Variables: </a:t>
            </a:r>
          </a:p>
        </p:txBody>
      </p:sp>
      <p:graphicFrame>
        <p:nvGraphicFramePr>
          <p:cNvPr id="8" name="Table 8">
            <a:extLst>
              <a:ext uri="{FF2B5EF4-FFF2-40B4-BE49-F238E27FC236}">
                <a16:creationId xmlns:a16="http://schemas.microsoft.com/office/drawing/2014/main" id="{F11B3158-1EEA-4293-6468-6B10C9CAA953}"/>
              </a:ext>
            </a:extLst>
          </p:cNvPr>
          <p:cNvGraphicFramePr>
            <a:graphicFrameLocks noGrp="1"/>
          </p:cNvGraphicFramePr>
          <p:nvPr>
            <p:extLst>
              <p:ext uri="{D42A27DB-BD31-4B8C-83A1-F6EECF244321}">
                <p14:modId xmlns:p14="http://schemas.microsoft.com/office/powerpoint/2010/main" val="4150338577"/>
              </p:ext>
            </p:extLst>
          </p:nvPr>
        </p:nvGraphicFramePr>
        <p:xfrm>
          <a:off x="378619" y="542925"/>
          <a:ext cx="8501062" cy="4495800"/>
        </p:xfrm>
        <a:graphic>
          <a:graphicData uri="http://schemas.openxmlformats.org/drawingml/2006/table">
            <a:tbl>
              <a:tblPr firstRow="1" bandRow="1">
                <a:tableStyleId>{5C22544A-7EE6-4342-B048-85BDC9FD1C3A}</a:tableStyleId>
              </a:tblPr>
              <a:tblGrid>
                <a:gridCol w="4234406">
                  <a:extLst>
                    <a:ext uri="{9D8B030D-6E8A-4147-A177-3AD203B41FA5}">
                      <a16:colId xmlns:a16="http://schemas.microsoft.com/office/drawing/2014/main" val="20000"/>
                    </a:ext>
                  </a:extLst>
                </a:gridCol>
                <a:gridCol w="4266656">
                  <a:extLst>
                    <a:ext uri="{9D8B030D-6E8A-4147-A177-3AD203B41FA5}">
                      <a16:colId xmlns:a16="http://schemas.microsoft.com/office/drawing/2014/main" val="20001"/>
                    </a:ext>
                  </a:extLst>
                </a:gridCol>
              </a:tblGrid>
              <a:tr h="597567">
                <a:tc>
                  <a:txBody>
                    <a:bodyPr/>
                    <a:lstStyle/>
                    <a:p>
                      <a:r>
                        <a:rPr lang="en-US" sz="1100" dirty="0"/>
                        <a:t>Year Home was Built vs. Sale Price</a:t>
                      </a:r>
                    </a:p>
                  </a:txBody>
                  <a:tcPr marL="68571" marR="68571" marT="34290" marB="34290"/>
                </a:tc>
                <a:tc>
                  <a:txBody>
                    <a:bodyPr/>
                    <a:lstStyle/>
                    <a:p>
                      <a:r>
                        <a:rPr lang="en-US" sz="1100" dirty="0"/>
                        <a:t>Greater Living Area vs. Sale Price </a:t>
                      </a:r>
                    </a:p>
                  </a:txBody>
                  <a:tcPr marL="68571" marR="68571" marT="34290" marB="34290"/>
                </a:tc>
                <a:extLst>
                  <a:ext uri="{0D108BD9-81ED-4DB2-BD59-A6C34878D82A}">
                    <a16:rowId xmlns:a16="http://schemas.microsoft.com/office/drawing/2014/main" val="10000"/>
                  </a:ext>
                </a:extLst>
              </a:tr>
              <a:tr h="3898233">
                <a:tc>
                  <a:txBody>
                    <a:bodyPr/>
                    <a:lstStyle/>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pPr marL="285750" indent="-285750">
                        <a:buFont typeface="Arial" panose="020B0604020202020204" pitchFamily="34" charset="0"/>
                        <a:buChar char="•"/>
                      </a:pPr>
                      <a:r>
                        <a:rPr lang="en-US" sz="1100" dirty="0"/>
                        <a:t>This graph provides valuable insight, informing us that more of the expensive houses were recently built </a:t>
                      </a:r>
                    </a:p>
                    <a:p>
                      <a:pPr marL="285750" indent="-285750">
                        <a:buFont typeface="Arial" panose="020B0604020202020204" pitchFamily="34" charset="0"/>
                        <a:buChar char="•"/>
                      </a:pPr>
                      <a:r>
                        <a:rPr lang="en-US" sz="1100" dirty="0"/>
                        <a:t>We can also investigate why a home built prior to 1900, is valued at $500 000. This could potentially be due to additions/renovations made to the property after acquiring it </a:t>
                      </a:r>
                    </a:p>
                    <a:p>
                      <a:pPr marL="285750" indent="-285750">
                        <a:buFont typeface="Arial" panose="020B0604020202020204" pitchFamily="34" charset="0"/>
                        <a:buChar char="•"/>
                      </a:pPr>
                      <a:endParaRPr lang="en-US" sz="1100" dirty="0"/>
                    </a:p>
                    <a:p>
                      <a:pPr marL="0" indent="0">
                        <a:buFont typeface="Arial" panose="020B0604020202020204" pitchFamily="34" charset="0"/>
                        <a:buNone/>
                      </a:pPr>
                      <a:r>
                        <a:rPr lang="en-US" sz="1100" u="sng" dirty="0"/>
                        <a:t>Potential Insight/Questions: </a:t>
                      </a:r>
                    </a:p>
                    <a:p>
                      <a:pPr marL="171450" indent="-171450">
                        <a:buFont typeface="Arial" panose="020B0604020202020204" pitchFamily="34" charset="0"/>
                        <a:buChar char="•"/>
                      </a:pPr>
                      <a:r>
                        <a:rPr lang="en-US" sz="1100" dirty="0"/>
                        <a:t>Are we not considering renovations and upgrades made to the home correctly in our dataset? </a:t>
                      </a:r>
                    </a:p>
                  </a:txBody>
                  <a:tcPr marL="68571" marR="68571" marT="34290" marB="34290"/>
                </a:tc>
                <a:tc>
                  <a:txBody>
                    <a:bodyPr/>
                    <a:lstStyle/>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pPr marL="285750" indent="-285750">
                        <a:buFont typeface="Arial" panose="020B0604020202020204" pitchFamily="34" charset="0"/>
                        <a:buChar char="•"/>
                      </a:pPr>
                      <a:r>
                        <a:rPr lang="en-US" sz="1100" dirty="0"/>
                        <a:t>We can see that for more of the homes they linearly increase in price when the size of the home increases </a:t>
                      </a:r>
                    </a:p>
                    <a:p>
                      <a:pPr marL="285750" indent="-285750">
                        <a:buFont typeface="Arial" panose="020B0604020202020204" pitchFamily="34" charset="0"/>
                        <a:buChar char="•"/>
                      </a:pPr>
                      <a:r>
                        <a:rPr lang="en-US" sz="1100" dirty="0"/>
                        <a:t>A few variables that can be categorized as outliers based off this visual could be homes with 5000 sq ft. is costing less than $200 000. </a:t>
                      </a:r>
                    </a:p>
                    <a:p>
                      <a:pPr marL="285750" indent="-285750">
                        <a:buFont typeface="Arial" panose="020B0604020202020204" pitchFamily="34" charset="0"/>
                        <a:buChar char="•"/>
                      </a:pPr>
                      <a:endParaRPr lang="en-US" sz="1100" dirty="0"/>
                    </a:p>
                    <a:p>
                      <a:pPr marL="0" indent="0">
                        <a:buFont typeface="Arial" panose="020B0604020202020204" pitchFamily="34" charset="0"/>
                        <a:buNone/>
                      </a:pPr>
                      <a:r>
                        <a:rPr lang="en-US" sz="1100" u="sng" dirty="0"/>
                        <a:t>Potential Insight/Questions: </a:t>
                      </a:r>
                    </a:p>
                    <a:p>
                      <a:pPr marL="171450" indent="-171450">
                        <a:buFont typeface="Arial" panose="020B0604020202020204" pitchFamily="34" charset="0"/>
                        <a:buChar char="•"/>
                      </a:pPr>
                      <a:r>
                        <a:rPr lang="en-US" sz="1100" dirty="0"/>
                        <a:t>Was this home sold as a rush sale? Are there other factors causing this data point? Should we include it in our dataset? </a:t>
                      </a:r>
                    </a:p>
                  </a:txBody>
                  <a:tcPr marL="68571" marR="68571" marT="34290" marB="34290"/>
                </a:tc>
                <a:extLst>
                  <a:ext uri="{0D108BD9-81ED-4DB2-BD59-A6C34878D82A}">
                    <a16:rowId xmlns:a16="http://schemas.microsoft.com/office/drawing/2014/main" val="10001"/>
                  </a:ext>
                </a:extLst>
              </a:tr>
            </a:tbl>
          </a:graphicData>
        </a:graphic>
      </p:graphicFrame>
      <p:pic>
        <p:nvPicPr>
          <p:cNvPr id="4110" name="Picture 14">
            <a:extLst>
              <a:ext uri="{FF2B5EF4-FFF2-40B4-BE49-F238E27FC236}">
                <a16:creationId xmlns:a16="http://schemas.microsoft.com/office/drawing/2014/main" id="{5EA49F59-2BC0-822E-5587-CA9392F7A3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169" y="1239441"/>
            <a:ext cx="3764756" cy="1770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1" name="Picture 16">
            <a:extLst>
              <a:ext uri="{FF2B5EF4-FFF2-40B4-BE49-F238E27FC236}">
                <a16:creationId xmlns:a16="http://schemas.microsoft.com/office/drawing/2014/main" id="{E48F617B-97AA-7899-80B5-49F074EE7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851" y="1222772"/>
            <a:ext cx="3546872"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96F8C189-05B7-040B-901B-4753954CD1F9}"/>
              </a:ext>
            </a:extLst>
          </p:cNvPr>
          <p:cNvSpPr>
            <a:spLocks noGrp="1" noChangeArrowheads="1"/>
          </p:cNvSpPr>
          <p:nvPr>
            <p:ph type="title"/>
          </p:nvPr>
        </p:nvSpPr>
        <p:spPr>
          <a:xfrm>
            <a:off x="0" y="0"/>
            <a:ext cx="7886700" cy="633413"/>
          </a:xfrm>
        </p:spPr>
        <p:txBody>
          <a:bodyPr>
            <a:normAutofit fontScale="90000"/>
          </a:bodyPr>
          <a:lstStyle/>
          <a:p>
            <a:r>
              <a:rPr lang="en-CA" altLang="en-US" b="1"/>
              <a:t>Refining Data: How to Handle Missing Values? </a:t>
            </a:r>
          </a:p>
        </p:txBody>
      </p:sp>
      <p:pic>
        <p:nvPicPr>
          <p:cNvPr id="5123" name="Content Placeholder 4">
            <a:extLst>
              <a:ext uri="{FF2B5EF4-FFF2-40B4-BE49-F238E27FC236}">
                <a16:creationId xmlns:a16="http://schemas.microsoft.com/office/drawing/2014/main" id="{328559C2-5182-2404-6EF9-8521413D20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81038"/>
            <a:ext cx="2928938" cy="2390775"/>
          </a:xfrm>
        </p:spPr>
      </p:pic>
      <p:sp>
        <p:nvSpPr>
          <p:cNvPr id="5124" name="TextBox 7">
            <a:extLst>
              <a:ext uri="{FF2B5EF4-FFF2-40B4-BE49-F238E27FC236}">
                <a16:creationId xmlns:a16="http://schemas.microsoft.com/office/drawing/2014/main" id="{0A0B1CF3-1002-D5A1-4892-8C0BF10C2D1F}"/>
              </a:ext>
            </a:extLst>
          </p:cNvPr>
          <p:cNvSpPr txBox="1">
            <a:spLocks noChangeArrowheads="1"/>
          </p:cNvSpPr>
          <p:nvPr/>
        </p:nvSpPr>
        <p:spPr bwMode="auto">
          <a:xfrm>
            <a:off x="2971800" y="681038"/>
            <a:ext cx="61722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Clr>
                <a:schemeClr val="bg1"/>
              </a:buClr>
              <a:buFont typeface="Arial" panose="020B0604020202020204" pitchFamily="34" charset="0"/>
              <a:buChar char="•"/>
            </a:pPr>
            <a:r>
              <a:rPr lang="en-CA" altLang="en-US" sz="1050" dirty="0">
                <a:solidFill>
                  <a:schemeClr val="bg1"/>
                </a:solidFill>
              </a:rPr>
              <a:t>When viewing this info, we must question what our </a:t>
            </a:r>
            <a:r>
              <a:rPr lang="en-CA" altLang="en-US" sz="1050" dirty="0" err="1">
                <a:solidFill>
                  <a:schemeClr val="bg1"/>
                </a:solidFill>
              </a:rPr>
              <a:t>cutoff</a:t>
            </a:r>
            <a:r>
              <a:rPr lang="en-CA" altLang="en-US" sz="1050" dirty="0">
                <a:solidFill>
                  <a:schemeClr val="bg1"/>
                </a:solidFill>
              </a:rPr>
              <a:t> point is for removing columns altogether and when should we just remove specific rows so that we don't alter the outcome of our dataset. </a:t>
            </a:r>
          </a:p>
          <a:p>
            <a:pPr eaLnBrk="1" hangingPunct="1">
              <a:buClr>
                <a:schemeClr val="bg1"/>
              </a:buClr>
              <a:buFont typeface="Arial" panose="020B0604020202020204" pitchFamily="34" charset="0"/>
              <a:buChar char="•"/>
            </a:pPr>
            <a:r>
              <a:rPr lang="en-CA" altLang="en-US" sz="1050" dirty="0">
                <a:solidFill>
                  <a:schemeClr val="bg1"/>
                </a:solidFill>
              </a:rPr>
              <a:t>In our testing phase, I believe that we can outright remove columns that have more than 60% of data missing </a:t>
            </a:r>
          </a:p>
          <a:p>
            <a:pPr eaLnBrk="1" hangingPunct="1">
              <a:buClr>
                <a:schemeClr val="bg1"/>
              </a:buClr>
              <a:buFont typeface="Arial" panose="020B0604020202020204" pitchFamily="34" charset="0"/>
              <a:buChar char="•"/>
            </a:pPr>
            <a:r>
              <a:rPr lang="en-CA" altLang="en-US" sz="1050" dirty="0">
                <a:solidFill>
                  <a:schemeClr val="bg1"/>
                </a:solidFill>
              </a:rPr>
              <a:t>I also feel that we should double-check how significantly correlated are these values with our target variable Sales Price </a:t>
            </a:r>
          </a:p>
          <a:p>
            <a:pPr eaLnBrk="1" hangingPunct="1">
              <a:buClr>
                <a:schemeClr val="bg1"/>
              </a:buClr>
              <a:buFont typeface="Arial" panose="020B0604020202020204" pitchFamily="34" charset="0"/>
              <a:buChar char="•"/>
            </a:pPr>
            <a:r>
              <a:rPr lang="en-CA" altLang="en-US" sz="1050" dirty="0">
                <a:solidFill>
                  <a:schemeClr val="bg1"/>
                </a:solidFill>
              </a:rPr>
              <a:t>There are two columns that are above 10% and less than 60% missing data, we can further investigate whether we should replace these values with their mean result or outright remove the rows that don't have any data value inputted </a:t>
            </a:r>
          </a:p>
          <a:p>
            <a:pPr eaLnBrk="1" hangingPunct="1">
              <a:buClr>
                <a:schemeClr val="bg1"/>
              </a:buClr>
              <a:buFont typeface="Arial" panose="020B0604020202020204" pitchFamily="34" charset="0"/>
              <a:buChar char="•"/>
            </a:pPr>
            <a:r>
              <a:rPr lang="en-CA" altLang="en-US" sz="1050" dirty="0">
                <a:solidFill>
                  <a:schemeClr val="bg1"/>
                </a:solidFill>
              </a:rPr>
              <a:t>If we do plan on inputting data for the missing rows, we must determine what type of variables are produced for these columns (i.e. numerical or categorical)</a:t>
            </a:r>
          </a:p>
          <a:p>
            <a:pPr eaLnBrk="1" hangingPunct="1">
              <a:buFont typeface="Arial" panose="020B0604020202020204" pitchFamily="34" charset="0"/>
              <a:buChar char="•"/>
            </a:pPr>
            <a:endParaRPr lang="en-CA" altLang="en-US" sz="1050" dirty="0">
              <a:solidFill>
                <a:schemeClr val="bg1"/>
              </a:solidFill>
            </a:endParaRPr>
          </a:p>
          <a:p>
            <a:pPr eaLnBrk="1" hangingPunct="1">
              <a:buFont typeface="Arial" panose="020B0604020202020204" pitchFamily="34" charset="0"/>
              <a:buChar char="•"/>
            </a:pPr>
            <a:endParaRPr lang="en-CA" altLang="en-US" sz="1050" dirty="0">
              <a:solidFill>
                <a:schemeClr val="bg1"/>
              </a:solidFill>
            </a:endParaRPr>
          </a:p>
          <a:p>
            <a:pPr eaLnBrk="1" hangingPunct="1">
              <a:buFont typeface="Arial" panose="020B0604020202020204" pitchFamily="34" charset="0"/>
              <a:buChar char="•"/>
            </a:pPr>
            <a:endParaRPr lang="en-CA" altLang="en-US" sz="1050" dirty="0">
              <a:solidFill>
                <a:schemeClr val="bg1"/>
              </a:solidFill>
            </a:endParaRPr>
          </a:p>
          <a:p>
            <a:pPr eaLnBrk="1" hangingPunct="1">
              <a:buFont typeface="Arial" panose="020B0604020202020204" pitchFamily="34" charset="0"/>
              <a:buChar char="•"/>
            </a:pPr>
            <a:endParaRPr lang="en-CA" altLang="en-US" sz="1050" dirty="0">
              <a:solidFill>
                <a:schemeClr val="bg1"/>
              </a:solidFill>
            </a:endParaRPr>
          </a:p>
          <a:p>
            <a:pPr eaLnBrk="1" hangingPunct="1">
              <a:buFont typeface="Arial" panose="020B0604020202020204" pitchFamily="34" charset="0"/>
              <a:buChar char="•"/>
            </a:pPr>
            <a:endParaRPr lang="en-CA" altLang="en-US" sz="1050" dirty="0"/>
          </a:p>
        </p:txBody>
      </p:sp>
      <p:pic>
        <p:nvPicPr>
          <p:cNvPr id="5125" name="Picture 2" descr="Missing data imputation in machine learning pipelines | R-bloggers">
            <a:extLst>
              <a:ext uri="{FF2B5EF4-FFF2-40B4-BE49-F238E27FC236}">
                <a16:creationId xmlns:a16="http://schemas.microsoft.com/office/drawing/2014/main" id="{8F8EBAA8-682C-DF00-6D3C-4ED571507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788" y="3188494"/>
            <a:ext cx="6257925" cy="195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DADDD66D-D1E4-B4B4-F026-9CC68646F74D}"/>
              </a:ext>
            </a:extLst>
          </p:cNvPr>
          <p:cNvSpPr>
            <a:spLocks noGrp="1" noChangeArrowheads="1"/>
          </p:cNvSpPr>
          <p:nvPr>
            <p:ph type="title"/>
          </p:nvPr>
        </p:nvSpPr>
        <p:spPr>
          <a:xfrm>
            <a:off x="0" y="13097"/>
            <a:ext cx="9144000" cy="994172"/>
          </a:xfrm>
        </p:spPr>
        <p:txBody>
          <a:bodyPr>
            <a:normAutofit fontScale="90000"/>
          </a:bodyPr>
          <a:lstStyle/>
          <a:p>
            <a:r>
              <a:rPr lang="en-CA" altLang="en-US" b="1"/>
              <a:t>Refining Data: What type of variable is the missing data? </a:t>
            </a:r>
          </a:p>
        </p:txBody>
      </p:sp>
      <p:pic>
        <p:nvPicPr>
          <p:cNvPr id="6147" name="Content Placeholder 4">
            <a:extLst>
              <a:ext uri="{FF2B5EF4-FFF2-40B4-BE49-F238E27FC236}">
                <a16:creationId xmlns:a16="http://schemas.microsoft.com/office/drawing/2014/main" id="{8DB0AAA7-020E-CE28-E8EB-A593697B6C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1007269"/>
            <a:ext cx="2027635" cy="4123135"/>
          </a:xfrm>
        </p:spPr>
      </p:pic>
      <p:sp>
        <p:nvSpPr>
          <p:cNvPr id="6148" name="TextBox 5">
            <a:extLst>
              <a:ext uri="{FF2B5EF4-FFF2-40B4-BE49-F238E27FC236}">
                <a16:creationId xmlns:a16="http://schemas.microsoft.com/office/drawing/2014/main" id="{D0EAFFA9-5C84-D252-0652-6A539A6FD7AE}"/>
              </a:ext>
            </a:extLst>
          </p:cNvPr>
          <p:cNvSpPr txBox="1">
            <a:spLocks noChangeArrowheads="1"/>
          </p:cNvSpPr>
          <p:nvPr/>
        </p:nvSpPr>
        <p:spPr bwMode="auto">
          <a:xfrm>
            <a:off x="2605087" y="1047750"/>
            <a:ext cx="3968354" cy="251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buClr>
                <a:schemeClr val="bg1"/>
              </a:buClr>
              <a:buFont typeface="Arial" panose="020B0604020202020204" pitchFamily="34" charset="0"/>
              <a:buChar char="•"/>
            </a:pPr>
            <a:r>
              <a:rPr lang="en-CA" altLang="en-US" sz="1050" dirty="0">
                <a:solidFill>
                  <a:schemeClr val="bg1"/>
                </a:solidFill>
              </a:rPr>
              <a:t>For the image on the left, we can determine what type of data we currently have, we should always double-check to confirm that Pandas is also recognizing the data correctly. </a:t>
            </a:r>
          </a:p>
          <a:p>
            <a:pPr eaLnBrk="1" hangingPunct="1">
              <a:buClr>
                <a:schemeClr val="bg1"/>
              </a:buClr>
              <a:buFont typeface="Arial" panose="020B0604020202020204" pitchFamily="34" charset="0"/>
              <a:buChar char="•"/>
            </a:pPr>
            <a:endParaRPr lang="en-CA" altLang="en-US" sz="1050" dirty="0">
              <a:solidFill>
                <a:schemeClr val="bg1"/>
              </a:solidFill>
            </a:endParaRPr>
          </a:p>
          <a:p>
            <a:pPr eaLnBrk="1" hangingPunct="1">
              <a:buClr>
                <a:schemeClr val="bg1"/>
              </a:buClr>
              <a:buFont typeface="Arial" panose="020B0604020202020204" pitchFamily="34" charset="0"/>
              <a:buChar char="•"/>
            </a:pPr>
            <a:r>
              <a:rPr lang="en-CA" altLang="en-US" sz="1050" dirty="0">
                <a:solidFill>
                  <a:schemeClr val="bg1"/>
                </a:solidFill>
              </a:rPr>
              <a:t>We would run the specified code and compare our results with both images (left &amp; right) to determine that this is being captured correctly </a:t>
            </a:r>
          </a:p>
          <a:p>
            <a:pPr eaLnBrk="1" hangingPunct="1">
              <a:buClr>
                <a:schemeClr val="bg1"/>
              </a:buClr>
              <a:buFont typeface="Arial" panose="020B0604020202020204" pitchFamily="34" charset="0"/>
              <a:buChar char="•"/>
            </a:pPr>
            <a:endParaRPr lang="en-CA" altLang="en-US" sz="1050" dirty="0">
              <a:solidFill>
                <a:schemeClr val="bg1"/>
              </a:solidFill>
            </a:endParaRPr>
          </a:p>
          <a:p>
            <a:pPr eaLnBrk="1" hangingPunct="1">
              <a:buClr>
                <a:schemeClr val="bg1"/>
              </a:buClr>
              <a:buFont typeface="Arial" panose="020B0604020202020204" pitchFamily="34" charset="0"/>
              <a:buChar char="•"/>
            </a:pPr>
            <a:r>
              <a:rPr lang="en-CA" altLang="en-US" sz="1050" dirty="0">
                <a:solidFill>
                  <a:schemeClr val="bg1"/>
                </a:solidFill>
              </a:rPr>
              <a:t>The reason for the above step is that when we use Pandas it will attempt to automatically recognize what type of data we are using, and it might not always be 100% accurate </a:t>
            </a:r>
          </a:p>
          <a:p>
            <a:pPr eaLnBrk="1" hangingPunct="1">
              <a:buClr>
                <a:schemeClr val="bg1"/>
              </a:buClr>
              <a:buFont typeface="Arial" panose="020B0604020202020204" pitchFamily="34" charset="0"/>
              <a:buChar char="•"/>
            </a:pPr>
            <a:endParaRPr lang="en-CA" altLang="en-US" sz="1050" dirty="0">
              <a:solidFill>
                <a:schemeClr val="bg1"/>
              </a:solidFill>
            </a:endParaRPr>
          </a:p>
          <a:p>
            <a:pPr eaLnBrk="1" hangingPunct="1">
              <a:buClr>
                <a:schemeClr val="bg1"/>
              </a:buClr>
              <a:buFont typeface="Arial" panose="020B0604020202020204" pitchFamily="34" charset="0"/>
              <a:buChar char="•"/>
            </a:pPr>
            <a:r>
              <a:rPr lang="en-CA" altLang="en-US" sz="1050" dirty="0">
                <a:solidFill>
                  <a:schemeClr val="bg1"/>
                </a:solidFill>
              </a:rPr>
              <a:t>If we do not check for this, it can produce incorrect results and cause our Machine Learning model to not perform as accurately as we would want it to </a:t>
            </a:r>
          </a:p>
        </p:txBody>
      </p:sp>
      <p:pic>
        <p:nvPicPr>
          <p:cNvPr id="6149" name="Picture 7">
            <a:extLst>
              <a:ext uri="{FF2B5EF4-FFF2-40B4-BE49-F238E27FC236}">
                <a16:creationId xmlns:a16="http://schemas.microsoft.com/office/drawing/2014/main" id="{8AD053C1-F575-F59B-2A5C-381A77243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9703" y="1007269"/>
            <a:ext cx="1994297" cy="4126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E91AA0A-A6E4-416E-27A4-C945B52C43B4}"/>
              </a:ext>
            </a:extLst>
          </p:cNvPr>
          <p:cNvSpPr>
            <a:spLocks noGrp="1" noChangeArrowheads="1"/>
          </p:cNvSpPr>
          <p:nvPr>
            <p:ph type="title"/>
          </p:nvPr>
        </p:nvSpPr>
        <p:spPr>
          <a:xfrm>
            <a:off x="0" y="-4763"/>
            <a:ext cx="7886700" cy="657225"/>
          </a:xfrm>
        </p:spPr>
        <p:txBody>
          <a:bodyPr>
            <a:normAutofit fontScale="90000"/>
          </a:bodyPr>
          <a:lstStyle/>
          <a:p>
            <a:r>
              <a:rPr lang="en-CA" altLang="en-US" b="1"/>
              <a:t>One-Hot Encoding our Categorical Variables:</a:t>
            </a:r>
          </a:p>
        </p:txBody>
      </p:sp>
      <p:pic>
        <p:nvPicPr>
          <p:cNvPr id="7171" name="Picture 2" descr="How to Perform One-Hot Encoding in Python - Statology">
            <a:extLst>
              <a:ext uri="{FF2B5EF4-FFF2-40B4-BE49-F238E27FC236}">
                <a16:creationId xmlns:a16="http://schemas.microsoft.com/office/drawing/2014/main" id="{28DE590F-B651-BB52-200D-49D87711A7A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957" y="616744"/>
            <a:ext cx="3912394" cy="1815704"/>
          </a:xfrm>
          <a:noFill/>
        </p:spPr>
      </p:pic>
      <p:sp>
        <p:nvSpPr>
          <p:cNvPr id="4" name="TextBox 3">
            <a:extLst>
              <a:ext uri="{FF2B5EF4-FFF2-40B4-BE49-F238E27FC236}">
                <a16:creationId xmlns:a16="http://schemas.microsoft.com/office/drawing/2014/main" id="{C07296B4-23C0-C026-D7BF-17908D5A7239}"/>
              </a:ext>
            </a:extLst>
          </p:cNvPr>
          <p:cNvSpPr txBox="1"/>
          <p:nvPr/>
        </p:nvSpPr>
        <p:spPr>
          <a:xfrm>
            <a:off x="4019550" y="690563"/>
            <a:ext cx="5019675" cy="900246"/>
          </a:xfrm>
          <a:prstGeom prst="rect">
            <a:avLst/>
          </a:prstGeom>
          <a:noFill/>
        </p:spPr>
        <p:txBody>
          <a:bodyPr>
            <a:spAutoFit/>
          </a:bodyPr>
          <a:lstStyle/>
          <a:p>
            <a:pPr>
              <a:defRPr/>
            </a:pPr>
            <a:r>
              <a:rPr lang="en-US" sz="1050" dirty="0">
                <a:solidFill>
                  <a:schemeClr val="bg1"/>
                </a:solidFill>
                <a:latin typeface="+mn-lt"/>
              </a:rPr>
              <a:t>Importance: </a:t>
            </a:r>
          </a:p>
          <a:p>
            <a:pPr marL="214313" indent="-214313">
              <a:buClr>
                <a:schemeClr val="bg1"/>
              </a:buClr>
              <a:buFont typeface="Arial" panose="020B0604020202020204" pitchFamily="34" charset="0"/>
              <a:buChar char="•"/>
              <a:defRPr/>
            </a:pPr>
            <a:r>
              <a:rPr lang="en-US" sz="1050" dirty="0">
                <a:solidFill>
                  <a:schemeClr val="bg1"/>
                </a:solidFill>
                <a:latin typeface="+mn-lt"/>
              </a:rPr>
              <a:t>It makes our training data be more productive and expressive, it can also be modified when required</a:t>
            </a:r>
          </a:p>
          <a:p>
            <a:pPr marL="214313" indent="-214313">
              <a:buClr>
                <a:schemeClr val="bg1"/>
              </a:buClr>
              <a:buFont typeface="Arial" panose="020B0604020202020204" pitchFamily="34" charset="0"/>
              <a:buChar char="•"/>
              <a:defRPr/>
            </a:pPr>
            <a:r>
              <a:rPr lang="en-US" sz="1050" dirty="0">
                <a:solidFill>
                  <a:schemeClr val="bg1"/>
                </a:solidFill>
                <a:latin typeface="+mn-lt"/>
              </a:rPr>
              <a:t>This allows for Bernoulli Distribution as you only have 1 of 2 options it either falls under one category (yes) or the other category (no) </a:t>
            </a: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867</Words>
  <Application>Microsoft Office PowerPoint</Application>
  <PresentationFormat>On-screen Show (16:9)</PresentationFormat>
  <Paragraphs>98</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Calibri</vt:lpstr>
      <vt:lpstr>Arial</vt:lpstr>
      <vt:lpstr>Montserrat</vt:lpstr>
      <vt:lpstr>Focus</vt:lpstr>
      <vt:lpstr>Housing Price Predictions</vt:lpstr>
      <vt:lpstr>Purpose</vt:lpstr>
      <vt:lpstr>Which Dataset are we using ?</vt:lpstr>
      <vt:lpstr>Exploring our Dataset:</vt:lpstr>
      <vt:lpstr>Exploring our Data Analysis: </vt:lpstr>
      <vt:lpstr>Analyzing Co-Relation with Certain Feature Variables: </vt:lpstr>
      <vt:lpstr>Refining Data: How to Handle Missing Values? </vt:lpstr>
      <vt:lpstr>Refining Data: What type of variable is the missing data? </vt:lpstr>
      <vt:lpstr>One-Hot Encoding our Categorical Variables:</vt:lpstr>
      <vt:lpstr>Team Members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Price Predictions</dc:title>
  <dc:creator>Nishan Manoharan</dc:creator>
  <cp:lastModifiedBy>Nishan Manoharan</cp:lastModifiedBy>
  <cp:revision>4</cp:revision>
  <dcterms:modified xsi:type="dcterms:W3CDTF">2022-09-29T23:39:31Z</dcterms:modified>
</cp:coreProperties>
</file>