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7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71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07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CB4D3B-B488-4182-9089-4243D609904D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FC0C0-8C1D-41A0-B0B4-C1744F6D9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41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A1D56B-F9E0-B68D-D7FB-168726811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353847-53FC-8577-B6BD-456E61F82F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899324-6022-1302-BED2-20F39F48BB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AFAFF-7B21-FFAA-2DCE-4DC16FBED6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88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BA6B0-48D2-E62A-D4D2-9F33EEF6F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5E932B-E8BC-DAB6-27A7-D5E741DC52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A24E3E-8C6A-7D06-4523-D64885B9B8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019D2-9E80-8BB9-E056-9373EB3D7D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88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63482-F3C3-3CF4-2CA1-94CA9292F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61DF23-0641-7D7B-6C8B-A23B156AD7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4AE83D-AD3F-C88E-6B0C-37FA72E882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4303C-7305-5757-BC84-53BD70CB94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52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F4677C-1482-3007-7BBC-96EEA43EF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C6187D-7D4A-EA41-D095-AA25868E53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BEDF77-EE10-E179-F7FC-4359B6E92C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B79733-C67C-871B-A9CF-8259796039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35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9FC7F-8AC7-0CFE-5F21-4E04D8EB0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67E4DD-BB4D-2DC8-C764-2401A1B317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6496AD-7D0F-9BD9-A6A5-F1C35FC860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6434C0-B85D-68D7-31B9-2F99F56FC9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23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73C9-2CF9-4E9B-BC84-874CF2CC0398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376C5E4-1BA8-4A3B-8BDA-B2B0BCA5E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974259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73C9-2CF9-4E9B-BC84-874CF2CC0398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76C5E4-1BA8-4A3B-8BDA-B2B0BCA5E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546708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73C9-2CF9-4E9B-BC84-874CF2CC0398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76C5E4-1BA8-4A3B-8BDA-B2B0BCA5EB4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0491938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73C9-2CF9-4E9B-BC84-874CF2CC0398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76C5E4-1BA8-4A3B-8BDA-B2B0BCA5E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1970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73C9-2CF9-4E9B-BC84-874CF2CC0398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76C5E4-1BA8-4A3B-8BDA-B2B0BCA5EB4F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1911069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73C9-2CF9-4E9B-BC84-874CF2CC0398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76C5E4-1BA8-4A3B-8BDA-B2B0BCA5E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703127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73C9-2CF9-4E9B-BC84-874CF2CC0398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6C5E4-1BA8-4A3B-8BDA-B2B0BCA5E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85662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73C9-2CF9-4E9B-BC84-874CF2CC0398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6C5E4-1BA8-4A3B-8BDA-B2B0BCA5E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735105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2A679-3879-4A44-A703-B30FC3356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2D943-8CE8-427F-9C71-158E84AEA4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BEB74-9EE8-4949-8F5B-E34BBEC0B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73C9-2CF9-4E9B-BC84-874CF2CC0398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6339E-1094-431E-BD74-C11F5EA76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DF6E-5CC3-4FB1-BED1-17735CE38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6C5E4-1BA8-4A3B-8BDA-B2B0BCA5E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115878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18674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612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73C9-2CF9-4E9B-BC84-874CF2CC0398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6C5E4-1BA8-4A3B-8BDA-B2B0BCA5E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24900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73C9-2CF9-4E9B-BC84-874CF2CC0398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76C5E4-1BA8-4A3B-8BDA-B2B0BCA5E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74393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73C9-2CF9-4E9B-BC84-874CF2CC0398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76C5E4-1BA8-4A3B-8BDA-B2B0BCA5E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78180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73C9-2CF9-4E9B-BC84-874CF2CC0398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76C5E4-1BA8-4A3B-8BDA-B2B0BCA5E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225911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73C9-2CF9-4E9B-BC84-874CF2CC0398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6C5E4-1BA8-4A3B-8BDA-B2B0BCA5E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0462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73C9-2CF9-4E9B-BC84-874CF2CC0398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6C5E4-1BA8-4A3B-8BDA-B2B0BCA5E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87436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73C9-2CF9-4E9B-BC84-874CF2CC0398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6C5E4-1BA8-4A3B-8BDA-B2B0BCA5E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38487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73C9-2CF9-4E9B-BC84-874CF2CC0398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76C5E4-1BA8-4A3B-8BDA-B2B0BCA5E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61075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B73C9-2CF9-4E9B-BC84-874CF2CC0398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376C5E4-1BA8-4A3B-8BDA-B2B0BCA5E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886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2" r:id="rId5"/>
    <p:sldLayoutId id="2147484023" r:id="rId6"/>
    <p:sldLayoutId id="2147484024" r:id="rId7"/>
    <p:sldLayoutId id="2147484025" r:id="rId8"/>
    <p:sldLayoutId id="2147484026" r:id="rId9"/>
    <p:sldLayoutId id="2147484027" r:id="rId10"/>
    <p:sldLayoutId id="2147484028" r:id="rId11"/>
    <p:sldLayoutId id="2147484029" r:id="rId12"/>
    <p:sldLayoutId id="2147484030" r:id="rId13"/>
    <p:sldLayoutId id="2147484031" r:id="rId14"/>
    <p:sldLayoutId id="2147484032" r:id="rId15"/>
    <p:sldLayoutId id="2147484033" r:id="rId16"/>
    <p:sldLayoutId id="2147484034" r:id="rId17"/>
    <p:sldLayoutId id="2147484035" r:id="rId18"/>
    <p:sldLayoutId id="2147484036" r:id="rId19"/>
  </p:sldLayoutIdLst>
  <p:transition spd="slow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54612-C718-4F63-AC4E-0BE515006E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Stroke Prediction Using Machine Learning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BCCE99-7793-40F9-85A6-F3305861F2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Logistic Regression Model for Stroke Prediction</a:t>
            </a:r>
          </a:p>
          <a:p>
            <a:r>
              <a:rPr lang="en-US" dirty="0"/>
              <a:t>Sumit Singh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844892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54C6D-7E7F-3E12-B2FB-36235FBDD2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23614FCA-2FB5-853C-D7CC-44D08E8E461F}"/>
              </a:ext>
            </a:extLst>
          </p:cNvPr>
          <p:cNvSpPr/>
          <p:nvPr/>
        </p:nvSpPr>
        <p:spPr>
          <a:xfrm>
            <a:off x="476746" y="416619"/>
            <a:ext cx="3439418" cy="3659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75"/>
              </a:lnSpc>
            </a:pPr>
            <a:r>
              <a:rPr lang="en-US" sz="3333" b="1" kern="0" spc="-12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Data Visualization</a:t>
            </a:r>
            <a:endParaRPr lang="en-US" sz="3333" dirty="0"/>
          </a:p>
        </p:txBody>
      </p:sp>
      <p:sp>
        <p:nvSpPr>
          <p:cNvPr id="13" name="Text 11">
            <a:extLst>
              <a:ext uri="{FF2B5EF4-FFF2-40B4-BE49-F238E27FC236}">
                <a16:creationId xmlns:a16="http://schemas.microsoft.com/office/drawing/2014/main" id="{22EC9E55-D0B5-001E-0914-F831CC647216}"/>
              </a:ext>
            </a:extLst>
          </p:cNvPr>
          <p:cNvSpPr/>
          <p:nvPr/>
        </p:nvSpPr>
        <p:spPr>
          <a:xfrm>
            <a:off x="1296392" y="1350211"/>
            <a:ext cx="10418862" cy="35827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458"/>
              </a:lnSpc>
            </a:pPr>
            <a:endParaRPr lang="en-US" sz="917" dirty="0"/>
          </a:p>
        </p:txBody>
      </p:sp>
      <p:sp>
        <p:nvSpPr>
          <p:cNvPr id="38" name="Text 36">
            <a:extLst>
              <a:ext uri="{FF2B5EF4-FFF2-40B4-BE49-F238E27FC236}">
                <a16:creationId xmlns:a16="http://schemas.microsoft.com/office/drawing/2014/main" id="{0DA27128-35A0-116C-0C9D-3B82FE0E22E3}"/>
              </a:ext>
            </a:extLst>
          </p:cNvPr>
          <p:cNvSpPr/>
          <p:nvPr/>
        </p:nvSpPr>
        <p:spPr>
          <a:xfrm>
            <a:off x="1296392" y="5401745"/>
            <a:ext cx="10418862" cy="14562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458"/>
              </a:lnSpc>
            </a:pPr>
            <a:endParaRPr lang="en-US" sz="917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97CE5F-61E3-C473-6344-F3A8AA48313B}"/>
              </a:ext>
            </a:extLst>
          </p:cNvPr>
          <p:cNvSpPr txBox="1"/>
          <p:nvPr/>
        </p:nvSpPr>
        <p:spPr>
          <a:xfrm>
            <a:off x="343061" y="1123153"/>
            <a:ext cx="4870621" cy="34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39" indent="-285739">
              <a:buFont typeface="Arial" panose="020B0604020202020204" pitchFamily="34" charset="0"/>
              <a:buChar char="•"/>
            </a:pPr>
            <a:r>
              <a:rPr lang="en-US" sz="1667" dirty="0">
                <a:solidFill>
                  <a:srgbClr val="1F1F1F"/>
                </a:solidFill>
                <a:latin typeface="Roboto" panose="02000000000000000000" pitchFamily="2" charset="0"/>
              </a:rPr>
              <a:t>Duration Based on Age Groups</a:t>
            </a:r>
            <a:endParaRPr lang="en-IN" sz="1667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11198-08F7-FA1C-5DDF-F1B04C321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666" y="1683636"/>
            <a:ext cx="8622668" cy="429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51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DB3748-7B87-F288-CBC5-EE0BA59D6B9A}"/>
              </a:ext>
            </a:extLst>
          </p:cNvPr>
          <p:cNvSpPr txBox="1"/>
          <p:nvPr/>
        </p:nvSpPr>
        <p:spPr>
          <a:xfrm>
            <a:off x="588211" y="307474"/>
            <a:ext cx="9852526" cy="605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3" b="1" kern="0" spc="-12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Data Visualization - </a:t>
            </a:r>
            <a:r>
              <a:rPr lang="en-US" sz="3333" b="1" kern="0" spc="-120" dirty="0" err="1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Pairplot</a:t>
            </a:r>
            <a:endParaRPr lang="en-IN" sz="3333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7E3228-074E-88CA-BEAB-C4983DA0231D}"/>
              </a:ext>
            </a:extLst>
          </p:cNvPr>
          <p:cNvSpPr txBox="1"/>
          <p:nvPr/>
        </p:nvSpPr>
        <p:spPr>
          <a:xfrm>
            <a:off x="133685" y="1186037"/>
            <a:ext cx="5761789" cy="34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7" b="1" dirty="0">
                <a:latin typeface="Inter Bold"/>
              </a:rPr>
              <a:t>Plot 1:</a:t>
            </a:r>
            <a:r>
              <a:rPr lang="en-US" sz="1667" dirty="0">
                <a:latin typeface="Inter Bold"/>
              </a:rPr>
              <a:t>   Distribution of Age, with hue for stroke occurrences</a:t>
            </a:r>
            <a:endParaRPr lang="en-IN" sz="1667" dirty="0">
              <a:latin typeface="Inter Bol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DCE4FD-9356-9446-A5BC-FBC49F64F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157" y="1608330"/>
            <a:ext cx="6383422" cy="36413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794964-3469-3C75-E663-7DE134D0408B}"/>
              </a:ext>
            </a:extLst>
          </p:cNvPr>
          <p:cNvSpPr txBox="1"/>
          <p:nvPr/>
        </p:nvSpPr>
        <p:spPr>
          <a:xfrm>
            <a:off x="588211" y="5467684"/>
            <a:ext cx="11095789" cy="83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75"/>
              </a:spcAft>
            </a:pPr>
            <a:r>
              <a:rPr lang="en-US" sz="1500" b="1" dirty="0">
                <a:solidFill>
                  <a:srgbClr val="1F1F1F"/>
                </a:solidFill>
                <a:latin typeface="Roboto" panose="02000000000000000000" pitchFamily="2" charset="0"/>
              </a:rPr>
              <a:t>Age Distribution by Stroke Occurrence</a:t>
            </a:r>
            <a:endParaRPr lang="en-US" sz="1500" dirty="0">
              <a:solidFill>
                <a:srgbClr val="1F1F1F"/>
              </a:solidFill>
              <a:latin typeface="Roboto" panose="02000000000000000000" pitchFamily="2" charset="0"/>
            </a:endParaRPr>
          </a:p>
          <a:p>
            <a:pPr marL="619100" lvl="1" indent="-238115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1F1F1F"/>
                </a:solidFill>
                <a:latin typeface="Roboto" panose="02000000000000000000" pitchFamily="2" charset="0"/>
              </a:rPr>
              <a:t>Observation</a:t>
            </a:r>
            <a:r>
              <a:rPr lang="en-US" sz="1500" dirty="0">
                <a:solidFill>
                  <a:srgbClr val="1F1F1F"/>
                </a:solidFill>
                <a:latin typeface="Roboto" panose="02000000000000000000" pitchFamily="2" charset="0"/>
              </a:rPr>
              <a:t>: The age distribution plot indicates that stroke occurrences increase with age, especially for individuals aged 50 and above. Younger individuals show a lower frequency of stroke, suggesting age as a potential risk factor.</a:t>
            </a:r>
          </a:p>
        </p:txBody>
      </p:sp>
    </p:spTree>
    <p:extLst>
      <p:ext uri="{BB962C8B-B14F-4D97-AF65-F5344CB8AC3E}">
        <p14:creationId xmlns:p14="http://schemas.microsoft.com/office/powerpoint/2010/main" val="3719567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CDFF6B-AC41-9417-1268-FC9E95079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2B854F-BD5D-DA62-DD5D-29A59DEB2B61}"/>
              </a:ext>
            </a:extLst>
          </p:cNvPr>
          <p:cNvSpPr txBox="1"/>
          <p:nvPr/>
        </p:nvSpPr>
        <p:spPr>
          <a:xfrm>
            <a:off x="588211" y="307474"/>
            <a:ext cx="9852526" cy="605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3" b="1" kern="0" spc="-12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Data Visualization - </a:t>
            </a:r>
            <a:r>
              <a:rPr lang="en-US" sz="3333" b="1" kern="0" spc="-120" dirty="0" err="1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Pairplot</a:t>
            </a:r>
            <a:endParaRPr lang="en-IN" sz="3333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3D6A9C-4287-4264-C561-A002E77A8C6F}"/>
              </a:ext>
            </a:extLst>
          </p:cNvPr>
          <p:cNvSpPr txBox="1"/>
          <p:nvPr/>
        </p:nvSpPr>
        <p:spPr>
          <a:xfrm>
            <a:off x="294109" y="1092427"/>
            <a:ext cx="4692316" cy="34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7" b="1" dirty="0">
                <a:latin typeface="Inter Bold"/>
              </a:rPr>
              <a:t>Plot 2: </a:t>
            </a:r>
            <a:r>
              <a:rPr lang="en-US" sz="1667" dirty="0">
                <a:latin typeface="Inter Bold"/>
              </a:rPr>
              <a:t>Boxplot of Average Glucose Level by Stroke</a:t>
            </a:r>
            <a:endParaRPr lang="en-IN" sz="1667" dirty="0">
              <a:latin typeface="Inter Bold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2B8FB3-0AD4-4FA6-0ABB-8FD87C688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684" y="1620900"/>
            <a:ext cx="6644105" cy="37532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74319C-61EE-E7A4-19D3-EF78026058CA}"/>
              </a:ext>
            </a:extLst>
          </p:cNvPr>
          <p:cNvSpPr txBox="1"/>
          <p:nvPr/>
        </p:nvSpPr>
        <p:spPr>
          <a:xfrm>
            <a:off x="294108" y="5654843"/>
            <a:ext cx="11429997" cy="1349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75"/>
              </a:spcAft>
            </a:pPr>
            <a:r>
              <a:rPr lang="en-US" sz="1500" b="1" dirty="0">
                <a:solidFill>
                  <a:srgbClr val="1F1F1F"/>
                </a:solidFill>
                <a:latin typeface="Roboto" panose="02000000000000000000" pitchFamily="2" charset="0"/>
              </a:rPr>
              <a:t>Average Glucose Level by Stroke Occurrence</a:t>
            </a:r>
            <a:endParaRPr lang="en-US" sz="1500" dirty="0">
              <a:solidFill>
                <a:srgbClr val="1F1F1F"/>
              </a:solidFill>
              <a:latin typeface="Roboto" panose="02000000000000000000" pitchFamily="2" charset="0"/>
            </a:endParaRPr>
          </a:p>
          <a:p>
            <a:pPr marL="619100" lvl="1" indent="-238115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1F1F1F"/>
                </a:solidFill>
                <a:latin typeface="Roboto" panose="02000000000000000000" pitchFamily="2" charset="0"/>
              </a:rPr>
              <a:t>Observation</a:t>
            </a:r>
            <a:r>
              <a:rPr lang="en-US" sz="1500" dirty="0">
                <a:solidFill>
                  <a:srgbClr val="1F1F1F"/>
                </a:solidFill>
                <a:latin typeface="Roboto" panose="02000000000000000000" pitchFamily="2" charset="0"/>
              </a:rPr>
              <a:t>: The boxplot of average glucose levels reveals that individuals who had a stroke generally show higher glucose levels compared to those who did not. This could indicate that elevated glucose levels are associated with an increased risk of stroke.</a:t>
            </a:r>
          </a:p>
          <a:p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2095223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EEA370-CFF5-2CBD-FE2E-2432810DC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509DD2-E556-33C6-8DAD-EFFB286FE6CF}"/>
              </a:ext>
            </a:extLst>
          </p:cNvPr>
          <p:cNvSpPr txBox="1"/>
          <p:nvPr/>
        </p:nvSpPr>
        <p:spPr>
          <a:xfrm>
            <a:off x="588211" y="307474"/>
            <a:ext cx="9852526" cy="605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3" b="1" kern="0" spc="-12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Data Visualization - </a:t>
            </a:r>
            <a:r>
              <a:rPr lang="en-US" sz="3333" b="1" kern="0" spc="-120" dirty="0" err="1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Pairplot</a:t>
            </a:r>
            <a:endParaRPr lang="en-IN" sz="3333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58AA46-759A-0E16-BF26-25E01D14B155}"/>
              </a:ext>
            </a:extLst>
          </p:cNvPr>
          <p:cNvSpPr txBox="1"/>
          <p:nvPr/>
        </p:nvSpPr>
        <p:spPr>
          <a:xfrm>
            <a:off x="133685" y="1362367"/>
            <a:ext cx="5761789" cy="34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7" b="1" dirty="0">
                <a:latin typeface="Inter Bold"/>
              </a:rPr>
              <a:t>Plot 3: </a:t>
            </a:r>
            <a:r>
              <a:rPr lang="en-US" sz="1667" dirty="0">
                <a:latin typeface="Inter Bold"/>
              </a:rPr>
              <a:t>Distribution of BMI by Stroke Occurrence</a:t>
            </a:r>
            <a:endParaRPr lang="en-IN" sz="1667" dirty="0">
              <a:latin typeface="Inter Bol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FC095B-EFE1-AAB7-8330-66391DDA1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053" y="1877985"/>
            <a:ext cx="6924843" cy="33457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E36024-C393-0307-F061-C1496D8412CB}"/>
              </a:ext>
            </a:extLst>
          </p:cNvPr>
          <p:cNvSpPr txBox="1"/>
          <p:nvPr/>
        </p:nvSpPr>
        <p:spPr>
          <a:xfrm>
            <a:off x="334211" y="5374106"/>
            <a:ext cx="11189368" cy="1349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75"/>
              </a:spcAft>
            </a:pPr>
            <a:r>
              <a:rPr lang="en-US" sz="1500" b="1" dirty="0">
                <a:solidFill>
                  <a:srgbClr val="1F1F1F"/>
                </a:solidFill>
                <a:latin typeface="Roboto" panose="02000000000000000000" pitchFamily="2" charset="0"/>
              </a:rPr>
              <a:t>BMI Distribution by Stroke Occurrence</a:t>
            </a:r>
            <a:endParaRPr lang="en-US" sz="1500" dirty="0">
              <a:solidFill>
                <a:srgbClr val="1F1F1F"/>
              </a:solidFill>
              <a:latin typeface="Roboto" panose="02000000000000000000" pitchFamily="2" charset="0"/>
            </a:endParaRPr>
          </a:p>
          <a:p>
            <a:pPr marL="619100" lvl="1" indent="-238115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1F1F1F"/>
                </a:solidFill>
                <a:latin typeface="Roboto" panose="02000000000000000000" pitchFamily="2" charset="0"/>
              </a:rPr>
              <a:t>Observation</a:t>
            </a:r>
            <a:r>
              <a:rPr lang="en-US" sz="1500" dirty="0">
                <a:solidFill>
                  <a:srgbClr val="1F1F1F"/>
                </a:solidFill>
                <a:latin typeface="Roboto" panose="02000000000000000000" pitchFamily="2" charset="0"/>
              </a:rPr>
              <a:t>: The BMI distribution does not show a drastic difference between stroke and non-stroke groups, but individuals with higher BMI may have a slightly higher tendency toward stroke. Further analysis could determine if BMI is a significant factor.</a:t>
            </a:r>
          </a:p>
          <a:p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3724176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BE063-6535-D131-1C21-F528CF2F13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D729CB-AF91-4DB5-08B3-807BEC3DA847}"/>
              </a:ext>
            </a:extLst>
          </p:cNvPr>
          <p:cNvSpPr txBox="1"/>
          <p:nvPr/>
        </p:nvSpPr>
        <p:spPr>
          <a:xfrm>
            <a:off x="588211" y="307474"/>
            <a:ext cx="9852526" cy="605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3" b="1" kern="0" spc="-12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Data Visualization - </a:t>
            </a:r>
            <a:r>
              <a:rPr lang="en-US" sz="3333" b="1" kern="0" spc="-120" dirty="0" err="1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Pairplot</a:t>
            </a:r>
            <a:endParaRPr lang="en-IN" sz="3333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75602D-12AE-ADDD-E82E-98C881B59298}"/>
              </a:ext>
            </a:extLst>
          </p:cNvPr>
          <p:cNvSpPr txBox="1"/>
          <p:nvPr/>
        </p:nvSpPr>
        <p:spPr>
          <a:xfrm>
            <a:off x="307476" y="1135623"/>
            <a:ext cx="4692316" cy="34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7" b="1" dirty="0">
                <a:latin typeface="Inter Bold"/>
              </a:rPr>
              <a:t>Plot 4: </a:t>
            </a:r>
            <a:r>
              <a:rPr lang="en-US" sz="1667" dirty="0">
                <a:latin typeface="Inter Bold"/>
              </a:rPr>
              <a:t>Bar Plot of Stroke Occurrence by Work Type</a:t>
            </a:r>
            <a:endParaRPr lang="en-IN" sz="1667" dirty="0">
              <a:latin typeface="Inter Bold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876142-B20F-B3C5-D73D-9AC84A655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948" y="1605777"/>
            <a:ext cx="6336631" cy="38406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CFFD81-CCE9-70E6-863B-053B9EBEF2A2}"/>
              </a:ext>
            </a:extLst>
          </p:cNvPr>
          <p:cNvSpPr txBox="1"/>
          <p:nvPr/>
        </p:nvSpPr>
        <p:spPr>
          <a:xfrm>
            <a:off x="307476" y="5547896"/>
            <a:ext cx="11496840" cy="1349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75"/>
              </a:spcAft>
            </a:pPr>
            <a:r>
              <a:rPr lang="en-US" sz="1500" b="1" dirty="0">
                <a:solidFill>
                  <a:srgbClr val="1F1F1F"/>
                </a:solidFill>
                <a:latin typeface="Roboto" panose="02000000000000000000" pitchFamily="2" charset="0"/>
              </a:rPr>
              <a:t>Stroke Occurrence by Work Type</a:t>
            </a:r>
            <a:endParaRPr lang="en-US" sz="1500" dirty="0">
              <a:solidFill>
                <a:srgbClr val="1F1F1F"/>
              </a:solidFill>
              <a:latin typeface="Roboto" panose="02000000000000000000" pitchFamily="2" charset="0"/>
            </a:endParaRPr>
          </a:p>
          <a:p>
            <a:pPr marL="619100" lvl="1" indent="-238115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1F1F1F"/>
                </a:solidFill>
                <a:latin typeface="Roboto" panose="02000000000000000000" pitchFamily="2" charset="0"/>
              </a:rPr>
              <a:t>Observation</a:t>
            </a:r>
            <a:r>
              <a:rPr lang="en-US" sz="1500" dirty="0">
                <a:solidFill>
                  <a:srgbClr val="1F1F1F"/>
                </a:solidFill>
                <a:latin typeface="Roboto" panose="02000000000000000000" pitchFamily="2" charset="0"/>
              </a:rPr>
              <a:t>: The plot of stroke occurrence across different work types suggests that individuals in certain job categories, like "Self-employed" and "Private," have higher instances of stroke. Those categorized as "</a:t>
            </a:r>
            <a:r>
              <a:rPr lang="en-US" sz="1500" dirty="0" err="1">
                <a:solidFill>
                  <a:srgbClr val="1F1F1F"/>
                </a:solidFill>
                <a:latin typeface="Roboto" panose="02000000000000000000" pitchFamily="2" charset="0"/>
              </a:rPr>
              <a:t>Never_worked</a:t>
            </a:r>
            <a:r>
              <a:rPr lang="en-US" sz="1500" dirty="0">
                <a:solidFill>
                  <a:srgbClr val="1F1F1F"/>
                </a:solidFill>
                <a:latin typeface="Roboto" panose="02000000000000000000" pitchFamily="2" charset="0"/>
              </a:rPr>
              <a:t>" have significantly lower instances, potentially due to younger age or other factors.</a:t>
            </a:r>
          </a:p>
          <a:p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4108226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720FE-1EFD-E04A-9C8D-8092E24BC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43A29F-89C7-7D06-BBFF-4D6F3F819B2D}"/>
              </a:ext>
            </a:extLst>
          </p:cNvPr>
          <p:cNvSpPr txBox="1"/>
          <p:nvPr/>
        </p:nvSpPr>
        <p:spPr>
          <a:xfrm>
            <a:off x="588211" y="307474"/>
            <a:ext cx="9852526" cy="605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3" b="1" kern="0" spc="-12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Data Visualization - </a:t>
            </a:r>
            <a:r>
              <a:rPr lang="en-US" sz="3333" b="1" kern="0" spc="-120" dirty="0" err="1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Pairplot</a:t>
            </a:r>
            <a:endParaRPr lang="en-IN" sz="3333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F091BD-448C-7E18-1304-3507D3E9451E}"/>
              </a:ext>
            </a:extLst>
          </p:cNvPr>
          <p:cNvSpPr txBox="1"/>
          <p:nvPr/>
        </p:nvSpPr>
        <p:spPr>
          <a:xfrm>
            <a:off x="133685" y="1236848"/>
            <a:ext cx="5761789" cy="34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7" b="1" dirty="0">
                <a:latin typeface="Inter Bold"/>
              </a:rPr>
              <a:t>Plot 5: </a:t>
            </a:r>
            <a:r>
              <a:rPr lang="en-US" sz="1667" dirty="0">
                <a:latin typeface="Inter Bold"/>
              </a:rPr>
              <a:t>Bar Plot of Stroke Occurrence by Smoking Status</a:t>
            </a:r>
            <a:endParaRPr lang="en-IN" sz="1667" dirty="0">
              <a:latin typeface="Inter Bol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77C392-61CC-B3A2-D024-E44535DF9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948" y="1711158"/>
            <a:ext cx="6390104" cy="37844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885AE1-F9F0-3F82-86F3-A682B334D6B9}"/>
              </a:ext>
            </a:extLst>
          </p:cNvPr>
          <p:cNvSpPr txBox="1"/>
          <p:nvPr/>
        </p:nvSpPr>
        <p:spPr>
          <a:xfrm>
            <a:off x="254000" y="5601369"/>
            <a:ext cx="11643895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75"/>
              </a:spcAft>
            </a:pPr>
            <a:r>
              <a:rPr lang="en-US" sz="1500" b="1" dirty="0">
                <a:solidFill>
                  <a:srgbClr val="1F1F1F"/>
                </a:solidFill>
                <a:latin typeface="Roboto" panose="02000000000000000000" pitchFamily="2" charset="0"/>
              </a:rPr>
              <a:t>Stroke Occurrence by Smoking Status</a:t>
            </a:r>
            <a:endParaRPr lang="en-US" sz="1500" dirty="0">
              <a:solidFill>
                <a:srgbClr val="1F1F1F"/>
              </a:solidFill>
              <a:latin typeface="Roboto" panose="02000000000000000000" pitchFamily="2" charset="0"/>
            </a:endParaRPr>
          </a:p>
          <a:p>
            <a:pPr marL="619100" lvl="1" indent="-238115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1F1F1F"/>
                </a:solidFill>
                <a:latin typeface="Roboto" panose="02000000000000000000" pitchFamily="2" charset="0"/>
              </a:rPr>
              <a:t>Observation</a:t>
            </a:r>
            <a:r>
              <a:rPr lang="en-US" sz="1500" dirty="0">
                <a:solidFill>
                  <a:srgbClr val="1F1F1F"/>
                </a:solidFill>
                <a:latin typeface="Roboto" panose="02000000000000000000" pitchFamily="2" charset="0"/>
              </a:rPr>
              <a:t>: The count plot shows that individuals who are current or former smokers have a higher incidence of stroke compared to those who never smoked. This suggests that smoking history could contribute to stroke risk.</a:t>
            </a:r>
          </a:p>
          <a:p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2247230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22143E-9BDD-4A8C-1917-BD86112B3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765708-23B7-7334-0E43-06ED01F267CD}"/>
              </a:ext>
            </a:extLst>
          </p:cNvPr>
          <p:cNvSpPr txBox="1"/>
          <p:nvPr/>
        </p:nvSpPr>
        <p:spPr>
          <a:xfrm>
            <a:off x="588211" y="307474"/>
            <a:ext cx="9852526" cy="605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3" b="1" kern="0" spc="-12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Data Visualization - </a:t>
            </a:r>
            <a:r>
              <a:rPr lang="en-US" sz="3333" b="1" kern="0" spc="-120" dirty="0" err="1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Pairplot</a:t>
            </a:r>
            <a:endParaRPr lang="en-IN" sz="3333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AF8B54-4F00-FA12-1DB3-3438309F80FB}"/>
              </a:ext>
            </a:extLst>
          </p:cNvPr>
          <p:cNvSpPr txBox="1"/>
          <p:nvPr/>
        </p:nvSpPr>
        <p:spPr>
          <a:xfrm>
            <a:off x="588211" y="1129872"/>
            <a:ext cx="7914105" cy="34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7" b="1" dirty="0" err="1">
                <a:latin typeface="Inter Bold"/>
              </a:rPr>
              <a:t>Pairplot</a:t>
            </a:r>
            <a:r>
              <a:rPr lang="en-US" sz="1667" b="1" dirty="0">
                <a:latin typeface="Inter Bold"/>
              </a:rPr>
              <a:t>: </a:t>
            </a:r>
            <a:r>
              <a:rPr lang="en-US" sz="1667" dirty="0">
                <a:latin typeface="Inter Bold"/>
              </a:rPr>
              <a:t>Relations among Age, Avg Glucose Level, and BMI for stroke variable</a:t>
            </a:r>
            <a:endParaRPr lang="en-IN" sz="1667" dirty="0">
              <a:latin typeface="Inter Bold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1F914C-D8C1-1FE5-BCE6-94AD09160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588845"/>
            <a:ext cx="7045158" cy="516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410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10208" y="558007"/>
            <a:ext cx="6175078" cy="6341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958"/>
              </a:lnSpc>
            </a:pPr>
            <a:r>
              <a:rPr lang="en-US" sz="3958" b="1" kern="0" spc="-12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Data Visualization Insights</a:t>
            </a:r>
            <a:endParaRPr lang="en-US" sz="3958" dirty="0"/>
          </a:p>
        </p:txBody>
      </p:sp>
      <p:sp>
        <p:nvSpPr>
          <p:cNvPr id="4" name="Text 1"/>
          <p:cNvSpPr/>
          <p:nvPr/>
        </p:nvSpPr>
        <p:spPr>
          <a:xfrm>
            <a:off x="710208" y="3945136"/>
            <a:ext cx="2536428" cy="3170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458"/>
              </a:lnSpc>
            </a:pPr>
            <a:r>
              <a:rPr lang="en-US" sz="1958" b="1" kern="0" spc="-6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Age Distribution</a:t>
            </a:r>
            <a:endParaRPr lang="en-US" sz="1958" dirty="0"/>
          </a:p>
        </p:txBody>
      </p:sp>
      <p:sp>
        <p:nvSpPr>
          <p:cNvPr id="5" name="Text 2"/>
          <p:cNvSpPr/>
          <p:nvPr/>
        </p:nvSpPr>
        <p:spPr>
          <a:xfrm>
            <a:off x="710208" y="4383882"/>
            <a:ext cx="3387626" cy="12985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42"/>
              </a:lnSpc>
            </a:pPr>
            <a:r>
              <a:rPr lang="en-US" sz="1583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age distribution plot indicates that stroke occurrences increase with age, especially for individuals aged 50 and above.</a:t>
            </a:r>
            <a:endParaRPr lang="en-US" sz="1583" dirty="0"/>
          </a:p>
        </p:txBody>
      </p:sp>
      <p:sp>
        <p:nvSpPr>
          <p:cNvPr id="7" name="Text 3"/>
          <p:cNvSpPr/>
          <p:nvPr/>
        </p:nvSpPr>
        <p:spPr>
          <a:xfrm>
            <a:off x="4402138" y="3945136"/>
            <a:ext cx="2536428" cy="3170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458"/>
              </a:lnSpc>
            </a:pPr>
            <a:r>
              <a:rPr lang="en-US" sz="1958" b="1" kern="0" spc="-6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Glucose Levels</a:t>
            </a:r>
            <a:endParaRPr lang="en-US" sz="1958" dirty="0"/>
          </a:p>
        </p:txBody>
      </p:sp>
      <p:sp>
        <p:nvSpPr>
          <p:cNvPr id="8" name="Text 4"/>
          <p:cNvSpPr/>
          <p:nvPr/>
        </p:nvSpPr>
        <p:spPr>
          <a:xfrm>
            <a:off x="4402138" y="4383882"/>
            <a:ext cx="3387626" cy="16232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42"/>
              </a:lnSpc>
            </a:pPr>
            <a:r>
              <a:rPr lang="en-US" sz="1583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boxplot of average glucose levels reveals that individuals who had a stroke generally show higher glucose levels compared to those who did not.</a:t>
            </a:r>
            <a:endParaRPr lang="en-US" sz="1583" dirty="0"/>
          </a:p>
        </p:txBody>
      </p:sp>
      <p:sp>
        <p:nvSpPr>
          <p:cNvPr id="10" name="Text 5"/>
          <p:cNvSpPr/>
          <p:nvPr/>
        </p:nvSpPr>
        <p:spPr>
          <a:xfrm>
            <a:off x="8094068" y="3945136"/>
            <a:ext cx="2536428" cy="3170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458"/>
              </a:lnSpc>
            </a:pPr>
            <a:r>
              <a:rPr lang="en-US" sz="1958" b="1" kern="0" spc="-6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Work Type</a:t>
            </a:r>
            <a:endParaRPr lang="en-US" sz="1958" dirty="0"/>
          </a:p>
        </p:txBody>
      </p:sp>
      <p:sp>
        <p:nvSpPr>
          <p:cNvPr id="11" name="Text 6"/>
          <p:cNvSpPr/>
          <p:nvPr/>
        </p:nvSpPr>
        <p:spPr>
          <a:xfrm>
            <a:off x="8094068" y="4383882"/>
            <a:ext cx="3387626" cy="19478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42"/>
              </a:lnSpc>
            </a:pPr>
            <a:r>
              <a:rPr lang="en-US" sz="1583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plot of stroke occurrence across different work types suggests that individuals in certain job categories, like "Self-employed" and "Private," have higher instances of stroke.</a:t>
            </a:r>
            <a:endParaRPr lang="en-US" sz="1583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E1C1A56-B4D7-8D2D-0150-942A76563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40" y="1517018"/>
            <a:ext cx="3825794" cy="23672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600C52-5306-812F-9DD3-B51F488C7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2206" y="1583361"/>
            <a:ext cx="3607558" cy="22345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9A897B6-F9F9-9F48-B656-12B2265D9E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9764" y="1400490"/>
            <a:ext cx="3659747" cy="248377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EC9B8-F8C3-45F3-8BE5-3AE7F0E8E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Machine Learning Workflow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879CC-6010-44AD-97C4-05AF1C445E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1. Data Preprocessing</a:t>
            </a:r>
          </a:p>
          <a:p>
            <a:r>
              <a:rPr lang="en-US"/>
              <a:t>2. Train-Test Split</a:t>
            </a:r>
          </a:p>
          <a:p>
            <a:r>
              <a:rPr lang="en-US"/>
              <a:t>3. Model Building (Logistic Regression)</a:t>
            </a:r>
          </a:p>
          <a:p>
            <a:r>
              <a:rPr lang="en-US"/>
              <a:t>4. Evaluation and Optimization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033325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AFA8F-BDD1-4A72-AC9A-EC56A6BD9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Logistic Regression Model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84768-2BED-4AC5-AE90-676E746DFB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Predicts the probability of a binary outcome (stroke or not).</a:t>
            </a:r>
          </a:p>
          <a:p>
            <a:r>
              <a:rPr lang="en-US"/>
              <a:t>Uses the sigmoid function for predictions: s(x) = 1 / (1 + e^(-x))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61549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17429-F8B9-446B-89AC-8707BE301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Project 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84099-BD43-4E8F-BC40-ABA3055383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Predict the likelihood of a stroke using patient data.</a:t>
            </a:r>
          </a:p>
          <a:p>
            <a:r>
              <a:rPr lang="en-US"/>
              <a:t>Focus on medical features like age, glucose level, BMI, and hypertension.</a:t>
            </a:r>
          </a:p>
          <a:p>
            <a:r>
              <a:rPr lang="en-US"/>
              <a:t>Goal: Provide actionable insights for healthcare.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561458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0A032-6B4C-46B6-A94D-D4AA52706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Model Evaluation Metrics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C8EE8-F26B-4D3C-8E48-78FB818114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Evaluated using:</a:t>
            </a:r>
          </a:p>
          <a:p>
            <a:r>
              <a:rPr lang="en-US"/>
              <a:t>Accuracy, Precision, Recall, F1 Score.</a:t>
            </a:r>
          </a:p>
          <a:p>
            <a:r>
              <a:rPr lang="en-US"/>
              <a:t>Confusion Matrix for true/false positives and negatives.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072432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9F781-038E-41DB-B135-29580E79F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Model Performance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A0506-F15D-4A91-B8C4-C0261C7AA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Confusion Matrix:</a:t>
            </a:r>
          </a:p>
          <a:p>
            <a:r>
              <a:rPr lang="en-IN"/>
              <a:t>True Positives (TP): 1</a:t>
            </a:r>
          </a:p>
          <a:p>
            <a:r>
              <a:rPr lang="en-IN"/>
              <a:t>False Positives (FP): 0</a:t>
            </a:r>
          </a:p>
          <a:p>
            <a:r>
              <a:rPr lang="en-IN"/>
              <a:t>False Negatives (FN): 61</a:t>
            </a:r>
          </a:p>
          <a:p>
            <a:r>
              <a:rPr lang="en-IN"/>
              <a:t>True Negatives (TN): 960</a:t>
            </a:r>
          </a:p>
          <a:p>
            <a:r>
              <a:rPr lang="en-IN"/>
              <a:t>Precision: 1.0, Recall: 0.016, F1 Score: 0.032</a:t>
            </a:r>
          </a:p>
        </p:txBody>
      </p:sp>
    </p:spTree>
    <p:extLst>
      <p:ext uri="{BB962C8B-B14F-4D97-AF65-F5344CB8AC3E}">
        <p14:creationId xmlns:p14="http://schemas.microsoft.com/office/powerpoint/2010/main" val="2147202859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63DB2-B504-4D1E-A22B-9C07BB403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Precision-Recall Tradeoff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A85A9-E8EA-4818-BC60-72E431979F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Precision-Recall curve highlights the tradeoff between precision and recall.</a:t>
            </a:r>
          </a:p>
          <a:p>
            <a:r>
              <a:rPr lang="en-US"/>
              <a:t>High precision but low recall, suggesting the model misses many true positive cases.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901943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14FAA-A390-40C4-9873-FBCEE54E1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RMSE 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3A7E8-C4A7-4261-9CE3-620B0BB0FF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Linear Regression RMSE: 0.23</a:t>
            </a:r>
          </a:p>
          <a:p>
            <a:r>
              <a:rPr lang="en-IN"/>
              <a:t>Ridge Regression RMSE: 0.23</a:t>
            </a:r>
          </a:p>
          <a:p>
            <a:r>
              <a:rPr lang="en-IN"/>
              <a:t>Lasso Regression RMSE: 0.24</a:t>
            </a:r>
          </a:p>
          <a:p>
            <a:r>
              <a:rPr lang="en-IN"/>
              <a:t>Logistic Regression RMSE: 0.24</a:t>
            </a:r>
          </a:p>
        </p:txBody>
      </p:sp>
    </p:spTree>
    <p:extLst>
      <p:ext uri="{BB962C8B-B14F-4D97-AF65-F5344CB8AC3E}">
        <p14:creationId xmlns:p14="http://schemas.microsoft.com/office/powerpoint/2010/main" val="1102832775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053E4-60E4-423D-A841-48F40976A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Handling Class Imbalance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37ADC-6269-4FEB-8768-53B10E827E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Addressed class imbalance using:</a:t>
            </a:r>
          </a:p>
          <a:p>
            <a:r>
              <a:rPr lang="en-US"/>
              <a:t>Oversampling (SMOTE)</a:t>
            </a:r>
          </a:p>
          <a:p>
            <a:r>
              <a:rPr lang="en-US"/>
              <a:t>Penalizing misclassifications in models.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162392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0A134-9228-4BC0-B6FA-2935E153F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Feature Importance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778B9-E2D4-412B-AC69-4264B4AF40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Key features influencing stroke prediction:</a:t>
            </a:r>
          </a:p>
          <a:p>
            <a:r>
              <a:rPr lang="en-US"/>
              <a:t>Age, Glucose Level, BMI.</a:t>
            </a:r>
          </a:p>
          <a:p>
            <a:r>
              <a:rPr lang="en-US"/>
              <a:t>Logistic regression coefficients show feature weights.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733926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3B21-D691-4550-A6B8-9E096A67E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Model Improvements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A7E87-818B-4BAC-A7A3-865EEDCD22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Recommendations:</a:t>
            </a:r>
          </a:p>
          <a:p>
            <a:r>
              <a:rPr lang="en-US"/>
              <a:t>Try more advanced models (Random Forest, XGBoost).</a:t>
            </a:r>
          </a:p>
          <a:p>
            <a:r>
              <a:rPr lang="en-US"/>
              <a:t>Improve class balancing techniques.</a:t>
            </a:r>
          </a:p>
          <a:p>
            <a:r>
              <a:rPr lang="en-US"/>
              <a:t>Conduct hyperparameter tuning.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225865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03DC9-008C-4A0F-994A-478C8EC95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Conclusion &amp; Next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E4178-FC54-4EA9-8415-EA4205B7BD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Logistic Regression model provides useful insights but requires further improvement.</a:t>
            </a:r>
          </a:p>
          <a:p>
            <a:r>
              <a:rPr lang="en-US"/>
              <a:t>Future work: Explore more complex models, fine-tune parameters, and handle class imbalance.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80248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5D762-EB65-438F-9E64-B922F34D3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Dataset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7FA0A-BDA7-42CF-9E88-F56D627A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Contains features like age, glucose level, hypertension, heart disease, etc.</a:t>
            </a:r>
          </a:p>
          <a:p>
            <a:r>
              <a:rPr lang="en-US"/>
              <a:t>Target variable: Stroke (Yes/No).</a:t>
            </a:r>
          </a:p>
          <a:p>
            <a:r>
              <a:rPr lang="en-US"/>
              <a:t>Class imbalance: Stroke cases are only 5% of the data.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47827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C28E1-14BE-4018-8F2D-8195451B0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 Cleaning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FEAC0-9D7B-43E6-B1D1-BA47553745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Handled missing values using imputation.</a:t>
            </a:r>
          </a:p>
          <a:p>
            <a:r>
              <a:rPr lang="en-US"/>
              <a:t>Converted categorical features using one-hot encoding.</a:t>
            </a:r>
          </a:p>
          <a:p>
            <a:r>
              <a:rPr lang="en-US"/>
              <a:t>Scaled numerical features using MinMaxScaler.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49350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8A3B5-0FEC-4102-A540-591764327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Exploratory Data Analysis (EDA)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A98E6-DDA2-449F-8F8F-48308C2B44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Visualized distribution of features like age, glucose, and BMI.</a:t>
            </a:r>
          </a:p>
          <a:p>
            <a:r>
              <a:rPr lang="en-US"/>
              <a:t>Identified key trends: Older patients more likely to have strokes.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63193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B21DE-F2A8-0E76-AF3B-73ACD1DAB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A0BD09E5-08E7-4382-284A-A4D3BA869900}"/>
              </a:ext>
            </a:extLst>
          </p:cNvPr>
          <p:cNvSpPr/>
          <p:nvPr/>
        </p:nvSpPr>
        <p:spPr>
          <a:xfrm>
            <a:off x="476746" y="416619"/>
            <a:ext cx="3439418" cy="3659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75"/>
              </a:lnSpc>
            </a:pPr>
            <a:r>
              <a:rPr lang="en-US" sz="3333" b="1" kern="0" spc="-12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Data Visualization</a:t>
            </a:r>
            <a:endParaRPr lang="en-US" sz="3333" dirty="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1AD974BD-AE97-96E0-EACD-5F75A9C9803A}"/>
              </a:ext>
            </a:extLst>
          </p:cNvPr>
          <p:cNvSpPr/>
          <p:nvPr/>
        </p:nvSpPr>
        <p:spPr>
          <a:xfrm>
            <a:off x="476746" y="991045"/>
            <a:ext cx="10418862" cy="5831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39" indent="-285739">
              <a:lnSpc>
                <a:spcPts val="1458"/>
              </a:lnSpc>
              <a:buFont typeface="Arial" panose="020B0604020202020204" pitchFamily="34" charset="0"/>
              <a:buChar char="•"/>
            </a:pPr>
            <a:r>
              <a:rPr lang="en-US" sz="1667" dirty="0">
                <a:solidFill>
                  <a:srgbClr val="1F1F1F"/>
                </a:solidFill>
                <a:latin typeface="Roboto" panose="02000000000000000000" pitchFamily="2" charset="0"/>
              </a:rPr>
              <a:t>Counts of Each Categorical Variable</a:t>
            </a:r>
            <a:endParaRPr lang="en-US" sz="1667" dirty="0"/>
          </a:p>
        </p:txBody>
      </p:sp>
      <p:sp>
        <p:nvSpPr>
          <p:cNvPr id="13" name="Text 11">
            <a:extLst>
              <a:ext uri="{FF2B5EF4-FFF2-40B4-BE49-F238E27FC236}">
                <a16:creationId xmlns:a16="http://schemas.microsoft.com/office/drawing/2014/main" id="{01AFA535-C828-6D18-7004-25AA666E925F}"/>
              </a:ext>
            </a:extLst>
          </p:cNvPr>
          <p:cNvSpPr/>
          <p:nvPr/>
        </p:nvSpPr>
        <p:spPr>
          <a:xfrm>
            <a:off x="1296392" y="1350211"/>
            <a:ext cx="10418862" cy="35827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458"/>
              </a:lnSpc>
            </a:pPr>
            <a:endParaRPr lang="en-US" sz="917" dirty="0"/>
          </a:p>
        </p:txBody>
      </p:sp>
      <p:sp>
        <p:nvSpPr>
          <p:cNvPr id="38" name="Text 36">
            <a:extLst>
              <a:ext uri="{FF2B5EF4-FFF2-40B4-BE49-F238E27FC236}">
                <a16:creationId xmlns:a16="http://schemas.microsoft.com/office/drawing/2014/main" id="{49517A50-898E-AE8D-3B0C-018A09F08050}"/>
              </a:ext>
            </a:extLst>
          </p:cNvPr>
          <p:cNvSpPr/>
          <p:nvPr/>
        </p:nvSpPr>
        <p:spPr>
          <a:xfrm>
            <a:off x="1296392" y="5401745"/>
            <a:ext cx="10418862" cy="14562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458"/>
              </a:lnSpc>
            </a:pPr>
            <a:endParaRPr lang="en-US" sz="917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6E181C-5485-E351-B2DE-F77974CAF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74204"/>
            <a:ext cx="12192000" cy="38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754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C39A08-369B-5CBB-021A-6B178530D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4FED6B0D-F89F-483E-37DC-EB913B2D245A}"/>
              </a:ext>
            </a:extLst>
          </p:cNvPr>
          <p:cNvSpPr/>
          <p:nvPr/>
        </p:nvSpPr>
        <p:spPr>
          <a:xfrm>
            <a:off x="476746" y="416619"/>
            <a:ext cx="3439418" cy="3659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75"/>
              </a:lnSpc>
            </a:pPr>
            <a:r>
              <a:rPr lang="en-US" sz="3333" b="1" kern="0" spc="-12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Data Visualization</a:t>
            </a:r>
            <a:endParaRPr lang="en-US" sz="3333" dirty="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00D86E19-0849-152E-E83A-6338438DC055}"/>
              </a:ext>
            </a:extLst>
          </p:cNvPr>
          <p:cNvSpPr/>
          <p:nvPr/>
        </p:nvSpPr>
        <p:spPr>
          <a:xfrm>
            <a:off x="476746" y="991045"/>
            <a:ext cx="10418862" cy="5831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39" indent="-285739">
              <a:lnSpc>
                <a:spcPts val="1458"/>
              </a:lnSpc>
              <a:buFont typeface="Arial" panose="020B0604020202020204" pitchFamily="34" charset="0"/>
              <a:buChar char="•"/>
            </a:pPr>
            <a:r>
              <a:rPr lang="en-US" sz="1667" dirty="0">
                <a:solidFill>
                  <a:srgbClr val="1F1F1F"/>
                </a:solidFill>
                <a:latin typeface="Roboto" panose="02000000000000000000" pitchFamily="2" charset="0"/>
              </a:rPr>
              <a:t>Counts of Each Categorical Variable</a:t>
            </a:r>
            <a:endParaRPr lang="en-US" sz="1667" dirty="0"/>
          </a:p>
        </p:txBody>
      </p:sp>
      <p:sp>
        <p:nvSpPr>
          <p:cNvPr id="13" name="Text 11">
            <a:extLst>
              <a:ext uri="{FF2B5EF4-FFF2-40B4-BE49-F238E27FC236}">
                <a16:creationId xmlns:a16="http://schemas.microsoft.com/office/drawing/2014/main" id="{941BF0AB-34C8-4787-F653-34BFA5911193}"/>
              </a:ext>
            </a:extLst>
          </p:cNvPr>
          <p:cNvSpPr/>
          <p:nvPr/>
        </p:nvSpPr>
        <p:spPr>
          <a:xfrm>
            <a:off x="1296392" y="1350211"/>
            <a:ext cx="10418862" cy="35827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458"/>
              </a:lnSpc>
            </a:pPr>
            <a:endParaRPr lang="en-US" sz="917" dirty="0"/>
          </a:p>
        </p:txBody>
      </p:sp>
      <p:sp>
        <p:nvSpPr>
          <p:cNvPr id="38" name="Text 36">
            <a:extLst>
              <a:ext uri="{FF2B5EF4-FFF2-40B4-BE49-F238E27FC236}">
                <a16:creationId xmlns:a16="http://schemas.microsoft.com/office/drawing/2014/main" id="{FAAFA7D6-3FCE-0959-F422-09E32F28F35D}"/>
              </a:ext>
            </a:extLst>
          </p:cNvPr>
          <p:cNvSpPr/>
          <p:nvPr/>
        </p:nvSpPr>
        <p:spPr>
          <a:xfrm>
            <a:off x="1296392" y="5401745"/>
            <a:ext cx="10418862" cy="14562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458"/>
              </a:lnSpc>
            </a:pPr>
            <a:endParaRPr lang="en-US" sz="917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67BBD9-2A99-7342-626F-0CD7AE830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393" y="1357543"/>
            <a:ext cx="9372031" cy="426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727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6638C1-0F16-B518-0E64-47EC58C05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18F51AB8-19F8-4A19-4393-39308A530215}"/>
              </a:ext>
            </a:extLst>
          </p:cNvPr>
          <p:cNvSpPr/>
          <p:nvPr/>
        </p:nvSpPr>
        <p:spPr>
          <a:xfrm>
            <a:off x="476746" y="416619"/>
            <a:ext cx="3439418" cy="3659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75"/>
              </a:lnSpc>
            </a:pPr>
            <a:r>
              <a:rPr lang="en-US" sz="3333" b="1" kern="0" spc="-12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Data Visualization</a:t>
            </a:r>
            <a:endParaRPr lang="en-US" sz="3333" dirty="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0978EE37-036B-B6E7-F007-F2ECD77EF916}"/>
              </a:ext>
            </a:extLst>
          </p:cNvPr>
          <p:cNvSpPr/>
          <p:nvPr/>
        </p:nvSpPr>
        <p:spPr>
          <a:xfrm>
            <a:off x="476746" y="991045"/>
            <a:ext cx="10418862" cy="5831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39" indent="-285739">
              <a:lnSpc>
                <a:spcPts val="1458"/>
              </a:lnSpc>
              <a:buFont typeface="Arial" panose="020B0604020202020204" pitchFamily="34" charset="0"/>
              <a:buChar char="•"/>
            </a:pPr>
            <a:r>
              <a:rPr lang="en-US" sz="1667" dirty="0">
                <a:solidFill>
                  <a:srgbClr val="1F1F1F"/>
                </a:solidFill>
                <a:latin typeface="Roboto" panose="02000000000000000000" pitchFamily="2" charset="0"/>
              </a:rPr>
              <a:t>Comparison of Patients with and without Stroke</a:t>
            </a:r>
            <a:endParaRPr lang="en-US" sz="1667" dirty="0"/>
          </a:p>
        </p:txBody>
      </p:sp>
      <p:sp>
        <p:nvSpPr>
          <p:cNvPr id="13" name="Text 11">
            <a:extLst>
              <a:ext uri="{FF2B5EF4-FFF2-40B4-BE49-F238E27FC236}">
                <a16:creationId xmlns:a16="http://schemas.microsoft.com/office/drawing/2014/main" id="{E8D77415-357F-2315-EC20-FF1C17FB7B25}"/>
              </a:ext>
            </a:extLst>
          </p:cNvPr>
          <p:cNvSpPr/>
          <p:nvPr/>
        </p:nvSpPr>
        <p:spPr>
          <a:xfrm>
            <a:off x="1296392" y="1350211"/>
            <a:ext cx="10418862" cy="35827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458"/>
              </a:lnSpc>
            </a:pPr>
            <a:endParaRPr lang="en-US" sz="917" dirty="0"/>
          </a:p>
        </p:txBody>
      </p:sp>
      <p:sp>
        <p:nvSpPr>
          <p:cNvPr id="38" name="Text 36">
            <a:extLst>
              <a:ext uri="{FF2B5EF4-FFF2-40B4-BE49-F238E27FC236}">
                <a16:creationId xmlns:a16="http://schemas.microsoft.com/office/drawing/2014/main" id="{3DA600A2-B3DD-880A-FBA7-9FDE2106AC4D}"/>
              </a:ext>
            </a:extLst>
          </p:cNvPr>
          <p:cNvSpPr/>
          <p:nvPr/>
        </p:nvSpPr>
        <p:spPr>
          <a:xfrm>
            <a:off x="1296392" y="5401745"/>
            <a:ext cx="10418862" cy="14562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458"/>
              </a:lnSpc>
            </a:pPr>
            <a:endParaRPr lang="en-US" sz="917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2CD12C-7B76-0610-74C8-9594BE0E8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106" y="1548506"/>
            <a:ext cx="8957697" cy="374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93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97536-ED55-C005-3A85-EAFD005EE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78965518-A702-1EF7-7049-C3F5D00E8D0F}"/>
              </a:ext>
            </a:extLst>
          </p:cNvPr>
          <p:cNvSpPr/>
          <p:nvPr/>
        </p:nvSpPr>
        <p:spPr>
          <a:xfrm>
            <a:off x="476746" y="416619"/>
            <a:ext cx="3439418" cy="3659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75"/>
              </a:lnSpc>
            </a:pPr>
            <a:r>
              <a:rPr lang="en-US" sz="3333" b="1" kern="0" spc="-12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Data Visualization</a:t>
            </a:r>
            <a:endParaRPr lang="en-US" sz="3333" dirty="0"/>
          </a:p>
        </p:txBody>
      </p:sp>
      <p:sp>
        <p:nvSpPr>
          <p:cNvPr id="13" name="Text 11">
            <a:extLst>
              <a:ext uri="{FF2B5EF4-FFF2-40B4-BE49-F238E27FC236}">
                <a16:creationId xmlns:a16="http://schemas.microsoft.com/office/drawing/2014/main" id="{16E143DA-9ABE-F0CA-BCB4-ABC930285887}"/>
              </a:ext>
            </a:extLst>
          </p:cNvPr>
          <p:cNvSpPr/>
          <p:nvPr/>
        </p:nvSpPr>
        <p:spPr>
          <a:xfrm>
            <a:off x="1296392" y="1350211"/>
            <a:ext cx="10418862" cy="35827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458"/>
              </a:lnSpc>
            </a:pPr>
            <a:endParaRPr lang="en-US" sz="917" dirty="0"/>
          </a:p>
        </p:txBody>
      </p:sp>
      <p:sp>
        <p:nvSpPr>
          <p:cNvPr id="38" name="Text 36">
            <a:extLst>
              <a:ext uri="{FF2B5EF4-FFF2-40B4-BE49-F238E27FC236}">
                <a16:creationId xmlns:a16="http://schemas.microsoft.com/office/drawing/2014/main" id="{B47F08AA-A14F-9B26-392E-618362330D79}"/>
              </a:ext>
            </a:extLst>
          </p:cNvPr>
          <p:cNvSpPr/>
          <p:nvPr/>
        </p:nvSpPr>
        <p:spPr>
          <a:xfrm>
            <a:off x="1296392" y="5401745"/>
            <a:ext cx="10418862" cy="14562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458"/>
              </a:lnSpc>
            </a:pPr>
            <a:endParaRPr lang="en-US" sz="917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DD197C-350D-AEF4-267D-FD05587E6872}"/>
              </a:ext>
            </a:extLst>
          </p:cNvPr>
          <p:cNvSpPr txBox="1"/>
          <p:nvPr/>
        </p:nvSpPr>
        <p:spPr>
          <a:xfrm>
            <a:off x="476746" y="1157757"/>
            <a:ext cx="5013153" cy="34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8115" indent="-238115">
              <a:buFont typeface="Arial" panose="020B0604020202020204" pitchFamily="34" charset="0"/>
              <a:buChar char="•"/>
            </a:pPr>
            <a:r>
              <a:rPr lang="en-IN" sz="1667" dirty="0">
                <a:solidFill>
                  <a:srgbClr val="1F1F1F"/>
                </a:solidFill>
                <a:latin typeface="Roboto" panose="02000000000000000000" pitchFamily="2" charset="0"/>
              </a:rPr>
              <a:t>Stroke Patients by Gender</a:t>
            </a:r>
            <a:endParaRPr lang="en-IN" sz="1667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F137882-3B4F-86D2-F68C-A0C2B4D1B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999" y="1642636"/>
            <a:ext cx="8998088" cy="386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1841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2554</TotalTime>
  <Words>872</Words>
  <Application>Microsoft Office PowerPoint</Application>
  <PresentationFormat>Widescreen</PresentationFormat>
  <Paragraphs>106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Century Gothic</vt:lpstr>
      <vt:lpstr>Inter</vt:lpstr>
      <vt:lpstr>Inter Bold</vt:lpstr>
      <vt:lpstr>Roboto</vt:lpstr>
      <vt:lpstr>Wingdings 3</vt:lpstr>
      <vt:lpstr>Wisp</vt:lpstr>
      <vt:lpstr>Stroke Prediction Using Machine Learning</vt:lpstr>
      <vt:lpstr>Project Objective</vt:lpstr>
      <vt:lpstr>Dataset Overview</vt:lpstr>
      <vt:lpstr>Data Cleaning Process</vt:lpstr>
      <vt:lpstr>Exploratory Data Analysis (EDA)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Machine Learning Workflow</vt:lpstr>
      <vt:lpstr>Logistic Regression Model Overview</vt:lpstr>
      <vt:lpstr>Model Evaluation Metrics</vt:lpstr>
      <vt:lpstr>Model Performance</vt:lpstr>
      <vt:lpstr>Precision-Recall Tradeoff</vt:lpstr>
      <vt:lpstr>RMSE Comparison</vt:lpstr>
      <vt:lpstr>Handling Class Imbalance</vt:lpstr>
      <vt:lpstr>Feature Importance</vt:lpstr>
      <vt:lpstr>Model Improvements</vt:lpstr>
      <vt:lpstr>Conclusion &amp;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Stroke Prediction Using Machine Learning</dc:title>
  <dc:creator>Sumit Singh</dc:creator>
  <cp:lastModifiedBy>Sumit Singh</cp:lastModifiedBy>
  <cp:revision>6</cp:revision>
  <dcterms:created xsi:type="dcterms:W3CDTF">2024-11-25T09:11:18Z</dcterms:created>
  <dcterms:modified xsi:type="dcterms:W3CDTF">2024-12-10T13:08:24Z</dcterms:modified>
</cp:coreProperties>
</file>