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8B5C97-7986-4805-9D38-505453077BC4}">
          <p14:sldIdLst>
            <p14:sldId id="256"/>
            <p14:sldId id="257"/>
            <p14:sldId id="264"/>
            <p14:sldId id="258"/>
            <p14:sldId id="259"/>
            <p14:sldId id="260"/>
            <p14:sldId id="265"/>
            <p14:sldId id="261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5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64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58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41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6716145" cy="26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 Distribution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Bike purchases made in last 3 years &amp; Gender wise distribution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Distribution for each Job-Industry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Distribution for each wealth segments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Widely preferred brands and product line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 owner-ship in each state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9992237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 - Age-wise customer distribution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7FDB2C8-DDB6-4994-9C9A-605ABA14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0043531" y="921834"/>
            <a:ext cx="602167" cy="31966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5C8D2C-F5D1-446B-B281-358557CB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948108"/>
          </a:xfrm>
        </p:spPr>
        <p:txBody>
          <a:bodyPr>
            <a:noAutofit/>
          </a:bodyPr>
          <a:lstStyle/>
          <a:p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Majority of our new customers are between age group 25-49</a:t>
            </a:r>
          </a:p>
          <a:p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is a slight increase in number of customers between age group 62-74</a:t>
            </a:r>
          </a:p>
          <a:p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 significant change in number of customers under 25</a:t>
            </a:r>
            <a:b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DE5EE-DBC6-4008-8757-B022040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15" y="2218659"/>
            <a:ext cx="3840295" cy="2530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DC4E-0D80-4FC0-A03C-7072D7BD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45" y="2164724"/>
            <a:ext cx="3840295" cy="2530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B50AA-F875-42BB-9565-6A32BF8CE841}"/>
              </a:ext>
            </a:extLst>
          </p:cNvPr>
          <p:cNvSpPr txBox="1"/>
          <p:nvPr/>
        </p:nvSpPr>
        <p:spPr>
          <a:xfrm flipV="1">
            <a:off x="951791" y="4749208"/>
            <a:ext cx="1114902" cy="13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67E2C-20B6-48D0-A24E-46728DE53A1B}"/>
              </a:ext>
            </a:extLst>
          </p:cNvPr>
          <p:cNvSpPr txBox="1"/>
          <p:nvPr/>
        </p:nvSpPr>
        <p:spPr>
          <a:xfrm>
            <a:off x="994762" y="4779574"/>
            <a:ext cx="23714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1B872-4302-440C-B524-582344AAFB46}"/>
              </a:ext>
            </a:extLst>
          </p:cNvPr>
          <p:cNvSpPr txBox="1"/>
          <p:nvPr/>
        </p:nvSpPr>
        <p:spPr>
          <a:xfrm>
            <a:off x="5426927" y="4814367"/>
            <a:ext cx="27223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IN" dirty="0"/>
              <a:t>-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Bike purchases made in last 3 years 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5704-C9CA-48B4-9F46-74C336E2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159435" cy="3416400"/>
          </a:xfrm>
        </p:spPr>
        <p:txBody>
          <a:bodyPr/>
          <a:lstStyle/>
          <a:p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we can see, our new customers are mostly Female with 50.6% purchases with total of 25,212 bikes</a:t>
            </a:r>
          </a:p>
          <a:p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Males contributed to 46.8% of the total purchases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3468D-81DB-46EA-BB88-DF1A7374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9" y="1152475"/>
            <a:ext cx="3910361" cy="3813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2564A-FE49-41F6-A250-10667796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5" y="2884449"/>
            <a:ext cx="3564087" cy="21484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IN" dirty="0"/>
              <a:t> -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Distribution for each Job-Industry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65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High percentage of our new customers belong to the Manufacturing and Financial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 major changes in the customer percentage for rest of the industries.</a:t>
            </a:r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97366" y="10832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7CA39-10D8-49EB-B872-E3A5FD597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366" y="2491658"/>
            <a:ext cx="4497658" cy="2295932"/>
          </a:xfrm>
          <a:prstGeom prst="rect">
            <a:avLst/>
          </a:prstGeom>
        </p:spPr>
      </p:pic>
      <p:pic>
        <p:nvPicPr>
          <p:cNvPr id="12" name="slide4" descr="job">
            <a:extLst>
              <a:ext uri="{FF2B5EF4-FFF2-40B4-BE49-F238E27FC236}">
                <a16:creationId xmlns:a16="http://schemas.microsoft.com/office/drawing/2014/main" id="{BABF015B-9F6A-43AF-96BE-31F32B6411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" t="4609" r="315" b="7151"/>
          <a:stretch/>
        </p:blipFill>
        <p:spPr>
          <a:xfrm>
            <a:off x="4966010" y="2399720"/>
            <a:ext cx="3972965" cy="2387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214CC-7E19-48AF-8BBB-54011A986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2556" y="2399720"/>
            <a:ext cx="2371550" cy="384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432228-C6AA-4A8B-ABD8-853A9AF2D7C4}"/>
              </a:ext>
            </a:extLst>
          </p:cNvPr>
          <p:cNvSpPr txBox="1"/>
          <p:nvPr/>
        </p:nvSpPr>
        <p:spPr>
          <a:xfrm>
            <a:off x="2364666" y="2437872"/>
            <a:ext cx="23714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Old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3" descr="wealth">
            <a:extLst>
              <a:ext uri="{FF2B5EF4-FFF2-40B4-BE49-F238E27FC236}">
                <a16:creationId xmlns:a16="http://schemas.microsoft.com/office/drawing/2014/main" id="{6B42E826-1224-4AB4-81C0-259CA30AC6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31" r="252" b="5113"/>
          <a:stretch/>
        </p:blipFill>
        <p:spPr>
          <a:xfrm>
            <a:off x="5003167" y="1839183"/>
            <a:ext cx="3777259" cy="3040344"/>
          </a:xfrm>
          <a:prstGeom prst="rect">
            <a:avLst/>
          </a:prstGeom>
        </p:spPr>
      </p:pic>
      <p:pic>
        <p:nvPicPr>
          <p:cNvPr id="11" name="slide5" descr="wealth segments">
            <a:extLst>
              <a:ext uri="{FF2B5EF4-FFF2-40B4-BE49-F238E27FC236}">
                <a16:creationId xmlns:a16="http://schemas.microsoft.com/office/drawing/2014/main" id="{55D199C0-4AD3-4D59-9695-718718A62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" r="-922" b="8868"/>
          <a:stretch/>
        </p:blipFill>
        <p:spPr>
          <a:xfrm>
            <a:off x="183624" y="1949593"/>
            <a:ext cx="3957210" cy="2903485"/>
          </a:xfrm>
          <a:prstGeom prst="rect">
            <a:avLst/>
          </a:prstGeom>
        </p:spPr>
      </p:pic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IN" dirty="0"/>
              <a:t> -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Distribution for each wealth segments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65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Almost 50% of our customers fall under the Mass Customer category and should our main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Affluent and High Net Customers contribute to around 25% each of the total customers </a:t>
            </a:r>
          </a:p>
        </p:txBody>
      </p:sp>
      <p:sp>
        <p:nvSpPr>
          <p:cNvPr id="142" name="Shape 91"/>
          <p:cNvSpPr/>
          <p:nvPr/>
        </p:nvSpPr>
        <p:spPr>
          <a:xfrm>
            <a:off x="297366" y="10832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14CC-7E19-48AF-8BBB-54011A986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526" y="4533597"/>
            <a:ext cx="2371550" cy="384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432228-C6AA-4A8B-ABD8-853A9AF2D7C4}"/>
              </a:ext>
            </a:extLst>
          </p:cNvPr>
          <p:cNvSpPr txBox="1"/>
          <p:nvPr/>
        </p:nvSpPr>
        <p:spPr>
          <a:xfrm>
            <a:off x="2060474" y="4571751"/>
            <a:ext cx="23714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Old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5612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-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Widely preferred brands and product line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45600" y="1021412"/>
            <a:ext cx="820604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Customers prefer standard bikes over other product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Solex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is the most popular brand among the customers  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959C-BFDB-479B-830F-30C260C6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360" y="2074985"/>
            <a:ext cx="4241451" cy="2996418"/>
          </a:xfrm>
          <a:prstGeom prst="rect">
            <a:avLst/>
          </a:prstGeom>
        </p:spPr>
      </p:pic>
      <p:pic>
        <p:nvPicPr>
          <p:cNvPr id="11" name="slide3" descr="product-line">
            <a:extLst>
              <a:ext uri="{FF2B5EF4-FFF2-40B4-BE49-F238E27FC236}">
                <a16:creationId xmlns:a16="http://schemas.microsoft.com/office/drawing/2014/main" id="{A150565B-67B4-4CCE-AD2C-E4DF709C28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9" t="17346" r="38412" b="22460"/>
          <a:stretch/>
        </p:blipFill>
        <p:spPr>
          <a:xfrm>
            <a:off x="4733811" y="2025748"/>
            <a:ext cx="3917829" cy="29364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– State wise car ownership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1721" y="1047178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Company should target customers who don’t own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South Wales has majority of customers who don’t own cars over those who own cars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slide4" descr="state/car">
            <a:extLst>
              <a:ext uri="{FF2B5EF4-FFF2-40B4-BE49-F238E27FC236}">
                <a16:creationId xmlns:a16="http://schemas.microsoft.com/office/drawing/2014/main" id="{68E4E771-59D1-45BA-B8BB-24CEF09FD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09" b="6407"/>
          <a:stretch/>
        </p:blipFill>
        <p:spPr>
          <a:xfrm>
            <a:off x="4684541" y="1153551"/>
            <a:ext cx="4030395" cy="3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054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On-screen Show (16:9)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Segoe UI Semibold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SINGH</dc:creator>
  <cp:lastModifiedBy>Riya Singh</cp:lastModifiedBy>
  <cp:revision>2</cp:revision>
  <dcterms:modified xsi:type="dcterms:W3CDTF">2021-12-12T21:01:57Z</dcterms:modified>
</cp:coreProperties>
</file>