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9" r:id="rId4"/>
    <p:sldId id="259" r:id="rId5"/>
    <p:sldId id="260" r:id="rId6"/>
    <p:sldId id="261" r:id="rId7"/>
    <p:sldId id="271" r:id="rId8"/>
    <p:sldId id="262" r:id="rId9"/>
    <p:sldId id="26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6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2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4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63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0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7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4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D0C5-4623-410B-84C9-C70D45084A9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4B2F-EF66-4D94-B859-BEED8B563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736" y="1004054"/>
            <a:ext cx="9034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Input- Output Devices</a:t>
            </a:r>
          </a:p>
          <a:p>
            <a:r>
              <a:rPr lang="en-IN" sz="3600" dirty="0" smtClean="0">
                <a:solidFill>
                  <a:schemeClr val="bg1">
                    <a:lumMod val="50000"/>
                  </a:schemeClr>
                </a:solidFill>
              </a:rPr>
              <a:t>Hardware | Software | Firmware | </a:t>
            </a:r>
            <a:r>
              <a:rPr lang="en-IN" sz="3600" dirty="0" err="1" smtClean="0">
                <a:solidFill>
                  <a:schemeClr val="bg1">
                    <a:lumMod val="50000"/>
                  </a:schemeClr>
                </a:solidFill>
              </a:rPr>
              <a:t>Humanware</a:t>
            </a:r>
            <a:endParaRPr lang="en-IN" sz="36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6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20637"/>
              </p:ext>
            </p:extLst>
          </p:nvPr>
        </p:nvGraphicFramePr>
        <p:xfrm>
          <a:off x="737616" y="2236502"/>
          <a:ext cx="10847832" cy="31089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257800"/>
                <a:gridCol w="5590032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Input (</a:t>
                      </a:r>
                      <a:r>
                        <a:rPr lang="en-IN" dirty="0" err="1"/>
                        <a:t>Humanware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entering data via keyboard/mouse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Developer </a:t>
                      </a:r>
                      <a:r>
                        <a:rPr lang="en-US" dirty="0"/>
                        <a:t>writing code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Operator </a:t>
                      </a:r>
                      <a:r>
                        <a:rPr lang="en-US" dirty="0"/>
                        <a:t>scanning barcodes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Output (Humanware)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reading screen output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Listening </a:t>
                      </a:r>
                      <a:r>
                        <a:rPr lang="en-US" dirty="0"/>
                        <a:t>to audio output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Observing </a:t>
                      </a:r>
                      <a:r>
                        <a:rPr lang="en-US" dirty="0"/>
                        <a:t>printed reports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Input/Output (Humanware)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Teachers using educational software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Doctors </a:t>
                      </a:r>
                      <a:r>
                        <a:rPr lang="en-US" dirty="0"/>
                        <a:t>using diagnostic tools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Engineers </a:t>
                      </a:r>
                      <a:r>
                        <a:rPr lang="en-US" dirty="0"/>
                        <a:t>controlling CNC machines via software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8744" y="1539613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lang="en-US" altLang="en-US" dirty="0">
                <a:latin typeface="Arial" panose="020B0604020202020204" pitchFamily="34" charset="0"/>
              </a:rPr>
              <a:t>-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Humanware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296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98101"/>
              </p:ext>
            </p:extLst>
          </p:nvPr>
        </p:nvGraphicFramePr>
        <p:xfrm>
          <a:off x="706929" y="1587881"/>
          <a:ext cx="9561783" cy="457425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66250"/>
                <a:gridCol w="2166250"/>
                <a:gridCol w="5229283"/>
              </a:tblGrid>
              <a:tr h="226044">
                <a:tc>
                  <a:txBody>
                    <a:bodyPr/>
                    <a:lstStyle/>
                    <a:p>
                      <a:r>
                        <a:rPr lang="en-I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6511" marR="56511" marT="28255" marB="28255" anchor="ctr"/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millions of operations in seconds; very fast processing.</a:t>
                      </a:r>
                    </a:p>
                  </a:txBody>
                  <a:tcPr marL="56511" marR="56511" marT="28255" marB="28255" anchor="ctr"/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Produces highly accurate results if input is correct.</a:t>
                      </a:r>
                    </a:p>
                  </a:txBody>
                  <a:tcPr marL="56511" marR="56511" marT="28255" marB="28255" anchor="ctr"/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run tasks automatically once instructions are given.</a:t>
                      </a:r>
                    </a:p>
                  </a:txBody>
                  <a:tcPr marL="56511" marR="56511" marT="28255" marB="28255" anchor="ctr"/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large amounts of data and retrieves it quickly.</a:t>
                      </a:r>
                    </a:p>
                  </a:txBody>
                  <a:tcPr marL="56511" marR="56511" marT="28255" marB="28255" anchor="ctr"/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Versatility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used for various tasks like typing, coding, editing, etc.</a:t>
                      </a:r>
                    </a:p>
                  </a:txBody>
                  <a:tcPr marL="56511" marR="56511" marT="28255" marB="28255" anchor="ctr"/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Multitasking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handle multiple tasks at the same time.</a:t>
                      </a:r>
                    </a:p>
                  </a:txBody>
                  <a:tcPr marL="56511" marR="56511" marT="28255" marB="28255" anchor="ctr"/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Diligence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gets tired or bored; can work continuously.</a:t>
                      </a:r>
                    </a:p>
                  </a:txBody>
                  <a:tcPr marL="56511" marR="56511" marT="28255" marB="28255" anchor="ctr"/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communicate with other systems via networks.</a:t>
                      </a:r>
                    </a:p>
                  </a:txBody>
                  <a:tcPr marL="56511" marR="56511" marT="28255" marB="28255" anchor="ctr"/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IQ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think or make decisions; needs clear instructions.</a:t>
                      </a:r>
                    </a:p>
                  </a:txBody>
                  <a:tcPr marL="56511" marR="56511" marT="28255" marB="28255" anchor="ctr"/>
                </a:tc>
              </a:tr>
              <a:tr h="565109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 Understanding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Understands binary; users interact through high-level languages or GUI.</a:t>
                      </a:r>
                    </a:p>
                  </a:txBody>
                  <a:tcPr marL="56511" marR="56511" marT="28255" marB="28255" anchor="ctr"/>
                </a:tc>
              </a:tr>
            </a:tbl>
          </a:graphicData>
        </a:graphic>
      </p:graphicFrame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58368" y="607073"/>
            <a:ext cx="10405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 smtClean="0">
                <a:latin typeface="Arial" panose="020B0604020202020204" pitchFamily="34" charset="0"/>
              </a:rPr>
              <a:t>Characteristics of System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93318"/>
              </p:ext>
            </p:extLst>
          </p:nvPr>
        </p:nvGraphicFramePr>
        <p:xfrm>
          <a:off x="6810088" y="642457"/>
          <a:ext cx="5005279" cy="372892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240195"/>
                <a:gridCol w="1146558"/>
                <a:gridCol w="2618526"/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dirty="0"/>
                        <a:t>Device Type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Example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Use/Function</a:t>
                      </a:r>
                    </a:p>
                  </a:txBody>
                  <a:tcPr marL="90653" marR="90653" marT="45326" marB="45326" anchor="ctr"/>
                </a:tc>
              </a:tr>
              <a:tr h="293874">
                <a:tc>
                  <a:txBody>
                    <a:bodyPr/>
                    <a:lstStyle/>
                    <a:p>
                      <a:r>
                        <a:rPr lang="en-IN" sz="1200"/>
                        <a:t>Input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Keyboard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Typing text and commands</a:t>
                      </a:r>
                    </a:p>
                  </a:txBody>
                  <a:tcPr marL="90653" marR="90653" marT="45326" marB="45326" anchor="ctr"/>
                </a:tc>
              </a:tr>
              <a:tr h="293874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Mouse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Navigating and selecting items</a:t>
                      </a:r>
                    </a:p>
                  </a:txBody>
                  <a:tcPr marL="90653" marR="90653" marT="45326" marB="45326" anchor="ctr"/>
                </a:tc>
              </a:tr>
              <a:tr h="514755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Scanner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Converting physical documents into digital</a:t>
                      </a:r>
                    </a:p>
                  </a:txBody>
                  <a:tcPr marL="90653" marR="90653" marT="45326" marB="45326" anchor="ctr"/>
                </a:tc>
              </a:tr>
              <a:tr h="514755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Microphone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Inputting audio or voice commands</a:t>
                      </a:r>
                    </a:p>
                  </a:txBody>
                  <a:tcPr marL="90653" marR="90653" marT="45326" marB="45326" anchor="ctr"/>
                </a:tc>
              </a:tr>
              <a:tr h="514755">
                <a:tc>
                  <a:txBody>
                    <a:bodyPr/>
                    <a:lstStyle/>
                    <a:p>
                      <a:r>
                        <a:rPr lang="en-IN" sz="1200"/>
                        <a:t>Output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Monitor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Displaying visual output like text/images</a:t>
                      </a:r>
                    </a:p>
                  </a:txBody>
                  <a:tcPr marL="90653" marR="90653" marT="45326" marB="45326" anchor="ctr"/>
                </a:tc>
              </a:tr>
              <a:tr h="51475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Printer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Producing hard copies of documents</a:t>
                      </a:r>
                    </a:p>
                  </a:txBody>
                  <a:tcPr marL="90653" marR="90653" marT="45326" marB="45326" anchor="ctr"/>
                </a:tc>
              </a:tr>
              <a:tr h="293874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Speakers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Outputting sound or music</a:t>
                      </a:r>
                    </a:p>
                  </a:txBody>
                  <a:tcPr marL="90653" marR="90653" marT="45326" marB="45326" anchor="ctr"/>
                </a:tc>
              </a:tr>
              <a:tr h="514755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Projector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Enlarging and displaying screen content</a:t>
                      </a:r>
                    </a:p>
                  </a:txBody>
                  <a:tcPr marL="90653" marR="90653" marT="45326" marB="45326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0456" y="1350117"/>
            <a:ext cx="473017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devices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users to enter data or commands into a computer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devices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the computer to communicate the results of processing back to the user.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0456" y="3461273"/>
            <a:ext cx="560800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Are They Important?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communication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humans and machines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devices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devices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let users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 information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456" y="534289"/>
            <a:ext cx="3892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/>
            <a:r>
              <a:rPr lang="en-US" sz="2800" b="1" dirty="0" smtClean="0"/>
              <a:t>INPUT- OUTPUT DEVICES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45" y="4958448"/>
            <a:ext cx="6391656" cy="15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2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336" y="256588"/>
            <a:ext cx="9262872" cy="6237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What is Hardware?</a:t>
            </a:r>
          </a:p>
          <a:p>
            <a:pPr>
              <a:spcAft>
                <a:spcPts val="800"/>
              </a:spcAft>
            </a:pP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“Hardware refers to the </a:t>
            </a: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parts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 computer system — things we can touch and see.</a:t>
            </a:r>
            <a:b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our body has organs, a computer has hardware components.”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Devices</a:t>
            </a:r>
            <a:endParaRPr lang="en-IN" sz="1200" dirty="0" smtClean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“Input devices are used to send data </a:t>
            </a: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system for processing.</a:t>
            </a:r>
            <a:b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are some common ones: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input text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point and click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convert paper documents to digital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Microphone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input sound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input visuals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touchscreens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barcode readers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joysticks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input devices.”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 Devices</a:t>
            </a:r>
            <a:endParaRPr lang="en-IN" sz="1200" dirty="0" smtClean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“Output devices </a:t>
            </a: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or deliver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result of processed data. Some examples: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Monitor/Screen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display text, images, videos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Printer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get a hard copy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Speakers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hear sound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Projector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show visuals on a large screen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devices like a </a:t>
            </a: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USB drive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Touchscreen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 as </a:t>
            </a:r>
            <a:r>
              <a:rPr lang="en-IN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input and output</a:t>
            </a:r>
            <a:r>
              <a:rPr lang="en-IN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they are called I/O devices.”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616"/>
          <a:stretch/>
        </p:blipFill>
        <p:spPr>
          <a:xfrm>
            <a:off x="6559296" y="1493244"/>
            <a:ext cx="5190744" cy="148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2753"/>
          <a:stretch/>
        </p:blipFill>
        <p:spPr>
          <a:xfrm>
            <a:off x="6958584" y="3249868"/>
            <a:ext cx="4681728" cy="14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914526"/>
            <a:ext cx="10174224" cy="430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Software?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“While hardware is the body, </a:t>
            </a:r>
            <a:r>
              <a:rPr lang="en-IN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is the brain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tells the hardware what to do.</a:t>
            </a:r>
            <a:b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is a set of instructions or programs that run on hardware.”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Software: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Controls basic functions of the system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Windows, Linux, </a:t>
            </a:r>
            <a:r>
              <a:rPr lang="en-IN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run hardware like printers or USBs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antivirus or disk </a:t>
            </a:r>
            <a:r>
              <a:rPr lang="en-IN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Software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Helps us perform specific tasks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 Word, PowerPoint, Excel, Zoom, Photoshop, Chrome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176"/>
          <a:stretch/>
        </p:blipFill>
        <p:spPr>
          <a:xfrm>
            <a:off x="7306056" y="2481623"/>
            <a:ext cx="3977639" cy="23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6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0896" y="477473"/>
            <a:ext cx="56784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System Software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type of software that manages, operates, and controls the internal functioning of the computer hardware.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bridge between the user, the application software, and the hardware.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system software, your computer wouldn’t start or be able to run any programs.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Windows, Linux,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Manages hardware &amp; runs other software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Printer drivers, USB drivers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communication between OS and hardware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Antivirus, Disk Cleanup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Maintains system performance and security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09360" y="477473"/>
            <a:ext cx="508406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Application Software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help users perform specific tasks such as writing documents, creating presentations, editing photos, or browsing the internet.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programs run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top of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software and allow users to interact directly with the computer to accomplish daily tasks.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Document editing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Presentations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Spreadsheets and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Video conferencing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Image editing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Web browsing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25" t="777" r="48936" b="-777"/>
          <a:stretch/>
        </p:blipFill>
        <p:spPr>
          <a:xfrm>
            <a:off x="6309360" y="4429295"/>
            <a:ext cx="4517136" cy="19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97382"/>
              </p:ext>
            </p:extLst>
          </p:nvPr>
        </p:nvGraphicFramePr>
        <p:xfrm>
          <a:off x="801624" y="1724438"/>
          <a:ext cx="10515600" cy="42062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825240"/>
                <a:gridCol w="669036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Input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Speech recognition software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OCR </a:t>
                      </a:r>
                      <a:r>
                        <a:rPr lang="en-IN" dirty="0"/>
                        <a:t>(Optical Character Recognition</a:t>
                      </a:r>
                      <a:r>
                        <a:rPr lang="en-IN" dirty="0" smtClean="0"/>
                        <a:t>)</a:t>
                      </a:r>
                    </a:p>
                    <a:p>
                      <a:r>
                        <a:rPr lang="en-IN" dirty="0" smtClean="0"/>
                        <a:t> </a:t>
                      </a:r>
                      <a:r>
                        <a:rPr lang="en-IN" dirty="0" err="1"/>
                        <a:t>Keylogger</a:t>
                      </a:r>
                      <a:r>
                        <a:rPr lang="en-IN" dirty="0"/>
                        <a:t> (malicious input software)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Form </a:t>
                      </a:r>
                      <a:r>
                        <a:rPr lang="en-IN" dirty="0"/>
                        <a:t>entry applications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Output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drivers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Audio/video </a:t>
                      </a:r>
                      <a:r>
                        <a:rPr lang="en-US" dirty="0"/>
                        <a:t>players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Report </a:t>
                      </a:r>
                      <a:r>
                        <a:rPr lang="en-US" dirty="0"/>
                        <a:t>generators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Graphing/charting </a:t>
                      </a:r>
                      <a:r>
                        <a:rPr lang="en-US" dirty="0"/>
                        <a:t>software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PDF </a:t>
                      </a:r>
                      <a:r>
                        <a:rPr lang="en-US" dirty="0"/>
                        <a:t>viewers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Input/Output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conferencing software (Zoom, Teams)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Remote </a:t>
                      </a:r>
                      <a:r>
                        <a:rPr lang="en-US" dirty="0"/>
                        <a:t>desktop applications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Simulation </a:t>
                      </a:r>
                      <a:r>
                        <a:rPr lang="en-US" dirty="0"/>
                        <a:t>software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Data </a:t>
                      </a:r>
                      <a:r>
                        <a:rPr lang="en-US" dirty="0"/>
                        <a:t>analytics tools with both input (data) and output (visualization)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0021" y="702302"/>
            <a:ext cx="2559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Input-Output </a:t>
            </a:r>
            <a:r>
              <a:rPr lang="en-IN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8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4464" y="266917"/>
            <a:ext cx="10610088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Firmware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Arial" panose="020B0604020202020204" pitchFamily="34" charset="0"/>
              </a:rPr>
              <a:t>It 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special type of software that is permanently embedded into a hardware device.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low-level control for the device’s specific hardware and is essential for its basic functioning.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64464" y="1824989"/>
            <a:ext cx="58785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of Firmware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in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non-volatile memory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(ROM, EEPROM, or Flash)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Cannot be easily changed by the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hardware and higher-level 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before the operating system starts (e.g., BIOS)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467600" y="1824989"/>
            <a:ext cx="42214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🔹 Difference from 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can be installed/removed/updated easily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Firmware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is tightly bound to the hardware and is rarely changed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29041"/>
              </p:ext>
            </p:extLst>
          </p:nvPr>
        </p:nvGraphicFramePr>
        <p:xfrm>
          <a:off x="800100" y="4070647"/>
          <a:ext cx="10515600" cy="25603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51960"/>
                <a:gridCol w="626364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Input Firmware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Firmware in keyboards or mice (e.g., scan rate control) Scanner firmware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Output Firmware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Printer firmware (controls print head movement)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Monitor </a:t>
                      </a:r>
                      <a:r>
                        <a:rPr lang="en-US" dirty="0"/>
                        <a:t>firmware (controls brightness, contrast)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Input/Output Firmware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BIOS/UEFI (handles input from keyboard, outputs to monitor during boot)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Embedded </a:t>
                      </a:r>
                      <a:r>
                        <a:rPr lang="en-US" dirty="0"/>
                        <a:t>firmware in </a:t>
                      </a:r>
                      <a:r>
                        <a:rPr lang="en-US" dirty="0" err="1"/>
                        <a:t>IoT</a:t>
                      </a:r>
                      <a:r>
                        <a:rPr lang="en-US" dirty="0"/>
                        <a:t> devices or game controllers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0100" y="3567727"/>
            <a:ext cx="5169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Firmware</a:t>
            </a:r>
          </a:p>
        </p:txBody>
      </p:sp>
    </p:spTree>
    <p:extLst>
      <p:ext uri="{BB962C8B-B14F-4D97-AF65-F5344CB8AC3E}">
        <p14:creationId xmlns:p14="http://schemas.microsoft.com/office/powerpoint/2010/main" val="271067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15008"/>
              </p:ext>
            </p:extLst>
          </p:nvPr>
        </p:nvGraphicFramePr>
        <p:xfrm>
          <a:off x="838200" y="4146579"/>
          <a:ext cx="10515600" cy="21945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5257800"/>
                <a:gridCol w="5257800"/>
              </a:tblGrid>
              <a:tr h="281115">
                <a:tc>
                  <a:txBody>
                    <a:bodyPr/>
                    <a:lstStyle/>
                    <a:p>
                      <a:r>
                        <a:rPr lang="en-IN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What They Do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 the system for personal or professional work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Writes software and applications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System Administrator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Maintains servers, networks, and security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Technician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Installs and repairs hardware and systems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IT Support 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Helps users solve technical problems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5048" y="542837"/>
            <a:ext cx="103632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Humanware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latin typeface="Arial" panose="020B0604020202020204" pitchFamily="34" charset="0"/>
              </a:rPr>
              <a:t>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the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design, develop, operate, and use computer systems.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are the most crucial component of any IT system because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system works without human interaction.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5048" y="2235608"/>
            <a:ext cx="623920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Humanware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Important?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 with hardware and software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complete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technology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make decisions based on system output and feedback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577329" y="2358718"/>
            <a:ext cx="38801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Computers are powerful, but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useless without human guidance, input, and creativity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83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803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2025-08-07T07:19:16Z</dcterms:created>
  <dcterms:modified xsi:type="dcterms:W3CDTF">2025-08-08T04:27:02Z</dcterms:modified>
</cp:coreProperties>
</file>