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205793-8075-48C9-8B36-2DE4A317B7E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279981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05793-8075-48C9-8B36-2DE4A317B7E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217959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05793-8075-48C9-8B36-2DE4A317B7E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4159635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205793-8075-48C9-8B36-2DE4A317B7E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217194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205793-8075-48C9-8B36-2DE4A317B7E1}"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28502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205793-8075-48C9-8B36-2DE4A317B7E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3326850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205793-8075-48C9-8B36-2DE4A317B7E1}" type="datetimeFigureOut">
              <a:rPr lang="en-IN" smtClean="0"/>
              <a:t>07-08-2025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88511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205793-8075-48C9-8B36-2DE4A317B7E1}" type="datetimeFigureOut">
              <a:rPr lang="en-IN" smtClean="0"/>
              <a:t>07-08-2025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367417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205793-8075-48C9-8B36-2DE4A317B7E1}" type="datetimeFigureOut">
              <a:rPr lang="en-IN" smtClean="0"/>
              <a:t>07-08-2025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2906066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05793-8075-48C9-8B36-2DE4A317B7E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3350408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205793-8075-48C9-8B36-2DE4A317B7E1}"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2B181F-24C6-48E0-9339-EA19563950C7}" type="slidenum">
              <a:rPr lang="en-IN" smtClean="0"/>
              <a:t>‹#›</a:t>
            </a:fld>
            <a:endParaRPr lang="en-IN"/>
          </a:p>
        </p:txBody>
      </p:sp>
    </p:spTree>
    <p:extLst>
      <p:ext uri="{BB962C8B-B14F-4D97-AF65-F5344CB8AC3E}">
        <p14:creationId xmlns:p14="http://schemas.microsoft.com/office/powerpoint/2010/main" val="274432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205793-8075-48C9-8B36-2DE4A317B7E1}" type="datetimeFigureOut">
              <a:rPr lang="en-IN" smtClean="0"/>
              <a:t>07-08-2025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2B181F-24C6-48E0-9339-EA19563950C7}" type="slidenum">
              <a:rPr lang="en-IN" smtClean="0"/>
              <a:t>‹#›</a:t>
            </a:fld>
            <a:endParaRPr lang="en-IN"/>
          </a:p>
        </p:txBody>
      </p:sp>
    </p:spTree>
    <p:extLst>
      <p:ext uri="{BB962C8B-B14F-4D97-AF65-F5344CB8AC3E}">
        <p14:creationId xmlns:p14="http://schemas.microsoft.com/office/powerpoint/2010/main" val="2865477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2904" y="638294"/>
            <a:ext cx="9034328" cy="4524315"/>
          </a:xfrm>
          <a:prstGeom prst="rect">
            <a:avLst/>
          </a:prstGeom>
        </p:spPr>
        <p:txBody>
          <a:bodyPr wrap="square">
            <a:spAutoFit/>
          </a:bodyPr>
          <a:lstStyle/>
          <a:p>
            <a:r>
              <a:rPr lang="en-IN" sz="7200" b="1" dirty="0" smtClean="0">
                <a:effectLst/>
                <a:latin typeface="Times New Roman" panose="02020603050405020304" pitchFamily="18" charset="0"/>
                <a:ea typeface="Calibri" panose="020F0502020204030204" pitchFamily="34" charset="0"/>
                <a:cs typeface="Times New Roman" panose="02020603050405020304" pitchFamily="18" charset="0"/>
              </a:rPr>
              <a:t>Information Technology and </a:t>
            </a:r>
            <a:r>
              <a:rPr lang="en-IN" sz="7200" b="1" dirty="0">
                <a:latin typeface="Times New Roman" panose="02020603050405020304" pitchFamily="18" charset="0"/>
                <a:cs typeface="Times New Roman" panose="02020603050405020304" pitchFamily="18" charset="0"/>
              </a:rPr>
              <a:t>Components of an IT System </a:t>
            </a:r>
          </a:p>
        </p:txBody>
      </p:sp>
    </p:spTree>
    <p:extLst>
      <p:ext uri="{BB962C8B-B14F-4D97-AF65-F5344CB8AC3E}">
        <p14:creationId xmlns:p14="http://schemas.microsoft.com/office/powerpoint/2010/main" val="2788551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168" y="1140638"/>
            <a:ext cx="8555736" cy="3046988"/>
          </a:xfrm>
          <a:prstGeom prst="rect">
            <a:avLst/>
          </a:prstGeom>
        </p:spPr>
        <p:txBody>
          <a:bodyPr wrap="square">
            <a:spAutoFit/>
          </a:bodyPr>
          <a:lstStyle/>
          <a:p>
            <a:pPr>
              <a:lnSpc>
                <a:spcPct val="150000"/>
              </a:lnSpc>
            </a:pPr>
            <a:r>
              <a:rPr lang="en-US" sz="1600" dirty="0" smtClean="0">
                <a:latin typeface="Times New Roman" panose="02020603050405020304" pitchFamily="18" charset="0"/>
                <a:cs typeface="Times New Roman" panose="02020603050405020304" pitchFamily="18" charset="0"/>
              </a:rPr>
              <a:t>A network is a system of interconnected computers, servers, and devices that communicate and share resources.</a:t>
            </a:r>
          </a:p>
          <a:p>
            <a:pPr>
              <a:lnSpc>
                <a:spcPct val="150000"/>
              </a:lnSpc>
            </a:pPr>
            <a:r>
              <a:rPr lang="en-US" sz="1600" b="1" dirty="0" smtClean="0">
                <a:latin typeface="Times New Roman" panose="02020603050405020304" pitchFamily="18" charset="0"/>
                <a:cs typeface="Times New Roman" panose="02020603050405020304" pitchFamily="18" charset="0"/>
              </a:rPr>
              <a:t>Purpose:</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To enable </a:t>
            </a:r>
            <a:r>
              <a:rPr lang="en-US" sz="1600" b="1" dirty="0" smtClean="0">
                <a:latin typeface="Times New Roman" panose="02020603050405020304" pitchFamily="18" charset="0"/>
                <a:cs typeface="Times New Roman" panose="02020603050405020304" pitchFamily="18" charset="0"/>
              </a:rPr>
              <a:t>data exchange</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resource sharing</a:t>
            </a:r>
            <a:r>
              <a:rPr lang="en-US" sz="1600" dirty="0" smtClean="0">
                <a:latin typeface="Times New Roman" panose="02020603050405020304" pitchFamily="18" charset="0"/>
                <a:cs typeface="Times New Roman" panose="02020603050405020304" pitchFamily="18" charset="0"/>
              </a:rPr>
              <a:t>, and </a:t>
            </a:r>
            <a:r>
              <a:rPr lang="en-US" sz="1600" b="1" dirty="0" smtClean="0">
                <a:latin typeface="Times New Roman" panose="02020603050405020304" pitchFamily="18" charset="0"/>
                <a:cs typeface="Times New Roman" panose="02020603050405020304" pitchFamily="18" charset="0"/>
              </a:rPr>
              <a:t>communication</a:t>
            </a:r>
            <a:r>
              <a:rPr lang="en-US" sz="1600" dirty="0" smtClean="0">
                <a:latin typeface="Times New Roman" panose="02020603050405020304" pitchFamily="18" charset="0"/>
                <a:cs typeface="Times New Roman" panose="02020603050405020304" pitchFamily="18" charset="0"/>
              </a:rPr>
              <a:t> between different components of the IT system.</a:t>
            </a:r>
          </a:p>
          <a:p>
            <a:pPr>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Types:</a:t>
            </a:r>
            <a:endParaRPr lang="en-US" sz="1600" dirty="0" smtClean="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LAN (Local Area Network):</a:t>
            </a:r>
            <a:r>
              <a:rPr lang="en-US" sz="1600" dirty="0" smtClean="0">
                <a:latin typeface="Times New Roman" panose="02020603050405020304" pitchFamily="18" charset="0"/>
                <a:cs typeface="Times New Roman" panose="02020603050405020304" pitchFamily="18" charset="0"/>
              </a:rPr>
              <a:t> Office, school, home network</a:t>
            </a:r>
          </a:p>
          <a:p>
            <a:pPr marL="742950" lvl="1"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WAN (Wide Area Network):</a:t>
            </a:r>
            <a:r>
              <a:rPr lang="en-US" sz="1600" dirty="0" smtClean="0">
                <a:latin typeface="Times New Roman" panose="02020603050405020304" pitchFamily="18" charset="0"/>
                <a:cs typeface="Times New Roman" panose="02020603050405020304" pitchFamily="18" charset="0"/>
              </a:rPr>
              <a:t> Internet</a:t>
            </a:r>
          </a:p>
        </p:txBody>
      </p:sp>
      <p:sp>
        <p:nvSpPr>
          <p:cNvPr id="3" name="Rectangle 2"/>
          <p:cNvSpPr/>
          <p:nvPr/>
        </p:nvSpPr>
        <p:spPr>
          <a:xfrm>
            <a:off x="771144" y="186531"/>
            <a:ext cx="3560526" cy="954107"/>
          </a:xfrm>
          <a:prstGeom prst="rect">
            <a:avLst/>
          </a:prstGeom>
        </p:spPr>
        <p:txBody>
          <a:bodyPr wrap="none">
            <a:spAutoFit/>
          </a:bodyPr>
          <a:lstStyle/>
          <a:p>
            <a:pPr>
              <a:lnSpc>
                <a:spcPct val="200000"/>
              </a:lnSpc>
            </a:pPr>
            <a:r>
              <a:rPr lang="en-US" sz="2800" b="1" dirty="0" smtClean="0">
                <a:latin typeface="Times New Roman" panose="02020603050405020304" pitchFamily="18" charset="0"/>
                <a:cs typeface="Times New Roman" panose="02020603050405020304" pitchFamily="18" charset="0"/>
              </a:rPr>
              <a:t>Network in IT System</a:t>
            </a:r>
            <a:endParaRPr lang="en-US" sz="28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63168" y="4476672"/>
            <a:ext cx="9322951" cy="1912440"/>
          </a:xfrm>
          <a:prstGeom prst="rect">
            <a:avLst/>
          </a:prstGeom>
        </p:spPr>
      </p:pic>
    </p:spTree>
    <p:extLst>
      <p:ext uri="{BB962C8B-B14F-4D97-AF65-F5344CB8AC3E}">
        <p14:creationId xmlns:p14="http://schemas.microsoft.com/office/powerpoint/2010/main" val="2532456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2064" y="1476631"/>
            <a:ext cx="11082528" cy="4524315"/>
          </a:xfrm>
          <a:prstGeom prst="rect">
            <a:avLst/>
          </a:prstGeom>
        </p:spPr>
        <p:txBody>
          <a:bodyPr wrap="square">
            <a:spAutoFit/>
          </a:bodyPr>
          <a:lstStyle/>
          <a:p>
            <a:pPr>
              <a:lnSpc>
                <a:spcPct val="150000"/>
              </a:lnSpc>
            </a:pPr>
            <a:r>
              <a:rPr lang="en-US" sz="1600" dirty="0">
                <a:latin typeface="Times New Roman" panose="02020603050405020304" pitchFamily="18" charset="0"/>
                <a:cs typeface="Times New Roman" panose="02020603050405020304" pitchFamily="18" charset="0"/>
              </a:rPr>
              <a:t>People built computers for people to use. It means that there are many different categories in the development and management of information systems to help organizations to create value and improve productivity, such as</a:t>
            </a:r>
            <a:r>
              <a:rPr lang="en-US" sz="1600" dirty="0" smtClean="0">
                <a:latin typeface="Times New Roman" panose="02020603050405020304" pitchFamily="18" charset="0"/>
                <a:cs typeface="Times New Roman" panose="02020603050405020304" pitchFamily="18" charset="0"/>
              </a:rPr>
              <a:t>:</a:t>
            </a:r>
          </a:p>
          <a:p>
            <a:pPr>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Users</a:t>
            </a:r>
            <a:r>
              <a:rPr lang="en-US" sz="1600" dirty="0">
                <a:latin typeface="Times New Roman" panose="02020603050405020304" pitchFamily="18" charset="0"/>
                <a:cs typeface="Times New Roman" panose="02020603050405020304" pitchFamily="18" charset="0"/>
              </a:rPr>
              <a:t> are those who use an IS to perform a job function or task. Examples include a student using a spreadsheet or a word-processing software program.</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Technical Developers</a:t>
            </a:r>
            <a:r>
              <a:rPr lang="en-US" sz="1600" dirty="0">
                <a:latin typeface="Times New Roman" panose="02020603050405020304" pitchFamily="18" charset="0"/>
                <a:cs typeface="Times New Roman" panose="02020603050405020304" pitchFamily="18" charset="0"/>
              </a:rPr>
              <a:t> are the people who create the technologies used to build an information system. Examples include a computer chip engineer, a software programmer, and an application programmer.</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IT Support</a:t>
            </a:r>
            <a:r>
              <a:rPr lang="en-US" sz="1600" dirty="0">
                <a:latin typeface="Times New Roman" panose="02020603050405020304" pitchFamily="18" charset="0"/>
                <a:cs typeface="Times New Roman" panose="02020603050405020304" pitchFamily="18" charset="0"/>
              </a:rPr>
              <a:t>: These specialized professionals are trained to keep the information systems running smoothly to support the business and keep it safe from illegal attacks. Examples include network analysts, data center support, and help desk support.</a:t>
            </a:r>
          </a:p>
          <a:p>
            <a:pPr marL="285750" indent="-285750">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Business Professionals:</a:t>
            </a:r>
            <a:r>
              <a:rPr lang="en-US" sz="1600" dirty="0">
                <a:latin typeface="Times New Roman" panose="02020603050405020304" pitchFamily="18" charset="0"/>
                <a:cs typeface="Times New Roman" panose="02020603050405020304" pitchFamily="18" charset="0"/>
              </a:rPr>
              <a:t> these are the CEOs, owners, managers, entrepreneurs, and employees who use IS to start or expand their businesses to perform their job functions such as accounting, marketing, sales, human resources, and supporting customers, among others.</a:t>
            </a:r>
          </a:p>
        </p:txBody>
      </p:sp>
      <p:sp>
        <p:nvSpPr>
          <p:cNvPr id="6" name="Rectangle 5"/>
          <p:cNvSpPr/>
          <p:nvPr/>
        </p:nvSpPr>
        <p:spPr>
          <a:xfrm>
            <a:off x="771144" y="186531"/>
            <a:ext cx="1200970" cy="822789"/>
          </a:xfrm>
          <a:prstGeom prst="rect">
            <a:avLst/>
          </a:prstGeom>
        </p:spPr>
        <p:txBody>
          <a:bodyPr wrap="none">
            <a:spAutoFit/>
          </a:bodyPr>
          <a:lstStyle/>
          <a:p>
            <a:pPr>
              <a:lnSpc>
                <a:spcPct val="200000"/>
              </a:lnSpc>
            </a:pPr>
            <a:r>
              <a:rPr lang="en-US" sz="2800" b="1" dirty="0" smtClean="0">
                <a:latin typeface="Times New Roman" panose="02020603050405020304" pitchFamily="18" charset="0"/>
                <a:cs typeface="Times New Roman" panose="02020603050405020304" pitchFamily="18" charset="0"/>
              </a:rPr>
              <a:t>People</a:t>
            </a:r>
            <a:endParaRPr lang="en-US" sz="2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557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0664" y="1032988"/>
            <a:ext cx="10104120" cy="1894749"/>
          </a:xfrm>
          <a:prstGeom prst="rect">
            <a:avLst/>
          </a:prstGeom>
        </p:spPr>
        <p:txBody>
          <a:bodyPr wrap="square">
            <a:spAutoFit/>
          </a:bodyPr>
          <a:lstStyle/>
          <a:p>
            <a:pPr>
              <a:lnSpc>
                <a:spcPct val="150000"/>
              </a:lnSpc>
            </a:pPr>
            <a:r>
              <a:rPr lang="en-US" sz="1600" dirty="0" smtClean="0">
                <a:latin typeface="Times New Roman" panose="02020603050405020304" pitchFamily="18" charset="0"/>
                <a:cs typeface="Times New Roman" panose="02020603050405020304" pitchFamily="18" charset="0"/>
              </a:rPr>
              <a:t>Processes are a set of structured activities or steps that guide how tasks are performed in an IT system to achieve specific goals.</a:t>
            </a:r>
          </a:p>
          <a:p>
            <a:pPr>
              <a:lnSpc>
                <a:spcPct val="150000"/>
              </a:lnSpc>
            </a:pPr>
            <a:r>
              <a:rPr lang="en-US" sz="1600" b="1" dirty="0" smtClean="0">
                <a:latin typeface="Times New Roman" panose="02020603050405020304" pitchFamily="18" charset="0"/>
                <a:cs typeface="Times New Roman" panose="02020603050405020304" pitchFamily="18" charset="0"/>
              </a:rPr>
              <a:t>Purpose:</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To ensure that </a:t>
            </a:r>
            <a:r>
              <a:rPr lang="en-US" sz="1600" b="1" dirty="0" smtClean="0">
                <a:latin typeface="Times New Roman" panose="02020603050405020304" pitchFamily="18" charset="0"/>
                <a:cs typeface="Times New Roman" panose="02020603050405020304" pitchFamily="18" charset="0"/>
              </a:rPr>
              <a:t>IT resources (hardware, software, data, people, networks)</a:t>
            </a:r>
            <a:r>
              <a:rPr lang="en-US" sz="1600" dirty="0" smtClean="0">
                <a:latin typeface="Times New Roman" panose="02020603050405020304" pitchFamily="18" charset="0"/>
                <a:cs typeface="Times New Roman" panose="02020603050405020304" pitchFamily="18" charset="0"/>
              </a:rPr>
              <a:t> are used efficiently and consistently to deliver business value.</a:t>
            </a: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18933" y="3192913"/>
            <a:ext cx="9925851" cy="3083279"/>
          </a:xfrm>
          <a:prstGeom prst="rect">
            <a:avLst/>
          </a:prstGeom>
        </p:spPr>
      </p:pic>
      <p:sp>
        <p:nvSpPr>
          <p:cNvPr id="4" name="Rectangle 3"/>
          <p:cNvSpPr/>
          <p:nvPr/>
        </p:nvSpPr>
        <p:spPr>
          <a:xfrm>
            <a:off x="771144" y="186531"/>
            <a:ext cx="1332352" cy="822789"/>
          </a:xfrm>
          <a:prstGeom prst="rect">
            <a:avLst/>
          </a:prstGeom>
        </p:spPr>
        <p:txBody>
          <a:bodyPr wrap="none">
            <a:spAutoFit/>
          </a:bodyPr>
          <a:lstStyle/>
          <a:p>
            <a:pPr>
              <a:lnSpc>
                <a:spcPct val="200000"/>
              </a:lnSpc>
            </a:pPr>
            <a:r>
              <a:rPr lang="en-US" sz="2800" b="1" dirty="0" smtClean="0">
                <a:latin typeface="Times New Roman" panose="02020603050405020304" pitchFamily="18" charset="0"/>
                <a:cs typeface="Times New Roman" panose="02020603050405020304" pitchFamily="18" charset="0"/>
              </a:rPr>
              <a:t>Process</a:t>
            </a:r>
            <a:endParaRPr lang="en-US" sz="28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531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1416" y="927661"/>
            <a:ext cx="10475976" cy="1754326"/>
          </a:xfrm>
          <a:prstGeom prst="rect">
            <a:avLst/>
          </a:prstGeom>
        </p:spPr>
        <p:txBody>
          <a:bodyPr wrap="square">
            <a:spAutoFit/>
          </a:bodyPr>
          <a:lstStyle/>
          <a:p>
            <a:pPr>
              <a:lnSpc>
                <a:spcPct val="150000"/>
              </a:lnSpc>
            </a:pPr>
            <a:r>
              <a:rPr lang="en-IN" b="1" dirty="0" smtClean="0">
                <a:effectLst/>
                <a:latin typeface="Times New Roman" panose="02020603050405020304" pitchFamily="18" charset="0"/>
                <a:ea typeface="Times New Roman" panose="02020603050405020304" pitchFamily="18" charset="0"/>
                <a:cs typeface="Times New Roman" panose="02020603050405020304" pitchFamily="18" charset="0"/>
              </a:rPr>
              <a:t>What is IT Important?</a:t>
            </a:r>
            <a:endParaRPr lang="en-IN"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b="1" dirty="0" smtClean="0">
                <a:latin typeface="Times New Roman" panose="02020603050405020304" pitchFamily="18" charset="0"/>
                <a:cs typeface="Times New Roman" panose="02020603050405020304" pitchFamily="18" charset="0"/>
              </a:rPr>
              <a:t>Information Technology (IT)</a:t>
            </a:r>
            <a:r>
              <a:rPr lang="en-US" dirty="0" smtClean="0">
                <a:latin typeface="Times New Roman" panose="02020603050405020304" pitchFamily="18" charset="0"/>
                <a:cs typeface="Times New Roman" panose="02020603050405020304" pitchFamily="18" charset="0"/>
              </a:rPr>
              <a:t> refers to the use of </a:t>
            </a:r>
            <a:r>
              <a:rPr lang="en-US" b="1" dirty="0" smtClean="0">
                <a:latin typeface="Times New Roman" panose="02020603050405020304" pitchFamily="18" charset="0"/>
                <a:cs typeface="Times New Roman" panose="02020603050405020304" pitchFamily="18" charset="0"/>
              </a:rPr>
              <a:t>computers, networks, storage devices, and software</a:t>
            </a:r>
            <a:r>
              <a:rPr lang="en-US" dirty="0" smtClean="0">
                <a:latin typeface="Times New Roman" panose="02020603050405020304" pitchFamily="18" charset="0"/>
                <a:cs typeface="Times New Roman" panose="02020603050405020304" pitchFamily="18" charset="0"/>
              </a:rPr>
              <a:t> to manage and process data. It helps individuals and organizations collect, store, retrieve, transmit, and manipulate information efficiently.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Rectangle 4"/>
          <p:cNvSpPr/>
          <p:nvPr/>
        </p:nvSpPr>
        <p:spPr>
          <a:xfrm>
            <a:off x="661416" y="2814314"/>
            <a:ext cx="10777728" cy="1384995"/>
          </a:xfrm>
          <a:prstGeom prst="rect">
            <a:avLst/>
          </a:prstGeom>
        </p:spPr>
        <p:txBody>
          <a:bodyPr wrap="square">
            <a:spAutoFit/>
          </a:bodyPr>
          <a:lstStyle/>
          <a:p>
            <a:pPr>
              <a:lnSpc>
                <a:spcPct val="150000"/>
              </a:lnSpc>
            </a:pP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Why is IT Important?</a:t>
            </a:r>
          </a:p>
          <a:p>
            <a:pPr marL="342900" lvl="0" indent="-342900">
              <a:lnSpc>
                <a:spcPct val="150000"/>
              </a:lnSpc>
              <a:buSzPts val="1000"/>
              <a:buFont typeface="Symbol" panose="05050102010706020507" pitchFamily="18" charset="2"/>
              <a:buChar char=""/>
              <a:tabLst>
                <a:tab pos="457200" algn="l"/>
              </a:tabLst>
            </a:pP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IT enables </a:t>
            </a:r>
            <a:r>
              <a:rPr lang="en-IN" b="1" dirty="0" smtClean="0">
                <a:effectLst/>
                <a:latin typeface="Times New Roman" panose="02020603050405020304" pitchFamily="18" charset="0"/>
                <a:ea typeface="Times New Roman" panose="02020603050405020304" pitchFamily="18" charset="0"/>
                <a:cs typeface="Times New Roman" panose="02020603050405020304" pitchFamily="18" charset="0"/>
              </a:rPr>
              <a:t>faster decision-making</a:t>
            </a: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smtClean="0">
                <a:effectLst/>
                <a:latin typeface="Times New Roman" panose="02020603050405020304" pitchFamily="18" charset="0"/>
                <a:ea typeface="Times New Roman" panose="02020603050405020304" pitchFamily="18" charset="0"/>
                <a:cs typeface="Times New Roman" panose="02020603050405020304" pitchFamily="18" charset="0"/>
              </a:rPr>
              <a:t>efficient communication</a:t>
            </a: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smtClean="0">
                <a:effectLst/>
                <a:latin typeface="Times New Roman" panose="02020603050405020304" pitchFamily="18" charset="0"/>
                <a:ea typeface="Times New Roman" panose="02020603050405020304" pitchFamily="18" charset="0"/>
                <a:cs typeface="Times New Roman" panose="02020603050405020304" pitchFamily="18" charset="0"/>
              </a:rPr>
              <a:t>automation</a:t>
            </a: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smtClean="0">
                <a:effectLst/>
                <a:latin typeface="Times New Roman" panose="02020603050405020304" pitchFamily="18" charset="0"/>
                <a:ea typeface="Times New Roman" panose="02020603050405020304" pitchFamily="18" charset="0"/>
                <a:cs typeface="Times New Roman" panose="02020603050405020304" pitchFamily="18" charset="0"/>
              </a:rPr>
              <a:t>cost savings</a:t>
            </a: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 in all industries.</a:t>
            </a:r>
          </a:p>
          <a:p>
            <a:pPr marL="342900" lvl="0" indent="-342900">
              <a:lnSpc>
                <a:spcPct val="150000"/>
              </a:lnSpc>
              <a:buSzPts val="1000"/>
              <a:buFont typeface="Symbol" panose="05050102010706020507" pitchFamily="18" charset="2"/>
              <a:buChar char=""/>
              <a:tabLst>
                <a:tab pos="457200" algn="l"/>
              </a:tabLst>
            </a:pP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Without IT, modern businesses cannot operate competitively.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Rectangle 5"/>
          <p:cNvSpPr/>
          <p:nvPr/>
        </p:nvSpPr>
        <p:spPr>
          <a:xfrm>
            <a:off x="672525" y="4545966"/>
            <a:ext cx="7751064" cy="1800493"/>
          </a:xfrm>
          <a:prstGeom prst="rect">
            <a:avLst/>
          </a:prstGeom>
        </p:spPr>
        <p:txBody>
          <a:bodyPr wrap="square">
            <a:spAutoFit/>
          </a:bodyPr>
          <a:lstStyle/>
          <a:p>
            <a:pPr>
              <a:lnSpc>
                <a:spcPct val="150000"/>
              </a:lnSpc>
            </a:pPr>
            <a:r>
              <a:rPr lang="en-IN" sz="2000" b="1" dirty="0" smtClean="0">
                <a:effectLst/>
                <a:latin typeface="Times New Roman" panose="02020603050405020304" pitchFamily="18" charset="0"/>
                <a:ea typeface="Times New Roman" panose="02020603050405020304" pitchFamily="18" charset="0"/>
                <a:cs typeface="Times New Roman" panose="02020603050405020304" pitchFamily="18" charset="0"/>
              </a:rPr>
              <a:t>Examples in Daily Life:</a:t>
            </a:r>
          </a:p>
          <a:p>
            <a:pPr marL="342900" lvl="0" indent="-342900">
              <a:lnSpc>
                <a:spcPct val="150000"/>
              </a:lnSpc>
              <a:buSzPts val="1000"/>
              <a:buFont typeface="Symbol" panose="05050102010706020507" pitchFamily="18" charset="2"/>
              <a:buChar char=""/>
              <a:tabLst>
                <a:tab pos="457200" algn="l"/>
              </a:tabLst>
            </a:pP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Google Maps for navigation</a:t>
            </a:r>
          </a:p>
          <a:p>
            <a:pPr marL="342900" lvl="0" indent="-342900">
              <a:lnSpc>
                <a:spcPct val="150000"/>
              </a:lnSpc>
              <a:buSzPts val="1000"/>
              <a:buFont typeface="Symbol" panose="05050102010706020507" pitchFamily="18" charset="2"/>
              <a:buChar char=""/>
              <a:tabLst>
                <a:tab pos="457200" algn="l"/>
              </a:tabLst>
            </a:pP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UPI apps like </a:t>
            </a:r>
            <a:r>
              <a:rPr lang="en-IN" dirty="0" err="1" smtClean="0">
                <a:effectLst/>
                <a:latin typeface="Times New Roman" panose="02020603050405020304" pitchFamily="18" charset="0"/>
                <a:ea typeface="Times New Roman" panose="02020603050405020304" pitchFamily="18" charset="0"/>
                <a:cs typeface="Times New Roman" panose="02020603050405020304" pitchFamily="18" charset="0"/>
              </a:rPr>
              <a:t>Paytm</a:t>
            </a: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IN" dirty="0" err="1" smtClean="0">
                <a:effectLst/>
                <a:latin typeface="Times New Roman" panose="02020603050405020304" pitchFamily="18" charset="0"/>
                <a:ea typeface="Times New Roman" panose="02020603050405020304" pitchFamily="18" charset="0"/>
                <a:cs typeface="Times New Roman" panose="02020603050405020304" pitchFamily="18" charset="0"/>
              </a:rPr>
              <a:t>PhonePe</a:t>
            </a:r>
            <a:endPar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Online shopping and tracking (Amazon, </a:t>
            </a:r>
            <a:r>
              <a:rPr lang="en-IN" dirty="0" err="1" smtClean="0">
                <a:effectLst/>
                <a:latin typeface="Times New Roman" panose="02020603050405020304" pitchFamily="18" charset="0"/>
                <a:ea typeface="Times New Roman" panose="02020603050405020304" pitchFamily="18" charset="0"/>
                <a:cs typeface="Times New Roman" panose="02020603050405020304" pitchFamily="18" charset="0"/>
              </a:rPr>
              <a:t>Flipkart</a:t>
            </a:r>
            <a:r>
              <a:rPr lang="en-IN"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6"/>
          <p:cNvSpPr/>
          <p:nvPr/>
        </p:nvSpPr>
        <p:spPr>
          <a:xfrm>
            <a:off x="661416" y="160923"/>
            <a:ext cx="3886641" cy="738664"/>
          </a:xfrm>
          <a:prstGeom prst="rect">
            <a:avLst/>
          </a:prstGeom>
        </p:spPr>
        <p:txBody>
          <a:bodyPr wrap="none">
            <a:spAutoFit/>
          </a:bodyPr>
          <a:lstStyle/>
          <a:p>
            <a:pPr>
              <a:lnSpc>
                <a:spcPct val="150000"/>
              </a:lnSpc>
            </a:pPr>
            <a:r>
              <a:rPr lang="en-US" sz="2800" b="1" dirty="0" smtClean="0">
                <a:latin typeface="Times New Roman" panose="02020603050405020304" pitchFamily="18" charset="0"/>
                <a:cs typeface="Times New Roman" panose="02020603050405020304" pitchFamily="18" charset="0"/>
              </a:rPr>
              <a:t>Information Technology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8366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7784" y="1130986"/>
            <a:ext cx="10040112" cy="4851200"/>
          </a:xfrm>
          <a:prstGeom prst="rect">
            <a:avLst/>
          </a:prstGeom>
        </p:spPr>
        <p:txBody>
          <a:bodyPr wrap="square">
            <a:spAutoFit/>
          </a:bodyPr>
          <a:lstStyle/>
          <a:p>
            <a:pPr algn="just">
              <a:lnSpc>
                <a:spcPct val="107000"/>
              </a:lnSpc>
              <a:spcAft>
                <a:spcPts val="800"/>
              </a:spcAft>
            </a:pPr>
            <a:r>
              <a:rPr lang="en-IN" b="1" dirty="0" smtClean="0">
                <a:effectLst/>
                <a:latin typeface="Times New Roman" panose="02020603050405020304" pitchFamily="18" charset="0"/>
                <a:ea typeface="Calibri" panose="020F0502020204030204" pitchFamily="34" charset="0"/>
                <a:cs typeface="Times New Roman" panose="02020603050405020304" pitchFamily="18" charset="0"/>
              </a:rPr>
              <a:t>Shift from Industrial Based Economy to Knowledge Based Economy.</a:t>
            </a:r>
            <a:endParaRPr lang="en-IN"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Over the last two decades, rising competition has transformed businesses. Earlier, companies focused on manufacturing products first and then finding customers, with long cost recovery periods. Now, with real-time competition and shorter product life cycles, businesses must continuously innovate. To stay competitive, they must integrate information technology into their processes.</a:t>
            </a:r>
          </a:p>
          <a:p>
            <a:pPr algn="just">
              <a:lnSpc>
                <a:spcPct val="107000"/>
              </a:lnSpc>
              <a:spcAft>
                <a:spcPts val="80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b="1" dirty="0" smtClean="0">
                <a:effectLst/>
                <a:latin typeface="Times New Roman" panose="02020603050405020304" pitchFamily="18" charset="0"/>
                <a:ea typeface="Calibri" panose="020F0502020204030204" pitchFamily="34" charset="0"/>
                <a:cs typeface="Times New Roman" panose="02020603050405020304" pitchFamily="18" charset="0"/>
              </a:rPr>
              <a:t>Shift in Organisational Structures.</a:t>
            </a:r>
            <a:endParaRPr lang="en-IN"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err="1" smtClean="0">
                <a:latin typeface="Times New Roman" panose="02020603050405020304" pitchFamily="18" charset="0"/>
                <a:cs typeface="Times New Roman" panose="02020603050405020304" pitchFamily="18" charset="0"/>
              </a:rPr>
              <a:t>Organisations</a:t>
            </a:r>
            <a:r>
              <a:rPr lang="en-US" sz="1600" dirty="0" smtClean="0">
                <a:latin typeface="Times New Roman" panose="02020603050405020304" pitchFamily="18" charset="0"/>
                <a:cs typeface="Times New Roman" panose="02020603050405020304" pitchFamily="18" charset="0"/>
              </a:rPr>
              <a:t> are shifting from hierarchical to flat, networked structures. Decision-making is moving from </a:t>
            </a:r>
            <a:r>
              <a:rPr lang="en-US" sz="1600" dirty="0" err="1" smtClean="0">
                <a:latin typeface="Times New Roman" panose="02020603050405020304" pitchFamily="18" charset="0"/>
                <a:cs typeface="Times New Roman" panose="02020603050405020304" pitchFamily="18" charset="0"/>
              </a:rPr>
              <a:t>centralised</a:t>
            </a:r>
            <a:r>
              <a:rPr lang="en-US" sz="1600" dirty="0" smtClean="0">
                <a:latin typeface="Times New Roman" panose="02020603050405020304" pitchFamily="18" charset="0"/>
                <a:cs typeface="Times New Roman" panose="02020603050405020304" pitchFamily="18" charset="0"/>
              </a:rPr>
              <a:t> to </a:t>
            </a:r>
            <a:r>
              <a:rPr lang="en-US" sz="1600" dirty="0" err="1" smtClean="0">
                <a:latin typeface="Times New Roman" panose="02020603050405020304" pitchFamily="18" charset="0"/>
                <a:cs typeface="Times New Roman" panose="02020603050405020304" pitchFamily="18" charset="0"/>
              </a:rPr>
              <a:t>decentralised</a:t>
            </a:r>
            <a:r>
              <a:rPr lang="en-US" sz="1600" dirty="0" smtClean="0">
                <a:latin typeface="Times New Roman" panose="02020603050405020304" pitchFamily="18" charset="0"/>
                <a:cs typeface="Times New Roman" panose="02020603050405020304" pitchFamily="18" charset="0"/>
              </a:rPr>
              <a:t> systems. Virtual teams now allow employees to work remotely without being physically present at project sites. This is made possible by integrating information flow through a common IT-enabled network.</a:t>
            </a:r>
          </a:p>
          <a:p>
            <a:pPr algn="just">
              <a:lnSpc>
                <a:spcPct val="107000"/>
              </a:lnSpc>
              <a:spcAft>
                <a:spcPts val="800"/>
              </a:spcAft>
            </a:pPr>
            <a:r>
              <a:rPr lang="en-IN" sz="1600" dirty="0" smtClean="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800"/>
              </a:spcAft>
            </a:pPr>
            <a:r>
              <a:rPr lang="en-IN" b="1" dirty="0" smtClean="0">
                <a:effectLst/>
                <a:latin typeface="Times New Roman" panose="02020603050405020304" pitchFamily="18" charset="0"/>
                <a:ea typeface="Calibri" panose="020F0502020204030204" pitchFamily="34" charset="0"/>
                <a:cs typeface="Times New Roman" panose="02020603050405020304" pitchFamily="18" charset="0"/>
              </a:rPr>
              <a:t>Emergence of Digital Economy. </a:t>
            </a:r>
            <a:endParaRPr lang="en-IN"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We now live in a knowledge economy, driven by the knowledge held by </a:t>
            </a:r>
            <a:r>
              <a:rPr lang="en-US" sz="1600" dirty="0" err="1" smtClean="0">
                <a:latin typeface="Times New Roman" panose="02020603050405020304" pitchFamily="18" charset="0"/>
                <a:cs typeface="Times New Roman" panose="02020603050405020304" pitchFamily="18" charset="0"/>
              </a:rPr>
              <a:t>organisations</a:t>
            </a:r>
            <a:r>
              <a:rPr lang="en-US" sz="1600" dirty="0" smtClean="0">
                <a:latin typeface="Times New Roman" panose="02020603050405020304" pitchFamily="18" charset="0"/>
                <a:cs typeface="Times New Roman" panose="02020603050405020304" pitchFamily="18" charset="0"/>
              </a:rPr>
              <a:t> and their employees. This shift has changed lifestyles and increased the use of technology. The rise of the digital economy allows instant access to and sharing of information, enabling communication beyond time and location limits—driving greater productivity and innovation.</a:t>
            </a: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557784" y="371130"/>
            <a:ext cx="5143396" cy="523220"/>
          </a:xfrm>
          <a:prstGeom prst="rect">
            <a:avLst/>
          </a:prstGeom>
        </p:spPr>
        <p:txBody>
          <a:bodyPr wrap="none">
            <a:spAutoFit/>
          </a:bodyPr>
          <a:lstStyle/>
          <a:p>
            <a:r>
              <a:rPr lang="en-US" sz="2800" b="1" dirty="0" smtClean="0">
                <a:latin typeface="Times New Roman" panose="02020603050405020304" pitchFamily="18" charset="0"/>
                <a:cs typeface="Times New Roman" panose="02020603050405020304" pitchFamily="18" charset="0"/>
              </a:rPr>
              <a:t>Need of Information Technology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45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2648" y="1245114"/>
            <a:ext cx="11018520" cy="5078313"/>
          </a:xfrm>
          <a:prstGeom prst="rect">
            <a:avLst/>
          </a:prstGeom>
        </p:spPr>
        <p:txBody>
          <a:bodyPr wrap="square">
            <a:spAutoFit/>
          </a:bodyPr>
          <a:lstStyle/>
          <a:p>
            <a:pPr algn="just">
              <a:lnSpc>
                <a:spcPct val="150000"/>
              </a:lnSpc>
            </a:pPr>
            <a:r>
              <a:rPr lang="en-IN" b="1" dirty="0" smtClean="0">
                <a:effectLst/>
                <a:latin typeface="Times New Roman" panose="02020603050405020304" pitchFamily="18" charset="0"/>
                <a:ea typeface="Times New Roman" panose="02020603050405020304" pitchFamily="18" charset="0"/>
              </a:rPr>
              <a:t>1. IT Helps in Decision-Making</a:t>
            </a:r>
          </a:p>
          <a:p>
            <a:pPr marL="342900" lvl="0" indent="-342900" algn="just">
              <a:lnSpc>
                <a:spcPct val="150000"/>
              </a:lnSpc>
              <a:buSzPts val="1000"/>
              <a:buFont typeface="Symbol" panose="05050102010706020507" pitchFamily="18" charset="2"/>
              <a:buChar char=""/>
              <a:tabLst>
                <a:tab pos="457200" algn="l"/>
              </a:tabLst>
            </a:pPr>
            <a:r>
              <a:rPr lang="en-IN" sz="1600" dirty="0" smtClean="0">
                <a:effectLst/>
                <a:latin typeface="Times New Roman" panose="02020603050405020304" pitchFamily="18" charset="0"/>
                <a:ea typeface="Times New Roman" panose="02020603050405020304" pitchFamily="18" charset="0"/>
              </a:rPr>
              <a:t>Managers rely on </a:t>
            </a:r>
            <a:r>
              <a:rPr lang="en-IN" sz="1600" b="1" dirty="0" smtClean="0">
                <a:effectLst/>
                <a:latin typeface="Times New Roman" panose="02020603050405020304" pitchFamily="18" charset="0"/>
                <a:ea typeface="Times New Roman" panose="02020603050405020304" pitchFamily="18" charset="0"/>
              </a:rPr>
              <a:t>Management Information Systems (MIS)</a:t>
            </a:r>
            <a:r>
              <a:rPr lang="en-IN" sz="1600" dirty="0" smtClean="0">
                <a:effectLst/>
                <a:latin typeface="Times New Roman" panose="02020603050405020304" pitchFamily="18" charset="0"/>
                <a:ea typeface="Times New Roman" panose="02020603050405020304" pitchFamily="18" charset="0"/>
              </a:rPr>
              <a:t> to get data reports like sales trends, customer feedback, etc.</a:t>
            </a:r>
          </a:p>
          <a:p>
            <a:pPr marL="342900" lvl="0" indent="-342900" algn="just">
              <a:lnSpc>
                <a:spcPct val="150000"/>
              </a:lnSpc>
              <a:buSzPts val="1000"/>
              <a:buFont typeface="Symbol" panose="05050102010706020507" pitchFamily="18" charset="2"/>
              <a:buChar char=""/>
              <a:tabLst>
                <a:tab pos="457200" algn="l"/>
              </a:tabLst>
            </a:pPr>
            <a:r>
              <a:rPr lang="en-IN" sz="1600" dirty="0" smtClean="0">
                <a:effectLst/>
                <a:latin typeface="Times New Roman" panose="02020603050405020304" pitchFamily="18" charset="0"/>
                <a:ea typeface="Times New Roman" panose="02020603050405020304" pitchFamily="18" charset="0"/>
              </a:rPr>
              <a:t>Example: A manager at a retail store uses IT to know which product sells the most during weekends.</a:t>
            </a:r>
          </a:p>
          <a:p>
            <a:pPr algn="just">
              <a:lnSpc>
                <a:spcPct val="150000"/>
              </a:lnSpc>
            </a:pPr>
            <a:r>
              <a:rPr lang="en-IN" b="1" dirty="0" smtClean="0">
                <a:effectLst/>
                <a:latin typeface="Times New Roman" panose="02020603050405020304" pitchFamily="18" charset="0"/>
                <a:ea typeface="Times New Roman" panose="02020603050405020304" pitchFamily="18" charset="0"/>
              </a:rPr>
              <a:t>2. Automation of Business Processes</a:t>
            </a:r>
          </a:p>
          <a:p>
            <a:pPr marL="342900" lvl="0" indent="-342900" algn="just">
              <a:lnSpc>
                <a:spcPct val="150000"/>
              </a:lnSpc>
              <a:buSzPts val="1000"/>
              <a:buFont typeface="Symbol" panose="05050102010706020507" pitchFamily="18" charset="2"/>
              <a:buChar char=""/>
              <a:tabLst>
                <a:tab pos="457200" algn="l"/>
              </a:tabLst>
            </a:pPr>
            <a:r>
              <a:rPr lang="en-IN" sz="1600" dirty="0" smtClean="0">
                <a:effectLst/>
                <a:latin typeface="Times New Roman" panose="02020603050405020304" pitchFamily="18" charset="0"/>
                <a:ea typeface="Times New Roman" panose="02020603050405020304" pitchFamily="18" charset="0"/>
              </a:rPr>
              <a:t>HR software for payroll</a:t>
            </a:r>
          </a:p>
          <a:p>
            <a:pPr marL="342900" lvl="0" indent="-342900" algn="just">
              <a:lnSpc>
                <a:spcPct val="150000"/>
              </a:lnSpc>
              <a:buSzPts val="1000"/>
              <a:buFont typeface="Symbol" panose="05050102010706020507" pitchFamily="18" charset="2"/>
              <a:buChar char=""/>
              <a:tabLst>
                <a:tab pos="457200" algn="l"/>
              </a:tabLst>
            </a:pPr>
            <a:r>
              <a:rPr lang="en-IN" sz="1600" dirty="0" smtClean="0">
                <a:effectLst/>
                <a:latin typeface="Times New Roman" panose="02020603050405020304" pitchFamily="18" charset="0"/>
                <a:ea typeface="Times New Roman" panose="02020603050405020304" pitchFamily="18" charset="0"/>
              </a:rPr>
              <a:t>Inventory tracking in real-time</a:t>
            </a:r>
          </a:p>
          <a:p>
            <a:pPr marL="342900" lvl="0" indent="-342900" algn="just">
              <a:lnSpc>
                <a:spcPct val="150000"/>
              </a:lnSpc>
              <a:buSzPts val="1000"/>
              <a:buFont typeface="Symbol" panose="05050102010706020507" pitchFamily="18" charset="2"/>
              <a:buChar char=""/>
              <a:tabLst>
                <a:tab pos="457200" algn="l"/>
              </a:tabLst>
            </a:pPr>
            <a:r>
              <a:rPr lang="en-IN" sz="1600" dirty="0" err="1" smtClean="0">
                <a:effectLst/>
                <a:latin typeface="Times New Roman" panose="02020603050405020304" pitchFamily="18" charset="0"/>
                <a:ea typeface="Times New Roman" panose="02020603050405020304" pitchFamily="18" charset="0"/>
              </a:rPr>
              <a:t>Chatbots</a:t>
            </a:r>
            <a:r>
              <a:rPr lang="en-IN" sz="1600" dirty="0" smtClean="0">
                <a:effectLst/>
                <a:latin typeface="Times New Roman" panose="02020603050405020304" pitchFamily="18" charset="0"/>
                <a:ea typeface="Times New Roman" panose="02020603050405020304" pitchFamily="18" charset="0"/>
              </a:rPr>
              <a:t> for customer service</a:t>
            </a:r>
          </a:p>
          <a:p>
            <a:pPr algn="just">
              <a:lnSpc>
                <a:spcPct val="150000"/>
              </a:lnSpc>
            </a:pPr>
            <a:r>
              <a:rPr lang="en-IN" b="1" dirty="0" smtClean="0">
                <a:effectLst/>
                <a:latin typeface="Times New Roman" panose="02020603050405020304" pitchFamily="18" charset="0"/>
                <a:ea typeface="Times New Roman" panose="02020603050405020304" pitchFamily="18" charset="0"/>
              </a:rPr>
              <a:t>3. IT Gives Strategic Advantage</a:t>
            </a:r>
          </a:p>
          <a:p>
            <a:pPr marL="342900" lvl="0" indent="-342900" algn="just">
              <a:lnSpc>
                <a:spcPct val="150000"/>
              </a:lnSpc>
              <a:buSzPts val="1000"/>
              <a:buFont typeface="Symbol" panose="05050102010706020507" pitchFamily="18" charset="2"/>
              <a:buChar char=""/>
              <a:tabLst>
                <a:tab pos="457200" algn="l"/>
              </a:tabLst>
            </a:pPr>
            <a:r>
              <a:rPr lang="en-IN" sz="1600" dirty="0" smtClean="0">
                <a:effectLst/>
                <a:latin typeface="Times New Roman" panose="02020603050405020304" pitchFamily="18" charset="0"/>
                <a:ea typeface="Times New Roman" panose="02020603050405020304" pitchFamily="18" charset="0"/>
              </a:rPr>
              <a:t>Competitive edge through data analytics and personalized services.</a:t>
            </a:r>
          </a:p>
          <a:p>
            <a:pPr marL="342900" lvl="0" indent="-342900" algn="just">
              <a:lnSpc>
                <a:spcPct val="150000"/>
              </a:lnSpc>
              <a:buSzPts val="1000"/>
              <a:buFont typeface="Symbol" panose="05050102010706020507" pitchFamily="18" charset="2"/>
              <a:buChar char=""/>
              <a:tabLst>
                <a:tab pos="457200" algn="l"/>
              </a:tabLst>
            </a:pPr>
            <a:r>
              <a:rPr lang="en-IN" sz="1600" dirty="0" smtClean="0">
                <a:effectLst/>
                <a:latin typeface="Times New Roman" panose="02020603050405020304" pitchFamily="18" charset="0"/>
                <a:ea typeface="Times New Roman" panose="02020603050405020304" pitchFamily="18" charset="0"/>
              </a:rPr>
              <a:t>Example: </a:t>
            </a:r>
            <a:r>
              <a:rPr lang="en-IN" sz="1600" b="1" dirty="0" smtClean="0">
                <a:effectLst/>
                <a:latin typeface="Times New Roman" panose="02020603050405020304" pitchFamily="18" charset="0"/>
                <a:ea typeface="Times New Roman" panose="02020603050405020304" pitchFamily="18" charset="0"/>
              </a:rPr>
              <a:t>Amazon</a:t>
            </a:r>
            <a:r>
              <a:rPr lang="en-IN" sz="1600" dirty="0" smtClean="0">
                <a:effectLst/>
                <a:latin typeface="Times New Roman" panose="02020603050405020304" pitchFamily="18" charset="0"/>
                <a:ea typeface="Times New Roman" panose="02020603050405020304" pitchFamily="18" charset="0"/>
              </a:rPr>
              <a:t> recommends products based on your search history — powered by IT.</a:t>
            </a:r>
          </a:p>
          <a:p>
            <a:pPr algn="just">
              <a:lnSpc>
                <a:spcPct val="150000"/>
              </a:lnSpc>
            </a:pPr>
            <a:r>
              <a:rPr lang="en-IN" b="1" dirty="0" smtClean="0">
                <a:effectLst/>
                <a:latin typeface="Times New Roman" panose="02020603050405020304" pitchFamily="18" charset="0"/>
                <a:ea typeface="Times New Roman" panose="02020603050405020304" pitchFamily="18" charset="0"/>
              </a:rPr>
              <a:t>4. IT Tools in Use:</a:t>
            </a:r>
          </a:p>
          <a:p>
            <a:pPr marL="342900" lvl="0" indent="-342900" algn="just">
              <a:lnSpc>
                <a:spcPct val="150000"/>
              </a:lnSpc>
              <a:buSzPts val="1000"/>
              <a:buFont typeface="Symbol" panose="05050102010706020507" pitchFamily="18" charset="2"/>
              <a:buChar char=""/>
              <a:tabLst>
                <a:tab pos="457200" algn="l"/>
              </a:tabLst>
            </a:pPr>
            <a:r>
              <a:rPr lang="en-IN" sz="1600" b="1" dirty="0" smtClean="0">
                <a:effectLst/>
                <a:latin typeface="Times New Roman" panose="02020603050405020304" pitchFamily="18" charset="0"/>
                <a:ea typeface="Times New Roman" panose="02020603050405020304" pitchFamily="18" charset="0"/>
              </a:rPr>
              <a:t>ERP (Enterprise Resource Planning):</a:t>
            </a:r>
            <a:r>
              <a:rPr lang="en-IN" sz="1600" dirty="0" smtClean="0">
                <a:effectLst/>
                <a:latin typeface="Times New Roman" panose="02020603050405020304" pitchFamily="18" charset="0"/>
                <a:ea typeface="Times New Roman" panose="02020603050405020304" pitchFamily="18" charset="0"/>
              </a:rPr>
              <a:t> Combines all business functions in one software</a:t>
            </a:r>
          </a:p>
          <a:p>
            <a:pPr marL="342900" lvl="0" indent="-342900" algn="just">
              <a:lnSpc>
                <a:spcPct val="150000"/>
              </a:lnSpc>
              <a:buSzPts val="1000"/>
              <a:buFont typeface="Symbol" panose="05050102010706020507" pitchFamily="18" charset="2"/>
              <a:buChar char=""/>
              <a:tabLst>
                <a:tab pos="457200" algn="l"/>
              </a:tabLst>
            </a:pPr>
            <a:r>
              <a:rPr lang="en-IN" sz="1600" b="1" dirty="0" smtClean="0">
                <a:effectLst/>
                <a:latin typeface="Times New Roman" panose="02020603050405020304" pitchFamily="18" charset="0"/>
                <a:ea typeface="Times New Roman" panose="02020603050405020304" pitchFamily="18" charset="0"/>
              </a:rPr>
              <a:t>CRM (Customer Relationship Management):</a:t>
            </a:r>
            <a:r>
              <a:rPr lang="en-IN" sz="1600" dirty="0" smtClean="0">
                <a:effectLst/>
                <a:latin typeface="Times New Roman" panose="02020603050405020304" pitchFamily="18" charset="0"/>
                <a:ea typeface="Times New Roman" panose="02020603050405020304" pitchFamily="18" charset="0"/>
              </a:rPr>
              <a:t> Helps manage customer data and communication</a:t>
            </a:r>
            <a:endParaRPr lang="en-IN" sz="16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612648" y="435138"/>
            <a:ext cx="4227376" cy="523220"/>
          </a:xfrm>
          <a:prstGeom prst="rect">
            <a:avLst/>
          </a:prstGeom>
        </p:spPr>
        <p:txBody>
          <a:bodyPr wrap="none">
            <a:spAutoFit/>
          </a:bodyPr>
          <a:lstStyle/>
          <a:p>
            <a:pPr algn="just"/>
            <a:r>
              <a:rPr lang="en-IN" sz="2800" b="1" dirty="0" smtClean="0">
                <a:effectLst/>
                <a:latin typeface="Times New Roman" panose="02020603050405020304" pitchFamily="18" charset="0"/>
                <a:ea typeface="Times New Roman" panose="02020603050405020304" pitchFamily="18" charset="0"/>
              </a:rPr>
              <a:t>Role of IT in Management</a:t>
            </a:r>
            <a:endParaRPr lang="en-IN" sz="2800" b="1" dirty="0" smtClean="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217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283464" y="1218836"/>
            <a:ext cx="7507224" cy="137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MIS – Management Information System</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“Provides summarized, structured reports to help managers monitor and make decisions.”</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Collects, processes, and presents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internal data</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(sales, HR, finance)</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Helps in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routine decision-making</a:t>
            </a:r>
            <a:endPar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 Daily sales report emailed to a store manager</a:t>
            </a:r>
          </a:p>
        </p:txBody>
      </p:sp>
      <p:sp>
        <p:nvSpPr>
          <p:cNvPr id="15" name="Rectangle 14"/>
          <p:cNvSpPr>
            <a:spLocks noChangeArrowheads="1"/>
          </p:cNvSpPr>
          <p:nvPr/>
        </p:nvSpPr>
        <p:spPr bwMode="auto">
          <a:xfrm>
            <a:off x="283464" y="2842578"/>
            <a:ext cx="7580376" cy="187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ERP – Enterprise Resource Planning</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integrated software system that combines all business functions (HR, Inventory, Finance) into one platform.”</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Allows departments to </a:t>
            </a: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share real-time data</a:t>
            </a:r>
            <a:endPar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Improves coordination, reduces duplication</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 When a sale is made, inventory is updated, billing is generated, and accounts are notified automatically</a:t>
            </a:r>
          </a:p>
        </p:txBody>
      </p:sp>
      <p:sp>
        <p:nvSpPr>
          <p:cNvPr id="17" name="Rectangle 16"/>
          <p:cNvSpPr>
            <a:spLocks noChangeArrowheads="1"/>
          </p:cNvSpPr>
          <p:nvPr/>
        </p:nvSpPr>
        <p:spPr bwMode="auto">
          <a:xfrm>
            <a:off x="283464" y="4958762"/>
            <a:ext cx="7580376" cy="137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01568"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CRM – Customer Relationship Management</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system that manages a company’s interactions with current and potential customers.”</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Tracks leads, sales calls, customer feedback</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Helps marketing &amp; sales teams understand behavior</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Zomato</a:t>
            </a:r>
            <a:r>
              <a:rPr kumimoji="0" lang="en-US" altLang="en-US" sz="16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recommends restaurants based on your past orders using CRM</a:t>
            </a:r>
          </a:p>
        </p:txBody>
      </p:sp>
      <p:sp>
        <p:nvSpPr>
          <p:cNvPr id="19" name="Rectangle 18"/>
          <p:cNvSpPr>
            <a:spLocks noChangeArrowheads="1"/>
          </p:cNvSpPr>
          <p:nvPr/>
        </p:nvSpPr>
        <p:spPr bwMode="auto">
          <a:xfrm>
            <a:off x="8310465" y="1218836"/>
            <a:ext cx="364074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altLang="en-US" sz="1600" b="1" i="0" u="none" strike="noStrike" cap="none" normalizeH="0" baseline="0" dirty="0" err="1"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Zomato's</a:t>
            </a:r>
            <a:r>
              <a:rPr kumimoji="0" lang="en-US" altLang="en-US" sz="1600" b="1"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use of IT in Management</a:t>
            </a:r>
            <a:r>
              <a:rPr kumimoji="0" lang="en-US" altLang="en-US" sz="16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Uses </a:t>
            </a:r>
            <a:r>
              <a:rPr kumimoji="0" lang="en-US" altLang="en-US" sz="1600" b="1"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CRM</a:t>
            </a:r>
            <a:r>
              <a:rPr kumimoji="0" lang="en-US" altLang="en-US" sz="16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to track customer preferences, order history, and behavior</a:t>
            </a:r>
          </a:p>
          <a:p>
            <a:pPr marL="0" marR="0" lvl="0" indent="0"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Uses </a:t>
            </a:r>
            <a:r>
              <a:rPr kumimoji="0" lang="en-US" altLang="en-US" sz="1600" b="1"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ERP</a:t>
            </a:r>
            <a:r>
              <a:rPr kumimoji="0" lang="en-US" altLang="en-US" sz="16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to coordinate between restaurants, delivery, and payment systems</a:t>
            </a: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16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Uses </a:t>
            </a:r>
            <a:r>
              <a:rPr kumimoji="0" lang="en-US" altLang="en-US" sz="1600" b="1"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MIS</a:t>
            </a:r>
            <a:r>
              <a:rPr kumimoji="0" lang="en-US" altLang="en-US" sz="1600" b="0" i="0" u="none" strike="noStrike" cap="none" normalizeH="0" baseline="0" dirty="0" smtClean="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to analyze delivery times, order volumes, and vendor performance for management reports</a:t>
            </a: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endParaRPr kumimoji="0" lang="en-US" altLang="en-US" sz="24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p:txBody>
      </p:sp>
      <p:sp>
        <p:nvSpPr>
          <p:cNvPr id="20" name="Rectangle 19"/>
          <p:cNvSpPr/>
          <p:nvPr/>
        </p:nvSpPr>
        <p:spPr>
          <a:xfrm>
            <a:off x="283464" y="451707"/>
            <a:ext cx="5686813" cy="523220"/>
          </a:xfrm>
          <a:prstGeom prst="rect">
            <a:avLst/>
          </a:prstGeom>
        </p:spPr>
        <p:txBody>
          <a:bodyPr wrap="none">
            <a:spAutoFit/>
          </a:bodyPr>
          <a:lstStyle/>
          <a:p>
            <a:pPr algn="just"/>
            <a:r>
              <a:rPr kumimoji="0" lang="en-US" altLang="en-US" sz="28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Tools That Drive Business Decisions</a:t>
            </a:r>
            <a:endParaRPr lang="en-IN" sz="2800" b="1" dirty="0" smtClean="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5294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3464" y="451707"/>
            <a:ext cx="5734070" cy="833433"/>
          </a:xfrm>
          <a:prstGeom prst="rect">
            <a:avLst/>
          </a:prstGeom>
        </p:spPr>
        <p:txBody>
          <a:bodyPr wrap="none">
            <a:spAutoFit/>
          </a:bodyPr>
          <a:lstStyle/>
          <a:p>
            <a:pPr>
              <a:lnSpc>
                <a:spcPct val="200000"/>
              </a:lnSpc>
            </a:pPr>
            <a:r>
              <a:rPr lang="en-US" sz="2800" b="1" dirty="0" smtClean="0"/>
              <a:t>Components of IT System – Overview</a:t>
            </a:r>
            <a:endParaRPr lang="en-US" sz="2800" b="1" dirty="0" smtClean="0"/>
          </a:p>
        </p:txBody>
      </p:sp>
      <p:pic>
        <p:nvPicPr>
          <p:cNvPr id="4" name="Picture 3"/>
          <p:cNvPicPr>
            <a:picLocks noChangeAspect="1"/>
          </p:cNvPicPr>
          <p:nvPr/>
        </p:nvPicPr>
        <p:blipFill>
          <a:blip r:embed="rId2"/>
          <a:stretch>
            <a:fillRect/>
          </a:stretch>
        </p:blipFill>
        <p:spPr>
          <a:xfrm>
            <a:off x="731520" y="1754843"/>
            <a:ext cx="8975589" cy="4508831"/>
          </a:xfrm>
          <a:prstGeom prst="rect">
            <a:avLst/>
          </a:prstGeom>
        </p:spPr>
      </p:pic>
    </p:spTree>
    <p:extLst>
      <p:ext uri="{BB962C8B-B14F-4D97-AF65-F5344CB8AC3E}">
        <p14:creationId xmlns:p14="http://schemas.microsoft.com/office/powerpoint/2010/main" val="13128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1144" y="1155252"/>
            <a:ext cx="10887456" cy="3785652"/>
          </a:xfrm>
          <a:prstGeom prst="rect">
            <a:avLst/>
          </a:prstGeom>
        </p:spPr>
        <p:txBody>
          <a:bodyPr wrap="square">
            <a:spAutoFit/>
          </a:bodyPr>
          <a:lstStyle/>
          <a:p>
            <a:pPr algn="just">
              <a:lnSpc>
                <a:spcPct val="150000"/>
              </a:lnSpc>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Definition:</a:t>
            </a:r>
            <a:r>
              <a:rPr lang="en-IN"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Hardware represents the physical components of an information system. Some can be seen or touched easily, while others reside inside a device that can only be seen by opening up the device's case. Keyboards, mice, pens, disk drives, iPads, printers, and flash drives are all visible examples. Computer chips, motherboards, and internal memory chips are the hardware that resides inside a computer case and is not usually visible from the outside. </a:t>
            </a:r>
            <a:r>
              <a:rPr lang="en-US" sz="1600" dirty="0" smtClean="0">
                <a:latin typeface="Times New Roman" panose="02020603050405020304" pitchFamily="18" charset="0"/>
                <a:cs typeface="Times New Roman" panose="02020603050405020304" pitchFamily="18" charset="0"/>
              </a:rPr>
              <a:t>For </a:t>
            </a:r>
            <a:r>
              <a:rPr lang="en-US" sz="1600" dirty="0">
                <a:latin typeface="Times New Roman" panose="02020603050405020304" pitchFamily="18" charset="0"/>
                <a:cs typeface="Times New Roman" panose="02020603050405020304" pitchFamily="18" charset="0"/>
              </a:rPr>
              <a:t>example, users use a keyboard to enter data or a pen to draw pictures.</a:t>
            </a:r>
            <a:endParaRPr lang="en-IN" sz="1600" dirty="0" smtClean="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Examples:</a:t>
            </a:r>
            <a:endParaRPr lang="en-IN" sz="1600" dirty="0" smtClean="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Input Devices: Keyboard, Mouse, Scanner</a:t>
            </a:r>
          </a:p>
          <a:p>
            <a:pPr marL="742950" lvl="1" indent="-285750">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Output Devices: Monitor, Printer, Projector</a:t>
            </a:r>
          </a:p>
          <a:p>
            <a:pPr marL="742950" lvl="1" indent="-285750">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Processing Devices: CPU, GPU</a:t>
            </a:r>
          </a:p>
          <a:p>
            <a:pPr marL="742950" lvl="1" indent="-285750">
              <a:lnSpc>
                <a:spcPct val="150000"/>
              </a:lnSpc>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Storage Devices: Hard Drive, SSD, Pen Drive</a:t>
            </a:r>
          </a:p>
        </p:txBody>
      </p:sp>
      <p:sp>
        <p:nvSpPr>
          <p:cNvPr id="3" name="Rectangle 2"/>
          <p:cNvSpPr/>
          <p:nvPr/>
        </p:nvSpPr>
        <p:spPr>
          <a:xfrm>
            <a:off x="771144" y="186531"/>
            <a:ext cx="3791294" cy="822789"/>
          </a:xfrm>
          <a:prstGeom prst="rect">
            <a:avLst/>
          </a:prstGeom>
        </p:spPr>
        <p:txBody>
          <a:bodyPr wrap="none">
            <a:spAutoFit/>
          </a:bodyPr>
          <a:lstStyle/>
          <a:p>
            <a:pPr>
              <a:lnSpc>
                <a:spcPct val="200000"/>
              </a:lnSpc>
            </a:pPr>
            <a:r>
              <a:rPr lang="en-US" sz="2800" b="1" dirty="0" smtClean="0">
                <a:latin typeface="Times New Roman" panose="02020603050405020304" pitchFamily="18" charset="0"/>
                <a:cs typeface="Times New Roman" panose="02020603050405020304" pitchFamily="18" charset="0"/>
              </a:rPr>
              <a:t>Hardware in IT System</a:t>
            </a:r>
            <a:endParaRPr lang="en-US" sz="2800"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27176" y="5086836"/>
            <a:ext cx="9909048" cy="1487700"/>
          </a:xfrm>
          <a:prstGeom prst="rect">
            <a:avLst/>
          </a:prstGeom>
        </p:spPr>
      </p:pic>
    </p:spTree>
    <p:extLst>
      <p:ext uri="{BB962C8B-B14F-4D97-AF65-F5344CB8AC3E}">
        <p14:creationId xmlns:p14="http://schemas.microsoft.com/office/powerpoint/2010/main" val="256213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5152" y="1294524"/>
            <a:ext cx="10393680" cy="2633413"/>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Software is a set of instructions that tell the hardware what to do. Software is not tangible – it cannot be touched. Programmers create software programs by following a specific process to enter a list of instructions that tell the hardware what to do. There are several software categories, the two main types being operating </a:t>
            </a:r>
            <a:r>
              <a:rPr lang="en-US" sz="1600" dirty="0" err="1">
                <a:latin typeface="Times New Roman" panose="02020603050405020304" pitchFamily="18" charset="0"/>
                <a:cs typeface="Times New Roman" panose="02020603050405020304" pitchFamily="18" charset="0"/>
              </a:rPr>
              <a:t>systemsand</a:t>
            </a:r>
            <a:r>
              <a:rPr lang="en-US" sz="1600" dirty="0">
                <a:latin typeface="Times New Roman" panose="02020603050405020304" pitchFamily="18" charset="0"/>
                <a:cs typeface="Times New Roman" panose="02020603050405020304" pitchFamily="18" charset="0"/>
              </a:rPr>
              <a:t> application software.</a:t>
            </a:r>
            <a:r>
              <a:rPr lang="en-IN" sz="1600" b="1" dirty="0" smtClean="0">
                <a:latin typeface="Times New Roman" panose="02020603050405020304" pitchFamily="18" charset="0"/>
                <a:cs typeface="Times New Roman" panose="02020603050405020304" pitchFamily="18" charset="0"/>
              </a:rPr>
              <a:t>Types:</a:t>
            </a:r>
            <a:endParaRPr lang="en-IN" sz="1600" dirty="0" smtClean="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System Software:</a:t>
            </a:r>
            <a:r>
              <a:rPr lang="en-IN" sz="1600" dirty="0" smtClean="0">
                <a:latin typeface="Times New Roman" panose="02020603050405020304" pitchFamily="18" charset="0"/>
                <a:cs typeface="Times New Roman" panose="02020603050405020304" pitchFamily="18" charset="0"/>
              </a:rPr>
              <a:t> OS like Windows, Linux, </a:t>
            </a:r>
            <a:r>
              <a:rPr lang="en-IN" sz="1600" dirty="0" err="1" smtClean="0">
                <a:latin typeface="Times New Roman" panose="02020603050405020304" pitchFamily="18" charset="0"/>
                <a:cs typeface="Times New Roman" panose="02020603050405020304" pitchFamily="18" charset="0"/>
              </a:rPr>
              <a:t>MacOS</a:t>
            </a:r>
            <a:r>
              <a:rPr lang="en-IN" sz="1600" dirty="0" smtClean="0">
                <a:latin typeface="Times New Roman" panose="02020603050405020304" pitchFamily="18" charset="0"/>
                <a:cs typeface="Times New Roman" panose="02020603050405020304" pitchFamily="18" charset="0"/>
              </a:rPr>
              <a:t> (controls hardware)</a:t>
            </a:r>
          </a:p>
          <a:p>
            <a:pPr marL="742950" lvl="1" indent="-285750" algn="just">
              <a:lnSpc>
                <a:spcPct val="150000"/>
              </a:lnSpc>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Application Software:</a:t>
            </a:r>
            <a:r>
              <a:rPr lang="en-IN" sz="1600" dirty="0" smtClean="0">
                <a:latin typeface="Times New Roman" panose="02020603050405020304" pitchFamily="18" charset="0"/>
                <a:cs typeface="Times New Roman" panose="02020603050405020304" pitchFamily="18" charset="0"/>
              </a:rPr>
              <a:t> Word processors, Browsers, Zoom, Excel (used for tasks)</a:t>
            </a:r>
          </a:p>
          <a:p>
            <a:pPr marL="742950" lvl="1" indent="-285750" algn="just">
              <a:lnSpc>
                <a:spcPct val="150000"/>
              </a:lnSpc>
              <a:buFont typeface="Arial" panose="020B0604020202020204" pitchFamily="34" charset="0"/>
              <a:buChar char="•"/>
            </a:pPr>
            <a:r>
              <a:rPr lang="en-IN" sz="1600" b="1" dirty="0" smtClean="0">
                <a:latin typeface="Times New Roman" panose="02020603050405020304" pitchFamily="18" charset="0"/>
                <a:cs typeface="Times New Roman" panose="02020603050405020304" pitchFamily="18" charset="0"/>
              </a:rPr>
              <a:t>Utility Software:</a:t>
            </a:r>
            <a:r>
              <a:rPr lang="en-IN" sz="1600" dirty="0" smtClean="0">
                <a:latin typeface="Times New Roman" panose="02020603050405020304" pitchFamily="18" charset="0"/>
                <a:cs typeface="Times New Roman" panose="02020603050405020304" pitchFamily="18" charset="0"/>
              </a:rPr>
              <a:t> Antivirus, Disk </a:t>
            </a:r>
            <a:r>
              <a:rPr lang="en-IN" sz="1600" dirty="0" err="1" smtClean="0">
                <a:latin typeface="Times New Roman" panose="02020603050405020304" pitchFamily="18" charset="0"/>
                <a:cs typeface="Times New Roman" panose="02020603050405020304" pitchFamily="18" charset="0"/>
              </a:rPr>
              <a:t>Cleanup</a:t>
            </a:r>
            <a:endParaRPr lang="en-IN" sz="1600" dirty="0" smtClean="0">
              <a:latin typeface="Times New Roman" panose="02020603050405020304" pitchFamily="18" charset="0"/>
              <a:cs typeface="Times New Roman" panose="02020603050405020304" pitchFamily="18" charset="0"/>
            </a:endParaRPr>
          </a:p>
        </p:txBody>
      </p:sp>
      <p:sp>
        <p:nvSpPr>
          <p:cNvPr id="3" name="Rectangle 2"/>
          <p:cNvSpPr/>
          <p:nvPr/>
        </p:nvSpPr>
        <p:spPr>
          <a:xfrm>
            <a:off x="771144" y="186531"/>
            <a:ext cx="3594125" cy="954107"/>
          </a:xfrm>
          <a:prstGeom prst="rect">
            <a:avLst/>
          </a:prstGeom>
        </p:spPr>
        <p:txBody>
          <a:bodyPr wrap="none">
            <a:spAutoFit/>
          </a:bodyPr>
          <a:lstStyle/>
          <a:p>
            <a:pPr>
              <a:lnSpc>
                <a:spcPct val="200000"/>
              </a:lnSpc>
            </a:pPr>
            <a:r>
              <a:rPr lang="en-US" sz="2800" b="1" dirty="0" smtClean="0">
                <a:latin typeface="Times New Roman" panose="02020603050405020304" pitchFamily="18" charset="0"/>
                <a:cs typeface="Times New Roman" panose="02020603050405020304" pitchFamily="18" charset="0"/>
              </a:rPr>
              <a:t>Software in IT System</a:t>
            </a:r>
            <a:endParaRPr lang="en-US" sz="2800" b="1"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15466" y="4081823"/>
            <a:ext cx="8146821" cy="2353991"/>
          </a:xfrm>
          <a:prstGeom prst="rect">
            <a:avLst/>
          </a:prstGeom>
        </p:spPr>
      </p:pic>
    </p:spTree>
    <p:extLst>
      <p:ext uri="{BB962C8B-B14F-4D97-AF65-F5344CB8AC3E}">
        <p14:creationId xmlns:p14="http://schemas.microsoft.com/office/powerpoint/2010/main" val="331541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510463" y="1227283"/>
            <a:ext cx="7709992"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b="1" dirty="0" smtClean="0">
                <a:latin typeface="Times New Roman" panose="02020603050405020304" pitchFamily="18" charset="0"/>
                <a:cs typeface="Times New Roman" panose="02020603050405020304" pitchFamily="18" charset="0"/>
              </a:rPr>
              <a:t>Data</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Raw facts and figures collected from various sources</a:t>
            </a:r>
          </a:p>
          <a:p>
            <a:pPr marL="285750" indent="-285750">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Can be </a:t>
            </a:r>
            <a:r>
              <a:rPr lang="en-US" sz="1600" b="1" dirty="0" smtClean="0">
                <a:latin typeface="Times New Roman" panose="02020603050405020304" pitchFamily="18" charset="0"/>
                <a:cs typeface="Times New Roman" panose="02020603050405020304" pitchFamily="18" charset="0"/>
              </a:rPr>
              <a:t>structured</a:t>
            </a:r>
            <a:r>
              <a:rPr lang="en-US" sz="1600" dirty="0" smtClean="0">
                <a:latin typeface="Times New Roman" panose="02020603050405020304" pitchFamily="18" charset="0"/>
                <a:cs typeface="Times New Roman" panose="02020603050405020304" pitchFamily="18" charset="0"/>
              </a:rPr>
              <a:t> (tables), </a:t>
            </a:r>
            <a:r>
              <a:rPr lang="en-US" sz="1600" b="1" dirty="0" smtClean="0">
                <a:latin typeface="Times New Roman" panose="02020603050405020304" pitchFamily="18" charset="0"/>
                <a:cs typeface="Times New Roman" panose="02020603050405020304" pitchFamily="18" charset="0"/>
              </a:rPr>
              <a:t>unstructured</a:t>
            </a:r>
            <a:r>
              <a:rPr lang="en-US" sz="1600" dirty="0" smtClean="0">
                <a:latin typeface="Times New Roman" panose="02020603050405020304" pitchFamily="18" charset="0"/>
                <a:cs typeface="Times New Roman" panose="02020603050405020304" pitchFamily="18" charset="0"/>
              </a:rPr>
              <a:t> (videos, emails), or </a:t>
            </a:r>
            <a:r>
              <a:rPr lang="en-US" sz="1600" b="1" dirty="0" smtClean="0">
                <a:latin typeface="Times New Roman" panose="02020603050405020304" pitchFamily="18" charset="0"/>
                <a:cs typeface="Times New Roman" panose="02020603050405020304" pitchFamily="18" charset="0"/>
              </a:rPr>
              <a:t>semi-structured</a:t>
            </a:r>
            <a:r>
              <a:rPr lang="en-US" sz="1600" dirty="0" smtClean="0">
                <a:latin typeface="Times New Roman" panose="02020603050405020304" pitchFamily="18" charset="0"/>
                <a:cs typeface="Times New Roman" panose="02020603050405020304" pitchFamily="18" charset="0"/>
              </a:rPr>
              <a:t> (XML, JSON)</a:t>
            </a:r>
          </a:p>
          <a:p>
            <a:pPr marL="285750" indent="-285750">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Used for analysis, decision-making, and operations</a:t>
            </a:r>
          </a:p>
          <a:p>
            <a:pPr marL="285750"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Examples:</a:t>
            </a:r>
            <a:r>
              <a:rPr lang="en-US" sz="1600" dirty="0" smtClean="0">
                <a:latin typeface="Times New Roman" panose="02020603050405020304" pitchFamily="18" charset="0"/>
                <a:cs typeface="Times New Roman" panose="02020603050405020304" pitchFamily="18" charset="0"/>
              </a:rPr>
              <a:t> Customer names, sensor data, sales records</a:t>
            </a:r>
          </a:p>
          <a:p>
            <a:pPr>
              <a:lnSpc>
                <a:spcPct val="150000"/>
              </a:lnSpc>
            </a:pPr>
            <a:r>
              <a:rPr lang="en-US" b="1" dirty="0" smtClean="0">
                <a:latin typeface="Times New Roman" panose="02020603050405020304" pitchFamily="18" charset="0"/>
                <a:cs typeface="Times New Roman" panose="02020603050405020304" pitchFamily="18" charset="0"/>
              </a:rPr>
              <a:t>Database</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 structured system to </a:t>
            </a:r>
            <a:r>
              <a:rPr lang="en-US" sz="1600" b="1" dirty="0" smtClean="0">
                <a:latin typeface="Times New Roman" panose="02020603050405020304" pitchFamily="18" charset="0"/>
                <a:cs typeface="Times New Roman" panose="02020603050405020304" pitchFamily="18" charset="0"/>
              </a:rPr>
              <a:t>store, manage, and retrieve</a:t>
            </a:r>
            <a:r>
              <a:rPr lang="en-US" sz="1600" dirty="0" smtClean="0">
                <a:latin typeface="Times New Roman" panose="02020603050405020304" pitchFamily="18" charset="0"/>
                <a:cs typeface="Times New Roman" panose="02020603050405020304" pitchFamily="18" charset="0"/>
              </a:rPr>
              <a:t> data</a:t>
            </a:r>
          </a:p>
          <a:p>
            <a:pPr marL="285750" indent="-285750">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Ensures </a:t>
            </a:r>
            <a:r>
              <a:rPr lang="en-US" sz="1600" b="1" dirty="0" smtClean="0">
                <a:latin typeface="Times New Roman" panose="02020603050405020304" pitchFamily="18" charset="0"/>
                <a:cs typeface="Times New Roman" panose="02020603050405020304" pitchFamily="18" charset="0"/>
              </a:rPr>
              <a:t>data integrity, security</a:t>
            </a:r>
            <a:r>
              <a:rPr lang="en-US" sz="1600" dirty="0" smtClean="0">
                <a:latin typeface="Times New Roman" panose="02020603050405020304" pitchFamily="18" charset="0"/>
                <a:cs typeface="Times New Roman" panose="02020603050405020304" pitchFamily="18" charset="0"/>
              </a:rPr>
              <a:t>, and easy access</a:t>
            </a:r>
          </a:p>
          <a:p>
            <a:pPr marL="285750" indent="-285750">
              <a:lnSpc>
                <a:spcPct val="150000"/>
              </a:lnSpc>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Supports multiple users and applications</a:t>
            </a:r>
          </a:p>
          <a:p>
            <a:pPr marL="285750" indent="-285750">
              <a:lnSpc>
                <a:spcPct val="150000"/>
              </a:lnSpc>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Types:</a:t>
            </a:r>
            <a:endParaRPr lang="en-US" sz="1600" dirty="0" smtClean="0">
              <a:latin typeface="Times New Roman" panose="02020603050405020304" pitchFamily="18" charset="0"/>
              <a:cs typeface="Times New Roman" panose="02020603050405020304" pitchFamily="18" charset="0"/>
            </a:endParaRPr>
          </a:p>
          <a:p>
            <a:pPr lvl="1">
              <a:lnSpc>
                <a:spcPct val="150000"/>
              </a:lnSpc>
            </a:pPr>
            <a:r>
              <a:rPr lang="en-US" sz="1600" b="1" dirty="0" smtClean="0">
                <a:latin typeface="Times New Roman" panose="02020603050405020304" pitchFamily="18" charset="0"/>
                <a:cs typeface="Times New Roman" panose="02020603050405020304" pitchFamily="18" charset="0"/>
              </a:rPr>
              <a:t>Relational (SQL):</a:t>
            </a:r>
            <a:r>
              <a:rPr lang="en-US" sz="1600" dirty="0" smtClean="0">
                <a:latin typeface="Times New Roman" panose="02020603050405020304" pitchFamily="18" charset="0"/>
                <a:cs typeface="Times New Roman" panose="02020603050405020304" pitchFamily="18" charset="0"/>
              </a:rPr>
              <a:t> MySQL, Oracle</a:t>
            </a:r>
          </a:p>
          <a:p>
            <a:pPr lvl="1">
              <a:lnSpc>
                <a:spcPct val="150000"/>
              </a:lnSpc>
            </a:pPr>
            <a:r>
              <a:rPr lang="en-US" sz="1600" b="1" dirty="0" smtClean="0">
                <a:latin typeface="Times New Roman" panose="02020603050405020304" pitchFamily="18" charset="0"/>
                <a:cs typeface="Times New Roman" panose="02020603050405020304" pitchFamily="18" charset="0"/>
              </a:rPr>
              <a:t>Non-relational (</a:t>
            </a:r>
            <a:r>
              <a:rPr lang="en-US" sz="1600" b="1" dirty="0" err="1" smtClean="0">
                <a:latin typeface="Times New Roman" panose="02020603050405020304" pitchFamily="18" charset="0"/>
                <a:cs typeface="Times New Roman" panose="02020603050405020304" pitchFamily="18" charset="0"/>
              </a:rPr>
              <a:t>NoSQL</a:t>
            </a:r>
            <a:r>
              <a:rPr lang="en-US" sz="1600" b="1" dirty="0" smtClean="0">
                <a:latin typeface="Times New Roman" panose="02020603050405020304" pitchFamily="18" charset="0"/>
                <a:cs typeface="Times New Roman" panose="02020603050405020304" pitchFamily="18" charset="0"/>
              </a:rPr>
              <a:t>):</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MongoDB</a:t>
            </a:r>
            <a:r>
              <a:rPr lang="en-US" sz="1600" dirty="0" smtClean="0">
                <a:latin typeface="Times New Roman" panose="02020603050405020304" pitchFamily="18" charset="0"/>
                <a:cs typeface="Times New Roman" panose="02020603050405020304" pitchFamily="18" charset="0"/>
              </a:rPr>
              <a:t>, Firebase</a:t>
            </a: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771144" y="186531"/>
            <a:ext cx="2962606" cy="954107"/>
          </a:xfrm>
          <a:prstGeom prst="rect">
            <a:avLst/>
          </a:prstGeom>
        </p:spPr>
        <p:txBody>
          <a:bodyPr wrap="none">
            <a:spAutoFit/>
          </a:bodyPr>
          <a:lstStyle/>
          <a:p>
            <a:pPr>
              <a:lnSpc>
                <a:spcPct val="200000"/>
              </a:lnSpc>
            </a:pPr>
            <a:r>
              <a:rPr lang="en-US" sz="2800" b="1" dirty="0" smtClean="0">
                <a:latin typeface="Times New Roman" panose="02020603050405020304" pitchFamily="18" charset="0"/>
                <a:cs typeface="Times New Roman" panose="02020603050405020304" pitchFamily="18" charset="0"/>
              </a:rPr>
              <a:t>Data in IT System</a:t>
            </a:r>
            <a:endParaRPr lang="en-US" sz="2800" b="1"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2"/>
          <a:srcRect t="4711"/>
          <a:stretch/>
        </p:blipFill>
        <p:spPr>
          <a:xfrm>
            <a:off x="8138159" y="1140638"/>
            <a:ext cx="3660749" cy="3209544"/>
          </a:xfrm>
          <a:prstGeom prst="rect">
            <a:avLst/>
          </a:prstGeom>
        </p:spPr>
      </p:pic>
    </p:spTree>
    <p:extLst>
      <p:ext uri="{BB962C8B-B14F-4D97-AF65-F5344CB8AC3E}">
        <p14:creationId xmlns:p14="http://schemas.microsoft.com/office/powerpoint/2010/main" val="2575531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965</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14</cp:revision>
  <dcterms:created xsi:type="dcterms:W3CDTF">2025-08-07T04:41:37Z</dcterms:created>
  <dcterms:modified xsi:type="dcterms:W3CDTF">2025-08-07T06:44:48Z</dcterms:modified>
</cp:coreProperties>
</file>