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6" r:id="rId7"/>
    <p:sldId id="259" r:id="rId8"/>
    <p:sldId id="265" r:id="rId9"/>
    <p:sldId id="267" r:id="rId10"/>
    <p:sldId id="260" r:id="rId11"/>
    <p:sldId id="268" r:id="rId12"/>
    <p:sldId id="269" r:id="rId13"/>
    <p:sldId id="261" r:id="rId14"/>
    <p:sldId id="270" r:id="rId15"/>
    <p:sldId id="271" r:id="rId16"/>
    <p:sldId id="262"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253"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2B5449-7D5B-4FCF-B8C5-5F6632955A90}"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129520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2B5449-7D5B-4FCF-B8C5-5F6632955A90}"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181999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2B5449-7D5B-4FCF-B8C5-5F6632955A90}"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82522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2B5449-7D5B-4FCF-B8C5-5F6632955A90}"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362561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2B5449-7D5B-4FCF-B8C5-5F6632955A90}"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76635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2B5449-7D5B-4FCF-B8C5-5F6632955A90}"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368947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2B5449-7D5B-4FCF-B8C5-5F6632955A90}" type="datetimeFigureOut">
              <a:rPr lang="en-IN" smtClean="0"/>
              <a:t>08-08-2025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198340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2B5449-7D5B-4FCF-B8C5-5F6632955A90}" type="datetimeFigureOut">
              <a:rPr lang="en-IN" smtClean="0"/>
              <a:t>08-08-2025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28041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B5449-7D5B-4FCF-B8C5-5F6632955A90}" type="datetimeFigureOut">
              <a:rPr lang="en-IN" smtClean="0"/>
              <a:t>08-08-2025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258127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B5449-7D5B-4FCF-B8C5-5F6632955A90}"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284287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2B5449-7D5B-4FCF-B8C5-5F6632955A90}"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8AABF3-8C4A-4010-A6B0-95FFBB23A489}" type="slidenum">
              <a:rPr lang="en-IN" smtClean="0"/>
              <a:t>‹#›</a:t>
            </a:fld>
            <a:endParaRPr lang="en-IN"/>
          </a:p>
        </p:txBody>
      </p:sp>
    </p:spTree>
    <p:extLst>
      <p:ext uri="{BB962C8B-B14F-4D97-AF65-F5344CB8AC3E}">
        <p14:creationId xmlns:p14="http://schemas.microsoft.com/office/powerpoint/2010/main" val="183216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B5449-7D5B-4FCF-B8C5-5F6632955A90}" type="datetimeFigureOut">
              <a:rPr lang="en-IN" smtClean="0"/>
              <a:t>08-08-2025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AABF3-8C4A-4010-A6B0-95FFBB23A489}" type="slidenum">
              <a:rPr lang="en-IN" smtClean="0"/>
              <a:t>‹#›</a:t>
            </a:fld>
            <a:endParaRPr lang="en-IN"/>
          </a:p>
        </p:txBody>
      </p:sp>
    </p:spTree>
    <p:extLst>
      <p:ext uri="{BB962C8B-B14F-4D97-AF65-F5344CB8AC3E}">
        <p14:creationId xmlns:p14="http://schemas.microsoft.com/office/powerpoint/2010/main" val="77472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omputer-science-fundamentals/classification-of-computers/#2-based-on-functionality" TargetMode="External"/><Relationship Id="rId2" Type="http://schemas.openxmlformats.org/officeDocument/2006/relationships/hyperlink" Target="https://www.geeksforgeeks.org/computer-science-fundamentals/classification-of-computers/#1-based-on-size" TargetMode="External"/><Relationship Id="rId1" Type="http://schemas.openxmlformats.org/officeDocument/2006/relationships/slideLayout" Target="../slideLayouts/slideLayout2.xml"/><Relationship Id="rId6" Type="http://schemas.openxmlformats.org/officeDocument/2006/relationships/hyperlink" Target="https://www.geeksforgeeks.org/computer-science-fundamentals/classification-of-computers/#5-based-on-data-handling" TargetMode="External"/><Relationship Id="rId5" Type="http://schemas.openxmlformats.org/officeDocument/2006/relationships/hyperlink" Target="https://www.geeksforgeeks.org/computer-science-fundamentals/classification-of-computers/#4-based-on-performance" TargetMode="External"/><Relationship Id="rId4" Type="http://schemas.openxmlformats.org/officeDocument/2006/relationships/hyperlink" Target="https://www.geeksforgeeks.org/computer-science-fundamentals/classification-of-computers/#3-based-on-purpos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348" y="930364"/>
            <a:ext cx="7132540" cy="2265877"/>
          </a:xfrm>
          <a:prstGeom prst="rect">
            <a:avLst/>
          </a:prstGeom>
        </p:spPr>
        <p:txBody>
          <a:bodyPr wrap="square">
            <a:spAutoFit/>
          </a:bodyPr>
          <a:lstStyle/>
          <a:p>
            <a:pPr fontAlgn="base">
              <a:lnSpc>
                <a:spcPct val="107000"/>
              </a:lnSpc>
              <a:spcAft>
                <a:spcPts val="0"/>
              </a:spcAft>
            </a:pPr>
            <a:r>
              <a:rPr lang="en-IN" sz="6600" b="1" kern="1800" dirty="0" smtClean="0">
                <a:effectLst/>
                <a:latin typeface="Arial" panose="020B0604020202020204" pitchFamily="34" charset="0"/>
                <a:ea typeface="Times New Roman" panose="02020603050405020304" pitchFamily="18" charset="0"/>
                <a:cs typeface="Times New Roman" panose="02020603050405020304" pitchFamily="18" charset="0"/>
              </a:rPr>
              <a:t>Classification of Computers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59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5203" y="1018838"/>
            <a:ext cx="9621593" cy="4820323"/>
          </a:xfrm>
          <a:prstGeom prst="rect">
            <a:avLst/>
          </a:prstGeom>
        </p:spPr>
      </p:pic>
    </p:spTree>
    <p:extLst>
      <p:ext uri="{BB962C8B-B14F-4D97-AF65-F5344CB8AC3E}">
        <p14:creationId xmlns:p14="http://schemas.microsoft.com/office/powerpoint/2010/main" val="298654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064" y="680557"/>
            <a:ext cx="10844784" cy="4011355"/>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a. General-Purpose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General-purpose computers are designed to handle a wide variety of tasks. They can be programmed to perform a range of functions, from simple calculations to complex tasks. These computers are flexible and can run many different types of software, making them suitable for personal, educational, business, and entertainment use.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Can perform multiple tasks and be used for a variety of purposes.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Capable of running many types of software applications.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Users can install or update software as needed.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Typically include personal computers, laptops, and workstations.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Personal Computers (PCs)</a:t>
            </a:r>
            <a:r>
              <a:rPr lang="en-IN" sz="1600" spc="10" dirty="0">
                <a:latin typeface="Arial" panose="020B0604020202020204" pitchFamily="34" charset="0"/>
                <a:ea typeface="Times New Roman" panose="02020603050405020304" pitchFamily="18" charset="0"/>
                <a:cs typeface="Times New Roman" panose="02020603050405020304" pitchFamily="18" charset="0"/>
              </a:rPr>
              <a:t>: These are the most common general-purpose computers used for activities such as word processing, web browsing, and gaming.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Laptops</a:t>
            </a:r>
            <a:r>
              <a:rPr lang="en-IN" sz="1600" spc="10" dirty="0">
                <a:latin typeface="Arial" panose="020B0604020202020204" pitchFamily="34" charset="0"/>
                <a:ea typeface="Times New Roman" panose="02020603050405020304" pitchFamily="18" charset="0"/>
                <a:cs typeface="Times New Roman" panose="02020603050405020304" pitchFamily="18" charset="0"/>
              </a:rPr>
              <a:t>: Portable computers used for general-purpose tasks.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Workstations</a:t>
            </a:r>
            <a:r>
              <a:rPr lang="en-IN" sz="1600" spc="10" dirty="0">
                <a:latin typeface="Arial" panose="020B0604020202020204" pitchFamily="34" charset="0"/>
                <a:ea typeface="Times New Roman" panose="02020603050405020304" pitchFamily="18" charset="0"/>
                <a:cs typeface="Times New Roman" panose="02020603050405020304" pitchFamily="18" charset="0"/>
              </a:rPr>
              <a:t>: High-performance computers designed for technical and scientific work, often used for tasks like video editing, 3D design, and software development</a:t>
            </a:r>
            <a:r>
              <a:rPr lang="en-IN" sz="1600" spc="10" dirty="0" smtClean="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912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1792" y="550246"/>
            <a:ext cx="10588752" cy="4801764"/>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b. Special-Purpose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Special-purpose computers are designed and optimized to perform a specific task or set of tasks. Unlike general-purpose computers, they cannot be reprogrammed for other uses. These computers are typically more efficient than general-purpose computers for the specific function they are designed for. They are found in a wide range of devices and industries, from household appliances to industrial machinery.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Designed to perform a specific, limited set of functions.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Usually do not require user interaction beyond the task they are built for.</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Often optimized for speed and efficiency in their specific domain.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Can be embedded within devices or machines for dedicated control.</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Gaming Consoles</a:t>
            </a:r>
            <a:r>
              <a:rPr lang="en-IN" sz="1600" spc="10" dirty="0">
                <a:latin typeface="Arial" panose="020B0604020202020204" pitchFamily="34" charset="0"/>
                <a:ea typeface="Times New Roman" panose="02020603050405020304" pitchFamily="18" charset="0"/>
                <a:cs typeface="Times New Roman" panose="02020603050405020304" pitchFamily="18" charset="0"/>
              </a:rPr>
              <a:t>: Devices like the PlayStation or Xbox, which are designed specifically for playing video games.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Calculators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Electronic devices designed to perform arithmetic calculations.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Traffic Signal Controllers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Specialized systems are used to manage the flow of traffic at intersections.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ATM Machines</a:t>
            </a:r>
            <a:r>
              <a:rPr lang="en-IN" sz="1600" spc="10" dirty="0">
                <a:latin typeface="Arial" panose="020B0604020202020204" pitchFamily="34" charset="0"/>
                <a:ea typeface="Times New Roman" panose="02020603050405020304" pitchFamily="18" charset="0"/>
                <a:cs typeface="Times New Roman" panose="02020603050405020304" pitchFamily="18" charset="0"/>
              </a:rPr>
              <a:t>: These are computers dedicated to banking transactions and cannot be used for other tasks.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Microwave Ovens</a:t>
            </a:r>
            <a:r>
              <a:rPr lang="en-IN" sz="1600" spc="10" dirty="0">
                <a:latin typeface="Arial" panose="020B0604020202020204" pitchFamily="34" charset="0"/>
                <a:ea typeface="Times New Roman" panose="02020603050405020304" pitchFamily="18" charset="0"/>
                <a:cs typeface="Times New Roman" panose="02020603050405020304" pitchFamily="18" charset="0"/>
              </a:rPr>
              <a:t>: Embedded systems in appliances that perform specific tasks like cooking food by controlling the temperature and time.</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91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9493" y="1009312"/>
            <a:ext cx="9593014" cy="4839375"/>
          </a:xfrm>
          <a:prstGeom prst="rect">
            <a:avLst/>
          </a:prstGeom>
        </p:spPr>
      </p:pic>
    </p:spTree>
    <p:extLst>
      <p:ext uri="{BB962C8B-B14F-4D97-AF65-F5344CB8AC3E}">
        <p14:creationId xmlns:p14="http://schemas.microsoft.com/office/powerpoint/2010/main" val="196043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700545"/>
            <a:ext cx="10320528" cy="4867615"/>
          </a:xfrm>
          <a:prstGeom prst="rect">
            <a:avLst/>
          </a:prstGeom>
        </p:spPr>
        <p:txBody>
          <a:bodyPr wrap="square">
            <a:spAutoFit/>
          </a:bodyPr>
          <a:lstStyle/>
          <a:p>
            <a:pPr fontAlgn="base">
              <a:lnSpc>
                <a:spcPct val="107000"/>
              </a:lnSpc>
              <a:spcAft>
                <a:spcPts val="0"/>
              </a:spcAft>
            </a:pPr>
            <a:r>
              <a:rPr lang="en-IN" b="1" spc="10" dirty="0" smtClean="0">
                <a:latin typeface="Arial" panose="020B0604020202020204" pitchFamily="34" charset="0"/>
                <a:ea typeface="Times New Roman" panose="02020603050405020304" pitchFamily="18" charset="0"/>
                <a:cs typeface="Times New Roman" panose="02020603050405020304" pitchFamily="18" charset="0"/>
              </a:rPr>
              <a:t>a</a:t>
            </a:r>
            <a:r>
              <a:rPr lang="en-IN" b="1" spc="10" dirty="0">
                <a:latin typeface="Arial" panose="020B0604020202020204" pitchFamily="34" charset="0"/>
                <a:ea typeface="Times New Roman" panose="02020603050405020304" pitchFamily="18" charset="0"/>
                <a:cs typeface="Times New Roman" panose="02020603050405020304" pitchFamily="18" charset="0"/>
              </a:rPr>
              <a:t>. Workstations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Workstations are high-performance computers designed for technical, scientific, or professional applications that require greater processing power than regular personal computers (PCs). Workstations are typically used for tasks such as 3D graphics rendering, video editing, computer-aided design (CAD), and scientific simulations. They offer more powerful processors, higher RAM capacities, and advanced graphics capabilities compared to regular personal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High-performance processors (often multi-core or multi-threaded).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Large amounts of memory (RAM), often expandable.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Enhanced graphics processing units (GPUs) for rendering high-resolution images and video.</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Reliable and capable of running demanding software applications simultaneously.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Often used by engineers, designers, architects, and scientists for complex tasks.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Computer-Aided Design (CAD) Workstations</a:t>
            </a:r>
            <a:r>
              <a:rPr lang="en-IN" sz="1600" spc="10" dirty="0">
                <a:latin typeface="Arial" panose="020B0604020202020204" pitchFamily="34" charset="0"/>
                <a:ea typeface="Times New Roman" panose="02020603050405020304" pitchFamily="18" charset="0"/>
                <a:cs typeface="Times New Roman" panose="02020603050405020304" pitchFamily="18" charset="0"/>
              </a:rPr>
              <a:t>: Used by engineers and architects to design 2D and 3D models.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Video Editing Workstations</a:t>
            </a:r>
            <a:r>
              <a:rPr lang="en-IN" sz="1600" spc="10" dirty="0">
                <a:latin typeface="Arial" panose="020B0604020202020204" pitchFamily="34" charset="0"/>
                <a:ea typeface="Times New Roman" panose="02020603050405020304" pitchFamily="18" charset="0"/>
                <a:cs typeface="Times New Roman" panose="02020603050405020304" pitchFamily="18" charset="0"/>
              </a:rPr>
              <a:t>: High-performance systems used by filmmakers and content creators for editing large video files.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Scientific Research Workstations</a:t>
            </a:r>
            <a:r>
              <a:rPr lang="en-IN" sz="1600" spc="10" dirty="0">
                <a:latin typeface="Arial" panose="020B0604020202020204" pitchFamily="34" charset="0"/>
                <a:ea typeface="Times New Roman" panose="02020603050405020304" pitchFamily="18" charset="0"/>
                <a:cs typeface="Times New Roman" panose="02020603050405020304" pitchFamily="18" charset="0"/>
              </a:rPr>
              <a:t>: Used in research labs for simulations, data analysis, and modelling. </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575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776" y="654512"/>
            <a:ext cx="11045952" cy="4604209"/>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b. Servers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Servers are specialized computers designed to manage, store, and provide resources or services to other computers (clients) over a network. They are built to handle large amounts of data, provide access to websites, store files, and manage network communications. Servers are critical in business and enterprise environments where multiple users need to access shared data and resources simultaneously.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Characteristics</a:t>
            </a:r>
            <a:r>
              <a:rPr lang="en-IN" sz="1600" spc="10" dirty="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High processing power to handle multiple requests and manage extensive data.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Increased storage capacity, often with redundancies (e.g., RAID configurations) for data protection.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Built for high availability and reliability, often operating 24/7 without interruption.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Scalable to accommodate growing data and user needs.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Provide services such as web hosting, file sharing, database management, and email hosting.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Examples</a:t>
            </a:r>
            <a:r>
              <a:rPr lang="en-IN" sz="1600" spc="10" dirty="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Web Servers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These servers host websites and deliver web pages to users' browsers. Examples include Apache HTTP Server and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Nginx</a:t>
            </a:r>
            <a:r>
              <a:rPr lang="en-IN" sz="1600" spc="10" dirty="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Database Servers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Servers dedicated to storing and managing databases, like MySQL and Microsoft SQL Server.</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File Servers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Provide centralized storage and management of files for multiple users in an organization.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Mail Servers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Handle the sending, receiving, and storage of email for users across a network.</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71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4730" y="1009312"/>
            <a:ext cx="9602540" cy="4839375"/>
          </a:xfrm>
          <a:prstGeom prst="rect">
            <a:avLst/>
          </a:prstGeom>
        </p:spPr>
      </p:pic>
    </p:spTree>
    <p:extLst>
      <p:ext uri="{BB962C8B-B14F-4D97-AF65-F5344CB8AC3E}">
        <p14:creationId xmlns:p14="http://schemas.microsoft.com/office/powerpoint/2010/main" val="48692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15581"/>
            <a:ext cx="11230707" cy="5592172"/>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a. Batch Processing Systems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In batch processing systems, data is collected, grouped, and processed all at once in large batches without any immediate interaction from users. The data is processed sequentially and typically in a pre-determined order, with no need for real-time input. Batch processing is suitable for handling large volumes of data that do not require immediate action or response.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No User Interaction</a:t>
            </a:r>
            <a:r>
              <a:rPr lang="en-IN" sz="1600" spc="10" dirty="0">
                <a:latin typeface="Arial" panose="020B0604020202020204" pitchFamily="34" charset="0"/>
                <a:ea typeface="Times New Roman" panose="02020603050405020304" pitchFamily="18" charset="0"/>
                <a:cs typeface="Times New Roman" panose="02020603050405020304" pitchFamily="18" charset="0"/>
              </a:rPr>
              <a:t>: Once the data is input into the system, no user interaction is needed until the batch processing is complete.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Scheduled Processing</a:t>
            </a:r>
            <a:r>
              <a:rPr lang="en-IN" sz="1600" spc="10" dirty="0">
                <a:latin typeface="Arial" panose="020B0604020202020204" pitchFamily="34" charset="0"/>
                <a:ea typeface="Times New Roman" panose="02020603050405020304" pitchFamily="18" charset="0"/>
                <a:cs typeface="Times New Roman" panose="02020603050405020304" pitchFamily="18" charset="0"/>
              </a:rPr>
              <a:t>: The data is processed in scheduled intervals (e.g., daily, weekly).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Efficient for Large Volumes</a:t>
            </a:r>
            <a:r>
              <a:rPr lang="en-IN" sz="1600" spc="10" dirty="0">
                <a:latin typeface="Arial" panose="020B0604020202020204" pitchFamily="34" charset="0"/>
                <a:ea typeface="Times New Roman" panose="02020603050405020304" pitchFamily="18" charset="0"/>
                <a:cs typeface="Times New Roman" panose="02020603050405020304" pitchFamily="18" charset="0"/>
              </a:rPr>
              <a:t>: Ideal for applications where large volumes of data can be processed at once without immediate feedback.</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Batch Jobs</a:t>
            </a:r>
            <a:r>
              <a:rPr lang="en-IN" sz="1600" spc="10" dirty="0">
                <a:latin typeface="Arial" panose="020B0604020202020204" pitchFamily="34" charset="0"/>
                <a:ea typeface="Times New Roman" panose="02020603050405020304" pitchFamily="18" charset="0"/>
                <a:cs typeface="Times New Roman" panose="02020603050405020304" pitchFamily="18" charset="0"/>
              </a:rPr>
              <a:t>: Processing is done in a single block or series of tasks, often requiring minimal user supervision.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Payroll Systems</a:t>
            </a:r>
            <a:r>
              <a:rPr lang="en-IN" sz="1600" spc="10" dirty="0">
                <a:latin typeface="Arial" panose="020B0604020202020204" pitchFamily="34" charset="0"/>
                <a:ea typeface="Times New Roman" panose="02020603050405020304" pitchFamily="18" charset="0"/>
                <a:cs typeface="Times New Roman" panose="02020603050405020304" pitchFamily="18" charset="0"/>
              </a:rPr>
              <a:t>: Employee data (e.g., hours worked, pay rates) is collected over a period (like a week or month) and processed in a batch at the end of the pay cycle.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Banking Systems</a:t>
            </a:r>
            <a:r>
              <a:rPr lang="en-IN" sz="1600" spc="10" dirty="0">
                <a:latin typeface="Arial" panose="020B0604020202020204" pitchFamily="34" charset="0"/>
                <a:ea typeface="Times New Roman" panose="02020603050405020304" pitchFamily="18" charset="0"/>
                <a:cs typeface="Times New Roman" panose="02020603050405020304" pitchFamily="18" charset="0"/>
              </a:rPr>
              <a:t>: End-of-day processing of bank transactions (e.g., balance updates, and account reconciliations) is often done in batch mode.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Billing Systems</a:t>
            </a:r>
            <a:r>
              <a:rPr lang="en-IN" sz="1600" spc="10" dirty="0">
                <a:latin typeface="Arial" panose="020B0604020202020204" pitchFamily="34" charset="0"/>
                <a:ea typeface="Times New Roman" panose="02020603050405020304" pitchFamily="18" charset="0"/>
                <a:cs typeface="Times New Roman" panose="02020603050405020304" pitchFamily="18" charset="0"/>
              </a:rPr>
              <a:t>: Electric, water, and gas companies often process usage data for customers in batches (e.g., monthly billing cycles).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Inventory Management</a:t>
            </a:r>
            <a:r>
              <a:rPr lang="en-IN" sz="1600" spc="10" dirty="0">
                <a:latin typeface="Arial" panose="020B0604020202020204" pitchFamily="34" charset="0"/>
                <a:ea typeface="Times New Roman" panose="02020603050405020304" pitchFamily="18" charset="0"/>
                <a:cs typeface="Times New Roman" panose="02020603050405020304" pitchFamily="18" charset="0"/>
              </a:rPr>
              <a:t>: Large retail chains may process stock data in batches, updating inventory records at the end of each day or week</a:t>
            </a:r>
            <a:r>
              <a:rPr lang="en-IN" sz="1600" spc="10" dirty="0" smtClean="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667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261" y="265031"/>
            <a:ext cx="10949353" cy="5164042"/>
          </a:xfrm>
          <a:prstGeom prst="rect">
            <a:avLst/>
          </a:prstGeom>
        </p:spPr>
        <p:txBody>
          <a:bodyPr wrap="square">
            <a:spAutoFit/>
          </a:bodyPr>
          <a:lstStyle/>
          <a:p>
            <a:pPr fontAlgn="base">
              <a:lnSpc>
                <a:spcPct val="107000"/>
              </a:lnSpc>
            </a:pPr>
            <a:r>
              <a:rPr lang="en-IN"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 Real-Time Systems</a:t>
            </a:r>
            <a:endParaRPr lang="en-IN" sz="1600" dirty="0"/>
          </a:p>
          <a:p>
            <a:pPr fontAlgn="base">
              <a:lnSpc>
                <a:spcPct val="107000"/>
              </a:lnSpc>
            </a:pP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Real-time systems process data immediately or within a very short timeframe as it is received, providing instant results or feedback. These systems are critical for applications where delays could lead to issues like safety concerns, business disruptions, or operational failure. Real-time systems are designed to provide responses within a specific time frame (known as a deadline).</a:t>
            </a:r>
            <a:endParaRPr lang="en-IN" sz="1600" dirty="0"/>
          </a:p>
          <a:p>
            <a:pPr fontAlgn="base">
              <a:lnSpc>
                <a:spcPct val="107000"/>
              </a:lnSpc>
            </a:pPr>
            <a:r>
              <a:rPr lang="en-IN"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Immediate Processing</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 is processed as it is received, with minimal delays.</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Time-sensitive</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Real-time systems must meet strict timing constraints to function correctly.</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Continuous Monitoring</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They often involve continuous monitoring of inputs and immediate decision-making.</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Predictability</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system must guarantee that it can process data within a specific time frame (hard real-time) or with minimal delay (soft real-time).</a:t>
            </a:r>
            <a:endParaRPr lang="en-IN" sz="1600" dirty="0"/>
          </a:p>
          <a:p>
            <a:pPr fontAlgn="base">
              <a:lnSpc>
                <a:spcPct val="107000"/>
              </a:lnSpc>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Examples</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Air Traffic Control Systems</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Real-time data is crucial for tracking aircraft positions and controlling air traffic safely.</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Industrial Automation Systems</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Systems that control factory machinery or robots must operate in real time to ensure smooth, safe operations.</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Medical Monitoring Systems</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Devices such as heart rate monitors or ventilators must react instantly to changes in a patient’s condition.</a:t>
            </a:r>
            <a:endParaRPr lang="en-IN" sz="1600" dirty="0"/>
          </a:p>
          <a:p>
            <a:pPr marL="347472" indent="-347472" fontAlgn="base">
              <a:lnSpc>
                <a:spcPct val="107000"/>
              </a:lnSpc>
              <a:tabLst>
                <a:tab pos="457200" algn="l"/>
              </a:tabLst>
            </a:pPr>
            <a:r>
              <a:rPr lang="en-IN" sz="1600" b="1"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Autonomous Vehicles</a:t>
            </a:r>
            <a:r>
              <a:rPr lang="en-IN" sz="1600" spc="1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Self-driving cars must process data in real-time to make decisions about speed, direction, and obstacles</a:t>
            </a:r>
            <a:r>
              <a:rPr lang="en-IN" sz="1600" spc="1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600" dirty="0"/>
          </a:p>
        </p:txBody>
      </p:sp>
      <p:sp>
        <p:nvSpPr>
          <p:cNvPr id="5" name="Rectangle 1"/>
          <p:cNvSpPr>
            <a:spLocks noChangeArrowheads="1"/>
          </p:cNvSpPr>
          <p:nvPr/>
        </p:nvSpPr>
        <p:spPr bwMode="auto">
          <a:xfrm>
            <a:off x="539261" y="6238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Hard Real-Time:</a:t>
            </a:r>
            <a:r>
              <a:rPr kumimoji="0" lang="en-US" altLang="en-US" sz="1800" b="0" i="0" u="none" strike="noStrike" cap="none" normalizeH="0" baseline="0" dirty="0" smtClean="0">
                <a:ln>
                  <a:noFill/>
                </a:ln>
                <a:solidFill>
                  <a:schemeClr val="tx1"/>
                </a:solidFill>
                <a:effectLst/>
                <a:latin typeface="Arial" panose="020B0604020202020204" pitchFamily="34" charset="0"/>
              </a:rPr>
              <a:t> Deadline is a </a:t>
            </a:r>
            <a:r>
              <a:rPr kumimoji="0" lang="en-US" altLang="en-US" sz="1800" b="0" i="1" u="none" strike="noStrike" cap="none" normalizeH="0" baseline="0" dirty="0" smtClean="0">
                <a:ln>
                  <a:noFill/>
                </a:ln>
                <a:solidFill>
                  <a:schemeClr val="tx1"/>
                </a:solidFill>
                <a:effectLst/>
                <a:latin typeface="Arial" panose="020B0604020202020204" pitchFamily="34" charset="0"/>
              </a:rPr>
              <a:t>must</a:t>
            </a:r>
            <a:r>
              <a:rPr kumimoji="0" lang="en-US" altLang="en-US" sz="1800" b="0" i="0" u="none" strike="noStrike" cap="none" normalizeH="0" baseline="0" dirty="0" smtClean="0">
                <a:ln>
                  <a:noFill/>
                </a:ln>
                <a:solidFill>
                  <a:schemeClr val="tx1"/>
                </a:solidFill>
                <a:effectLst/>
                <a:latin typeface="Arial" panose="020B0604020202020204" pitchFamily="34" charset="0"/>
              </a:rPr>
              <a:t> — missing it =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Soft Real-Time:</a:t>
            </a:r>
            <a:r>
              <a:rPr kumimoji="0" lang="en-US" altLang="en-US" sz="1800" b="0" i="0" u="none" strike="noStrike" cap="none" normalizeH="0" baseline="0" dirty="0" smtClean="0">
                <a:ln>
                  <a:noFill/>
                </a:ln>
                <a:solidFill>
                  <a:schemeClr val="tx1"/>
                </a:solidFill>
                <a:effectLst/>
                <a:latin typeface="Arial" panose="020B0604020202020204" pitchFamily="34" charset="0"/>
              </a:rPr>
              <a:t> Deadline is </a:t>
            </a:r>
            <a:r>
              <a:rPr kumimoji="0" lang="en-US" altLang="en-US" sz="1800" b="0" i="1" u="none" strike="noStrike" cap="none" normalizeH="0" baseline="0" dirty="0" smtClean="0">
                <a:ln>
                  <a:noFill/>
                </a:ln>
                <a:solidFill>
                  <a:schemeClr val="tx1"/>
                </a:solidFill>
                <a:effectLst/>
                <a:latin typeface="Arial" panose="020B0604020202020204" pitchFamily="34" charset="0"/>
              </a:rPr>
              <a:t>preferred</a:t>
            </a:r>
            <a:r>
              <a:rPr kumimoji="0" lang="en-US" altLang="en-US" sz="1800" b="0" i="0" u="none" strike="noStrike" cap="none" normalizeH="0" baseline="0" dirty="0" smtClean="0">
                <a:ln>
                  <a:noFill/>
                </a:ln>
                <a:solidFill>
                  <a:schemeClr val="tx1"/>
                </a:solidFill>
                <a:effectLst/>
                <a:latin typeface="Arial" panose="020B0604020202020204" pitchFamily="34" charset="0"/>
              </a:rPr>
              <a:t> — missing it = reduced quality.</a:t>
            </a:r>
          </a:p>
        </p:txBody>
      </p:sp>
    </p:spTree>
    <p:extLst>
      <p:ext uri="{BB962C8B-B14F-4D97-AF65-F5344CB8AC3E}">
        <p14:creationId xmlns:p14="http://schemas.microsoft.com/office/powerpoint/2010/main" val="121364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4336" y="848685"/>
            <a:ext cx="7056120" cy="3369127"/>
          </a:xfrm>
          <a:prstGeom prst="rect">
            <a:avLst/>
          </a:prstGeom>
        </p:spPr>
        <p:txBody>
          <a:bodyPr wrap="square">
            <a:spAutoFit/>
          </a:bodyPr>
          <a:lstStyle/>
          <a:p>
            <a:pPr marL="38100" marR="38100" fontAlgn="base">
              <a:lnSpc>
                <a:spcPct val="107000"/>
              </a:lnSpc>
              <a:spcBef>
                <a:spcPts val="300"/>
              </a:spcBef>
              <a:spcAft>
                <a:spcPts val="300"/>
              </a:spcAft>
            </a:pPr>
            <a:r>
              <a:rPr lang="en-US" sz="3200" b="1" spc="10" dirty="0" smtClean="0">
                <a:latin typeface="Arial" panose="020B0604020202020204" pitchFamily="34" charset="0"/>
                <a:ea typeface="Calibri" panose="020F0502020204030204" pitchFamily="34" charset="0"/>
                <a:cs typeface="Times New Roman" panose="02020603050405020304" pitchFamily="18" charset="0"/>
              </a:rPr>
              <a:t>Classification of computers</a:t>
            </a:r>
          </a:p>
          <a:p>
            <a:pPr marL="38100" marR="38100" fontAlgn="base">
              <a:lnSpc>
                <a:spcPct val="107000"/>
              </a:lnSpc>
              <a:spcBef>
                <a:spcPts val="300"/>
              </a:spcBef>
              <a:spcAft>
                <a:spcPts val="3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2800" b="1" u="sng" spc="10"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2"/>
              </a:rPr>
              <a:t>Based on Size</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2800" b="1" u="sng" spc="10"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Based on Functionality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2800" b="1" u="sng" spc="10"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4"/>
              </a:rPr>
              <a:t>Based on Purpose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2800" b="1" u="sng" spc="10"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5"/>
              </a:rPr>
              <a:t>Based on Performance</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2800" b="1" u="sng" spc="10"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6"/>
              </a:rPr>
              <a:t>Based on Data Handling</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11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4256" y="1047417"/>
            <a:ext cx="9583487" cy="4763165"/>
          </a:xfrm>
          <a:prstGeom prst="rect">
            <a:avLst/>
          </a:prstGeom>
        </p:spPr>
      </p:pic>
    </p:spTree>
    <p:extLst>
      <p:ext uri="{BB962C8B-B14F-4D97-AF65-F5344CB8AC3E}">
        <p14:creationId xmlns:p14="http://schemas.microsoft.com/office/powerpoint/2010/main" val="18707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104" y="278535"/>
            <a:ext cx="11033760" cy="3056158"/>
          </a:xfrm>
          <a:prstGeom prst="rect">
            <a:avLst/>
          </a:prstGeom>
        </p:spPr>
        <p:txBody>
          <a:bodyPr wrap="square">
            <a:spAutoFit/>
          </a:bodyPr>
          <a:lstStyle/>
          <a:p>
            <a:pPr fontAlgn="base">
              <a:lnSpc>
                <a:spcPct val="107000"/>
              </a:lnSpc>
              <a:spcAft>
                <a:spcPts val="0"/>
              </a:spcAft>
            </a:pPr>
            <a:r>
              <a:rPr lang="en-IN" sz="1600" b="1" spc="10" dirty="0" smtClean="0">
                <a:latin typeface="Arial" panose="020B0604020202020204" pitchFamily="34" charset="0"/>
                <a:ea typeface="Times New Roman" panose="02020603050405020304" pitchFamily="18" charset="0"/>
                <a:cs typeface="Times New Roman" panose="02020603050405020304" pitchFamily="18" charset="0"/>
              </a:rPr>
              <a:t>a. Supercomputers</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Supercomputers are the most powerful computers in terms of processing power. They are used for extremely complex computations and tasks that require massive data processing capabilities, such as scientific simulations, weather forecasting, and modelling natural phenomena.</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200" b="1" spc="10" dirty="0" smtClean="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High-performance processors and memory systems.</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Can perform billions or even trillions of calculations per second.</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Costly and require special environments (e.g., controlled cooling systems).</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sz="1400" dirty="0">
                <a:latin typeface="Arial" panose="020B0604020202020204" pitchFamily="34" charset="0"/>
                <a:ea typeface="Calibri" panose="020F0502020204030204" pitchFamily="34" charset="0"/>
                <a:cs typeface="Arial" panose="020B0604020202020204" pitchFamily="34" charset="0"/>
              </a:rPr>
              <a:t>Vector Supercomputers – Climate modeling, fluid dynamics. Massively Parallel Supercomputers – AI model training, nuclear simulations</a:t>
            </a:r>
            <a:endParaRPr lang="en-IN" sz="1400" dirty="0" smtClean="0">
              <a:latin typeface="Arial" panose="020B0604020202020204" pitchFamily="34" charset="0"/>
              <a:ea typeface="Calibri" panose="020F0502020204030204" pitchFamily="34" charset="0"/>
              <a:cs typeface="Arial" panose="020B0604020202020204" pitchFamily="34" charset="0"/>
            </a:endParaRPr>
          </a:p>
          <a:p>
            <a:pPr fontAlgn="base">
              <a:lnSpc>
                <a:spcPct val="107000"/>
              </a:lnSpc>
              <a:spcAft>
                <a:spcPts val="0"/>
              </a:spcAft>
            </a:pPr>
            <a:r>
              <a:rPr lang="en-IN" sz="1200" b="1" spc="10" dirty="0" smtClean="0">
                <a:latin typeface="Arial" panose="020B0604020202020204" pitchFamily="34" charset="0"/>
                <a:ea typeface="Times New Roman" panose="02020603050405020304" pitchFamily="18" charset="0"/>
                <a:cs typeface="Times New Roman" panose="02020603050405020304" pitchFamily="18" charset="0"/>
              </a:rPr>
              <a:t>Examples:</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IBM Blue Gene</a:t>
            </a:r>
            <a:endParaRPr lang="en-IN"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Cray XT5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51104" y="3674527"/>
            <a:ext cx="11033760" cy="2924455"/>
          </a:xfrm>
          <a:prstGeom prst="rect">
            <a:avLst/>
          </a:prstGeom>
        </p:spPr>
        <p:txBody>
          <a:bodyPr wrap="square">
            <a:spAutoFit/>
          </a:bodyPr>
          <a:lstStyle/>
          <a:p>
            <a:pPr fontAlgn="base">
              <a:lnSpc>
                <a:spcPct val="107000"/>
              </a:lnSpc>
              <a:spcAft>
                <a:spcPts val="0"/>
              </a:spcAft>
            </a:pPr>
            <a:r>
              <a:rPr lang="en-IN" sz="1600" b="1" spc="10" dirty="0" smtClean="0">
                <a:latin typeface="Arial" panose="020B0604020202020204" pitchFamily="34" charset="0"/>
                <a:ea typeface="Times New Roman" panose="02020603050405020304" pitchFamily="18" charset="0"/>
                <a:cs typeface="Times New Roman" panose="02020603050405020304" pitchFamily="18" charset="0"/>
              </a:rPr>
              <a:t>b. </a:t>
            </a:r>
            <a:r>
              <a:rPr lang="en-IN" sz="1600" b="1" spc="10" dirty="0">
                <a:latin typeface="Arial" panose="020B0604020202020204" pitchFamily="34" charset="0"/>
                <a:ea typeface="Times New Roman" panose="02020603050405020304" pitchFamily="18" charset="0"/>
                <a:cs typeface="Times New Roman" panose="02020603050405020304" pitchFamily="18" charset="0"/>
              </a:rPr>
              <a:t>Mainframe Computers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spc="10" dirty="0">
                <a:latin typeface="Arial" panose="020B0604020202020204" pitchFamily="34" charset="0"/>
                <a:ea typeface="Times New Roman" panose="02020603050405020304" pitchFamily="18" charset="0"/>
                <a:cs typeface="Times New Roman" panose="02020603050405020304" pitchFamily="18" charset="0"/>
              </a:rPr>
              <a:t>Mainframes are large and powerful computers designed to handle and process vast amounts of data quickly. They are used by large organizations like banks, insurance companies, and government institutions for tasks such as transaction processing, large-scale enterprise applications, and database management.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2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a:latin typeface="Arial" panose="020B0604020202020204" pitchFamily="34" charset="0"/>
                <a:ea typeface="Times New Roman" panose="02020603050405020304" pitchFamily="18" charset="0"/>
                <a:cs typeface="Times New Roman" panose="02020603050405020304" pitchFamily="18" charset="0"/>
              </a:rPr>
              <a:t>Can support thousands of users simultaneously.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a:latin typeface="Arial" panose="020B0604020202020204" pitchFamily="34" charset="0"/>
                <a:ea typeface="Times New Roman" panose="02020603050405020304" pitchFamily="18" charset="0"/>
                <a:cs typeface="Times New Roman" panose="02020603050405020304" pitchFamily="18" charset="0"/>
              </a:rPr>
              <a:t>Known for reliability, scalability, and processing large volumes of data.</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spc="10" dirty="0">
                <a:latin typeface="Arial" panose="020B0604020202020204" pitchFamily="34" charset="0"/>
                <a:ea typeface="Times New Roman" panose="02020603050405020304" pitchFamily="18" charset="0"/>
                <a:cs typeface="Times New Roman" panose="02020603050405020304" pitchFamily="18" charset="0"/>
              </a:rPr>
              <a:t>Operate in environments that require high security and uptime</a:t>
            </a:r>
            <a:r>
              <a:rPr lang="en-IN" sz="1400" spc="1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sz="1400" dirty="0">
                <a:latin typeface="Arial" panose="020B0604020202020204" pitchFamily="34" charset="0"/>
                <a:ea typeface="Calibri" panose="020F0502020204030204" pitchFamily="34" charset="0"/>
                <a:cs typeface="Arial" panose="020B0604020202020204" pitchFamily="34" charset="0"/>
              </a:rPr>
              <a:t>Batch Processing Mainframes – Payroll, billing. Online Transaction Processing Mainframes – Banking, airline reservations.</a:t>
            </a:r>
            <a:endParaRPr lang="en-IN" sz="1400" dirty="0">
              <a:latin typeface="Arial" panose="020B0604020202020204" pitchFamily="34" charset="0"/>
              <a:ea typeface="Calibri" panose="020F0502020204030204" pitchFamily="34" charset="0"/>
              <a:cs typeface="Arial" panose="020B0604020202020204" pitchFamily="34" charset="0"/>
            </a:endParaRPr>
          </a:p>
          <a:p>
            <a:pPr fontAlgn="base">
              <a:lnSpc>
                <a:spcPct val="107000"/>
              </a:lnSpc>
              <a:spcAft>
                <a:spcPts val="0"/>
              </a:spcAft>
            </a:pPr>
            <a:r>
              <a:rPr lang="en-IN" sz="12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IBM Z Series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Unisys </a:t>
            </a:r>
            <a:r>
              <a:rPr lang="en-IN" sz="1400" b="1" spc="10" dirty="0" err="1">
                <a:latin typeface="Arial" panose="020B0604020202020204" pitchFamily="34" charset="0"/>
                <a:ea typeface="Times New Roman" panose="02020603050405020304" pitchFamily="18" charset="0"/>
                <a:cs typeface="Times New Roman" panose="02020603050405020304" pitchFamily="18" charset="0"/>
              </a:rPr>
              <a:t>ClearPath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4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77905"/>
            <a:ext cx="11457432" cy="2676758"/>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c. Minicomputers (Mid-range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Minicomputers, also known as mid-range computers, are smaller than mainframes but still capable of supporting multiple users and handling medium-scale tasks. They are typically used for smaller businesses or industrial applications that require fewer resources than mainframes.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Midrange Servers – Handling databases for medium-sized enterprises. </a:t>
            </a:r>
            <a:endParaRPr lang="en-IN" sz="1600" spc="1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smtClean="0">
                <a:latin typeface="Arial" panose="020B0604020202020204" pitchFamily="34" charset="0"/>
                <a:ea typeface="Times New Roman" panose="02020603050405020304" pitchFamily="18" charset="0"/>
                <a:cs typeface="Times New Roman" panose="02020603050405020304" pitchFamily="18" charset="0"/>
              </a:rPr>
              <a:t>Industrial </a:t>
            </a:r>
            <a:r>
              <a:rPr lang="en-IN" sz="1600" spc="10" dirty="0">
                <a:latin typeface="Arial" panose="020B0604020202020204" pitchFamily="34" charset="0"/>
                <a:ea typeface="Times New Roman" panose="02020603050405020304" pitchFamily="18" charset="0"/>
                <a:cs typeface="Times New Roman" panose="02020603050405020304" pitchFamily="18" charset="0"/>
              </a:rPr>
              <a:t>Minicomputers – Process control in factories</a:t>
            </a:r>
            <a:r>
              <a:rPr lang="en-IN" sz="1600" spc="1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400" b="1" spc="10" dirty="0" smtClean="0">
                <a:latin typeface="Arial" panose="020B0604020202020204" pitchFamily="34" charset="0"/>
                <a:ea typeface="Times New Roman" panose="02020603050405020304" pitchFamily="18" charset="0"/>
                <a:cs typeface="Times New Roman" panose="02020603050405020304" pitchFamily="18" charset="0"/>
              </a:rPr>
              <a:t>Examples</a:t>
            </a:r>
            <a:r>
              <a:rPr lang="en-IN" sz="1400" b="1" spc="10" dirty="0">
                <a:latin typeface="Arial" panose="020B0604020202020204" pitchFamily="34"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DEC VAX</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r>
              <a:rPr lang="en-IN" sz="1600" spc="10" dirty="0">
                <a:latin typeface="Arial" panose="020B0604020202020204" pitchFamily="34" charset="0"/>
                <a:ea typeface="Times New Roman" panose="02020603050405020304" pitchFamily="18" charset="0"/>
              </a:rPr>
              <a:t>Digital Equipment Corporation (DEC)</a:t>
            </a:r>
            <a:endParaRPr lang="en-IN" sz="1600" dirty="0"/>
          </a:p>
        </p:txBody>
      </p:sp>
      <p:sp>
        <p:nvSpPr>
          <p:cNvPr id="3" name="Rectangle 2"/>
          <p:cNvSpPr/>
          <p:nvPr/>
        </p:nvSpPr>
        <p:spPr>
          <a:xfrm>
            <a:off x="230124" y="3279354"/>
            <a:ext cx="11583924" cy="3484415"/>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d. Microcomputers (Personal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Microcomputers are the most common type of computers used by individuals. They are designed for general-purpose tasks such as browsing the internet, word processing, gaming, and other personal or office activities. Microcomputers are based on a microprocessor, which integrates the functions of a computer's central processing unit (CPU) on a single chip.</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Typically smaller, affordable, and user-friendly.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Found in homes, schools, and offices.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Includes desktops, laptops, tablets, and smartphones.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Desktop PCs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Laptops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Tablets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smtClean="0">
                <a:latin typeface="Arial" panose="020B0604020202020204" pitchFamily="34" charset="0"/>
                <a:ea typeface="Times New Roman" panose="02020603050405020304" pitchFamily="18" charset="0"/>
                <a:cs typeface="Times New Roman" panose="02020603050405020304" pitchFamily="18" charset="0"/>
              </a:rPr>
              <a:t>Smartphones</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81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776" y="503380"/>
            <a:ext cx="10652760" cy="3912225"/>
          </a:xfrm>
          <a:prstGeom prst="rect">
            <a:avLst/>
          </a:prstGeom>
        </p:spPr>
        <p:txBody>
          <a:bodyPr wrap="square">
            <a:spAutoFit/>
          </a:bodyPr>
          <a:lstStyle/>
          <a:p>
            <a:pPr fontAlgn="base">
              <a:lnSpc>
                <a:spcPct val="107000"/>
              </a:lnSpc>
              <a:spcAft>
                <a:spcPts val="0"/>
              </a:spcAft>
            </a:pPr>
            <a:r>
              <a:rPr lang="en-IN" sz="2000" b="1" spc="10" dirty="0">
                <a:latin typeface="Arial" panose="020B0604020202020204" pitchFamily="34" charset="0"/>
                <a:ea typeface="Times New Roman" panose="02020603050405020304" pitchFamily="18" charset="0"/>
                <a:cs typeface="Times New Roman" panose="02020603050405020304" pitchFamily="18" charset="0"/>
              </a:rPr>
              <a:t>e. Embedded Computers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pc="10" dirty="0">
                <a:latin typeface="Arial" panose="020B0604020202020204" pitchFamily="34" charset="0"/>
                <a:ea typeface="Times New Roman" panose="02020603050405020304" pitchFamily="18" charset="0"/>
                <a:cs typeface="Times New Roman" panose="02020603050405020304" pitchFamily="18" charset="0"/>
              </a:rPr>
              <a:t>Description: Embedded computers are specialized computers that are designed to perform specific tasks and are often built into other devices. These computers are not typically seen as separate units but are an integral part of everyday objects, from household appliances to industrial machines.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Focused on specific functions, with minimal user interaction.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Often run on low power and have limited resources.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Commonly used in devices that require real-time processing.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Smart TVs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Washing Machines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Car Control Systems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pc="10" dirty="0">
                <a:latin typeface="Arial" panose="020B0604020202020204" pitchFamily="34" charset="0"/>
                <a:ea typeface="Times New Roman" panose="02020603050405020304" pitchFamily="18" charset="0"/>
                <a:cs typeface="Times New Roman" panose="02020603050405020304" pitchFamily="18" charset="0"/>
              </a:rPr>
              <a:t>Microwave Ovens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449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9019" y="980733"/>
            <a:ext cx="9573961" cy="4896533"/>
          </a:xfrm>
          <a:prstGeom prst="rect">
            <a:avLst/>
          </a:prstGeom>
        </p:spPr>
      </p:pic>
    </p:spTree>
    <p:extLst>
      <p:ext uri="{BB962C8B-B14F-4D97-AF65-F5344CB8AC3E}">
        <p14:creationId xmlns:p14="http://schemas.microsoft.com/office/powerpoint/2010/main" val="321850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0325"/>
            <a:ext cx="11905488" cy="6645922"/>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a. </a:t>
            </a:r>
            <a:r>
              <a:rPr lang="en-IN" b="1"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b="1" spc="10" dirty="0">
                <a:latin typeface="Arial" panose="020B0604020202020204" pitchFamily="34" charset="0"/>
                <a:ea typeface="Times New Roman" panose="02020603050405020304" pitchFamily="18" charset="0"/>
                <a:cs typeface="Times New Roman" panose="02020603050405020304" pitchFamily="18" charset="0"/>
              </a:rPr>
              <a:t>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computers are designed to process continuous data. Instead of using digital numbers (0s and 1s), these computers use physical quantities, such as voltage or current, to represent data.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computers are especially good at simulating real-world phenomena that vary continuously, like temperature, speed, or pressure.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Process continuous data (e.g., temperature, pressure).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Used for tasks that require real-time simulations.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Often used in scientific research, engineering, and control systems.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Speedometers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Measure the speed of a vehicle using continuous data.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Thermometers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Measure temperature changes.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Radar Systems</a:t>
            </a:r>
            <a:r>
              <a:rPr lang="en-IN" sz="1600" spc="10" dirty="0">
                <a:latin typeface="Arial" panose="020B0604020202020204" pitchFamily="34" charset="0"/>
                <a:ea typeface="Times New Roman" panose="02020603050405020304" pitchFamily="18" charset="0"/>
                <a:cs typeface="Times New Roman" panose="02020603050405020304" pitchFamily="18" charset="0"/>
              </a:rPr>
              <a:t>: Measure distance by sending out continuous waves and processing reflected signals.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endParaRPr lang="en-IN" b="1" spc="10" dirty="0" smtClean="0">
              <a:latin typeface="Arial" panose="020B0604020202020204" pitchFamily="34" charset="0"/>
              <a:ea typeface="Times New Roman" panose="02020603050405020304" pitchFamily="18" charset="0"/>
              <a:cs typeface="Times New Roman" panose="02020603050405020304" pitchFamily="18" charset="0"/>
            </a:endParaRPr>
          </a:p>
          <a:p>
            <a:pPr fontAlgn="base">
              <a:lnSpc>
                <a:spcPct val="107000"/>
              </a:lnSpc>
              <a:spcAft>
                <a:spcPts val="0"/>
              </a:spcAft>
            </a:pPr>
            <a:r>
              <a:rPr lang="en-IN" b="1" spc="10" dirty="0" smtClean="0">
                <a:latin typeface="Arial" panose="020B0604020202020204" pitchFamily="34" charset="0"/>
                <a:ea typeface="Times New Roman" panose="02020603050405020304" pitchFamily="18" charset="0"/>
                <a:cs typeface="Times New Roman" panose="02020603050405020304" pitchFamily="18" charset="0"/>
              </a:rPr>
              <a:t>b</a:t>
            </a:r>
            <a:r>
              <a:rPr lang="en-IN" b="1" spc="10" dirty="0">
                <a:latin typeface="Arial" panose="020B0604020202020204" pitchFamily="34" charset="0"/>
                <a:ea typeface="Times New Roman" panose="02020603050405020304" pitchFamily="18" charset="0"/>
                <a:cs typeface="Times New Roman" panose="02020603050405020304" pitchFamily="18" charset="0"/>
              </a:rPr>
              <a:t>. Digital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Digital computers process data in binary form (0s and 1s). They are the most common type of computer and are capable of performing a wide range of tasks, from simple calculations to complex simulations. Digital computers are versatile, reliable, and can handle large volumes of data quickly.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Process discrete data in binary format.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Capable of performing arithmetic and logical operations.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Used in personal computers, servers, and smartphones.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Personal Computers (PCs)</a:t>
            </a:r>
            <a:r>
              <a:rPr lang="en-IN" sz="1600" spc="10" dirty="0">
                <a:latin typeface="Arial" panose="020B0604020202020204" pitchFamily="34" charset="0"/>
                <a:ea typeface="Times New Roman" panose="02020603050405020304" pitchFamily="18" charset="0"/>
                <a:cs typeface="Times New Roman" panose="02020603050405020304" pitchFamily="18" charset="0"/>
              </a:rPr>
              <a:t>: Laptops, and desktops used for general tasks.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Smartphones</a:t>
            </a:r>
            <a:r>
              <a:rPr lang="en-IN" sz="1600" spc="10" dirty="0">
                <a:latin typeface="Arial" panose="020B0604020202020204" pitchFamily="34" charset="0"/>
                <a:ea typeface="Times New Roman" panose="02020603050405020304" pitchFamily="18" charset="0"/>
                <a:cs typeface="Times New Roman" panose="02020603050405020304" pitchFamily="18" charset="0"/>
              </a:rPr>
              <a:t>: Mobile devices for communication and entertainment.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Servers</a:t>
            </a:r>
            <a:r>
              <a:rPr lang="en-IN" sz="1600" spc="10" dirty="0">
                <a:latin typeface="Arial" panose="020B0604020202020204" pitchFamily="34" charset="0"/>
                <a:ea typeface="Times New Roman" panose="02020603050405020304" pitchFamily="18" charset="0"/>
                <a:cs typeface="Times New Roman" panose="02020603050405020304" pitchFamily="18" charset="0"/>
              </a:rPr>
              <a:t>: High-performance systems that manage data and resources for multiple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23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488" y="373334"/>
            <a:ext cx="11164824" cy="3484415"/>
          </a:xfrm>
          <a:prstGeom prst="rect">
            <a:avLst/>
          </a:prstGeom>
        </p:spPr>
        <p:txBody>
          <a:bodyPr wrap="square">
            <a:spAutoFit/>
          </a:bodyPr>
          <a:lstStyle/>
          <a:p>
            <a:pPr fontAlgn="base">
              <a:lnSpc>
                <a:spcPct val="107000"/>
              </a:lnSpc>
              <a:spcAft>
                <a:spcPts val="0"/>
              </a:spcAft>
            </a:pPr>
            <a:r>
              <a:rPr lang="en-IN" b="1" spc="10" dirty="0">
                <a:latin typeface="Arial" panose="020B0604020202020204" pitchFamily="34" charset="0"/>
                <a:ea typeface="Times New Roman" panose="02020603050405020304" pitchFamily="18" charset="0"/>
                <a:cs typeface="Times New Roman" panose="02020603050405020304" pitchFamily="18" charset="0"/>
              </a:rPr>
              <a:t>c. Hybrid Computers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600" spc="10" dirty="0">
                <a:latin typeface="Arial" panose="020B0604020202020204" pitchFamily="34" charset="0"/>
                <a:ea typeface="Times New Roman" panose="02020603050405020304" pitchFamily="18" charset="0"/>
                <a:cs typeface="Times New Roman" panose="02020603050405020304" pitchFamily="18" charset="0"/>
              </a:rPr>
              <a:t>Hybrid computers combine features of both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and digital computers. They can process both continuous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and discrete (digital) data. Hybrid systems are designed to take advantage of the strengths of both types of computers, making them highly useful in specific applications where both types of data need to be processed simultaneously.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Characteristics: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Combine the real-time processing capabilities of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systems with the precision and versatility of digital systems.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spc="10" dirty="0">
                <a:latin typeface="Arial" panose="020B0604020202020204" pitchFamily="34" charset="0"/>
                <a:ea typeface="Times New Roman" panose="02020603050405020304" pitchFamily="18" charset="0"/>
                <a:cs typeface="Times New Roman" panose="02020603050405020304" pitchFamily="18" charset="0"/>
              </a:rPr>
              <a:t>Used in specialized applications that require both types of data.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en-IN" sz="1400" b="1" spc="10" dirty="0">
                <a:latin typeface="Arial" panose="020B0604020202020204" pitchFamily="34" charset="0"/>
                <a:ea typeface="Times New Roman" panose="02020603050405020304" pitchFamily="18" charset="0"/>
                <a:cs typeface="Times New Roman" panose="02020603050405020304" pitchFamily="18" charset="0"/>
              </a:rPr>
              <a:t>Examples: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Hospitals</a:t>
            </a:r>
            <a:r>
              <a:rPr lang="en-IN" sz="1600" spc="10" dirty="0">
                <a:latin typeface="Arial" panose="020B0604020202020204" pitchFamily="34" charset="0"/>
                <a:ea typeface="Times New Roman" panose="02020603050405020304" pitchFamily="18" charset="0"/>
                <a:cs typeface="Times New Roman" panose="02020603050405020304" pitchFamily="18" charset="0"/>
              </a:rPr>
              <a:t>: Patient monitoring systems that measure heart rate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and store data digitally.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Scientific Research</a:t>
            </a:r>
            <a:r>
              <a:rPr lang="en-IN" sz="1600" spc="10" dirty="0">
                <a:latin typeface="Arial" panose="020B0604020202020204" pitchFamily="34" charset="0"/>
                <a:ea typeface="Times New Roman" panose="02020603050405020304" pitchFamily="18" charset="0"/>
                <a:cs typeface="Times New Roman" panose="02020603050405020304" pitchFamily="18" charset="0"/>
              </a:rPr>
              <a:t>: Systems that simulate complex phenomena and process both continuous data (like temperature) and discrete data (like test results).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sz="1600" b="1" spc="10" dirty="0">
                <a:latin typeface="Arial" panose="020B0604020202020204" pitchFamily="34" charset="0"/>
                <a:ea typeface="Times New Roman" panose="02020603050405020304" pitchFamily="18" charset="0"/>
                <a:cs typeface="Times New Roman" panose="02020603050405020304" pitchFamily="18" charset="0"/>
              </a:rPr>
              <a:t>Industrial Systems</a:t>
            </a:r>
            <a:r>
              <a:rPr lang="en-IN" sz="1600" spc="10" dirty="0">
                <a:latin typeface="Arial" panose="020B0604020202020204" pitchFamily="34" charset="0"/>
                <a:ea typeface="Times New Roman" panose="02020603050405020304" pitchFamily="18" charset="0"/>
                <a:cs typeface="Times New Roman" panose="02020603050405020304" pitchFamily="18" charset="0"/>
              </a:rPr>
              <a:t>: Systems controlling factory machines where both </a:t>
            </a:r>
            <a:r>
              <a:rPr lang="en-IN" sz="1600" spc="10" dirty="0" err="1">
                <a:latin typeface="Arial" panose="020B0604020202020204" pitchFamily="34" charset="0"/>
                <a:ea typeface="Times New Roman" panose="02020603050405020304" pitchFamily="18" charset="0"/>
                <a:cs typeface="Times New Roman" panose="02020603050405020304" pitchFamily="18" charset="0"/>
              </a:rPr>
              <a:t>analog</a:t>
            </a:r>
            <a:r>
              <a:rPr lang="en-IN" sz="1600" spc="10" dirty="0">
                <a:latin typeface="Arial" panose="020B0604020202020204" pitchFamily="34" charset="0"/>
                <a:ea typeface="Times New Roman" panose="02020603050405020304" pitchFamily="18" charset="0"/>
                <a:cs typeface="Times New Roman" panose="02020603050405020304" pitchFamily="18" charset="0"/>
              </a:rPr>
              <a:t> sensors (e.g., temperature) and digital control systems are used</a:t>
            </a:r>
            <a:r>
              <a:rPr lang="en-IN" sz="1600" spc="10" dirty="0" smtClean="0">
                <a:latin typeface="Arial" panose="020B0604020202020204" pitchFamily="34"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610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2202</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2025-08-08T04:08:31Z</dcterms:created>
  <dcterms:modified xsi:type="dcterms:W3CDTF">2025-08-08T08:06:28Z</dcterms:modified>
</cp:coreProperties>
</file>