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56" r:id="rId2"/>
    <p:sldId id="274" r:id="rId3"/>
    <p:sldId id="276" r:id="rId4"/>
    <p:sldId id="275" r:id="rId5"/>
    <p:sldId id="288" r:id="rId6"/>
    <p:sldId id="277" r:id="rId7"/>
    <p:sldId id="270" r:id="rId8"/>
    <p:sldId id="289" r:id="rId9"/>
    <p:sldId id="278" r:id="rId10"/>
    <p:sldId id="279" r:id="rId11"/>
    <p:sldId id="293" r:id="rId12"/>
    <p:sldId id="294" r:id="rId13"/>
    <p:sldId id="295" r:id="rId14"/>
    <p:sldId id="280" r:id="rId15"/>
    <p:sldId id="290" r:id="rId16"/>
    <p:sldId id="291" r:id="rId17"/>
    <p:sldId id="292"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00" autoAdjust="0"/>
  </p:normalViewPr>
  <p:slideViewPr>
    <p:cSldViewPr>
      <p:cViewPr varScale="1">
        <p:scale>
          <a:sx n="72" d="100"/>
          <a:sy n="72" d="100"/>
        </p:scale>
        <p:origin x="660" y="78"/>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6ACB66-EAB9-4D45-9F9C-28EA120D791D}" type="datetimeFigureOut">
              <a:rPr lang="en-US"/>
              <a:t>1/24/2023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837A6B-DAA4-4C2D-AEAB-4E9E70095794}" type="slidenum">
              <a:rPr/>
              <a:t>‹#›</a:t>
            </a:fld>
            <a:endParaRPr/>
          </a:p>
        </p:txBody>
      </p:sp>
    </p:spTree>
    <p:extLst>
      <p:ext uri="{BB962C8B-B14F-4D97-AF65-F5344CB8AC3E}">
        <p14:creationId xmlns:p14="http://schemas.microsoft.com/office/powerpoint/2010/main" val="2921545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9D970-AC71-40CF-8717-2E4EAB5207AF}" type="datetimeFigureOut">
              <a:rPr lang="en-US"/>
              <a:t>1/24/2023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66150-FA26-45B5-BF0B-186B42A09DC9}" type="slidenum">
              <a:rPr/>
              <a:t>‹#›</a:t>
            </a:fld>
            <a:endParaRPr/>
          </a:p>
        </p:txBody>
      </p:sp>
    </p:spTree>
    <p:extLst>
      <p:ext uri="{BB962C8B-B14F-4D97-AF65-F5344CB8AC3E}">
        <p14:creationId xmlns:p14="http://schemas.microsoft.com/office/powerpoint/2010/main" val="14594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13" name="Rectangle 12"/>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bwMode="hidden">
          <a:xfrm>
            <a:off x="0" y="4810562"/>
            <a:ext cx="12188825" cy="20474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905000"/>
            <a:ext cx="9144000" cy="2667000"/>
          </a:xfrm>
        </p:spPr>
        <p:txBody>
          <a:bodyPr>
            <a:norm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522413" y="5029200"/>
            <a:ext cx="8229600" cy="1143000"/>
          </a:xfrm>
        </p:spPr>
        <p:txBody>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1/24/2023</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useBgFill="1">
        <p:nvSpPr>
          <p:cNvPr id="20" name="Freeform 9"/>
          <p:cNvSpPr>
            <a:spLocks/>
          </p:cNvSpPr>
          <p:nvPr/>
        </p:nvSpPr>
        <p:spPr bwMode="white">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1/24/2023</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1" y="0"/>
            <a:ext cx="9314539" cy="6858000"/>
          </a:xfrm>
          <a:prstGeom prst="rect">
            <a:avLst/>
          </a:prstGeom>
        </p:spPr>
      </p:pic>
      <p:sp>
        <p:nvSpPr>
          <p:cNvPr id="8" name="Rectangle 7"/>
          <p:cNvSpPr/>
          <p:nvPr/>
        </p:nvSpPr>
        <p:spPr bwMode="hidden">
          <a:xfrm>
            <a:off x="1" y="1"/>
            <a:ext cx="9218611"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Freeform 9"/>
          <p:cNvSpPr>
            <a:spLocks/>
          </p:cNvSpPr>
          <p:nvPr/>
        </p:nvSpPr>
        <p:spPr bwMode="hidden">
          <a:xfrm rot="5400000">
            <a:off x="5885540" y="3333074"/>
            <a:ext cx="685800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Vertical Title 1"/>
          <p:cNvSpPr>
            <a:spLocks noGrp="1"/>
          </p:cNvSpPr>
          <p:nvPr>
            <p:ph type="title" orient="vert"/>
          </p:nvPr>
        </p:nvSpPr>
        <p:spPr>
          <a:xfrm>
            <a:off x="9558667"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85800"/>
            <a:ext cx="7460842"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1/24/2023</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1/24/2023</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0" y="0"/>
            <a:ext cx="12188825" cy="4810561"/>
          </a:xfrm>
          <a:prstGeom prst="rect">
            <a:avLst/>
          </a:prstGeom>
        </p:spPr>
      </p:pic>
      <p:sp>
        <p:nvSpPr>
          <p:cNvPr id="18" name="Rectangle 17"/>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2360" y="1905000"/>
            <a:ext cx="9142999" cy="2667000"/>
          </a:xfrm>
        </p:spPr>
        <p:txBody>
          <a:bodyPr anchor="b">
            <a:no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522412" y="5029200"/>
            <a:ext cx="82296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1/24/2023</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p:nvSpPr>
          <p:cNvPr id="16" name="Freeform 9"/>
          <p:cNvSpPr>
            <a:spLocks/>
          </p:cNvSpPr>
          <p:nvPr/>
        </p:nvSpPr>
        <p:spPr bwMode="hidden">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6552" cy="4267200"/>
          </a:xfrm>
        </p:spPr>
        <p:txBody>
          <a:bodyPr>
            <a:normAutofit/>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a:lvl8pPr>
            <a:lvl9pPr marL="192024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905000"/>
            <a:ext cx="4416552" cy="4267200"/>
          </a:xfrm>
        </p:spPr>
        <p:txBody>
          <a:bodyPr>
            <a:normAutofit/>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1/24/2023</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416552" cy="3429001"/>
          </a:xfrm>
        </p:spPr>
        <p:txBody>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baseline="0"/>
            </a:lvl8pPr>
            <a:lvl9pPr marL="1920240">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905000"/>
            <a:ext cx="4416552" cy="762000"/>
          </a:xfrm>
        </p:spPr>
        <p:txBody>
          <a:bodyPr anchor="ctr">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743200"/>
            <a:ext cx="4416552" cy="3429001"/>
          </a:xfrm>
        </p:spPr>
        <p:txBody>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52466975-C014-42E5-BFA6-B8D5FDD3B81F}" type="datetimeFigureOut">
              <a:rPr lang="en-US"/>
              <a:t>1/24/2023</a:t>
            </a:fld>
            <a:endParaRPr/>
          </a:p>
        </p:txBody>
      </p:sp>
      <p:sp>
        <p:nvSpPr>
          <p:cNvPr id="9" name="Slide Number Placeholder 8"/>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52466975-C014-42E5-BFA6-B8D5FDD3B81F}" type="datetimeFigureOut">
              <a:rPr lang="en-US"/>
              <a:t>1/24/2023</a:t>
            </a:fld>
            <a:endParaRPr/>
          </a:p>
        </p:txBody>
      </p:sp>
      <p:sp>
        <p:nvSpPr>
          <p:cNvPr id="5" name="Slide Number Placeholder 4"/>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5" name="Rectangle 4"/>
          <p:cNvSpPr/>
          <p:nvPr/>
        </p:nvSpPr>
        <p:spPr bwMode="hidden">
          <a:xfrm>
            <a:off x="0" y="1"/>
            <a:ext cx="12188825"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52466975-C014-42E5-BFA6-B8D5FDD3B81F}" type="datetimeFigureOut">
              <a:rPr lang="en-US"/>
              <a:t>1/24/2023</a:t>
            </a:fld>
            <a:endParaRPr/>
          </a:p>
        </p:txBody>
      </p:sp>
      <p:sp>
        <p:nvSpPr>
          <p:cNvPr id="4" name="Slide Number Placeholder 3"/>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15"/>
          <p:cNvSpPr>
            <a:spLocks/>
          </p:cNvSpPr>
          <p:nvPr/>
        </p:nvSpPr>
        <p:spPr bwMode="auto">
          <a:xfrm>
            <a:off x="4494212"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675568" y="2087880"/>
            <a:ext cx="5791200" cy="38862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1/24/2023</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Freeform 15"/>
          <p:cNvSpPr>
            <a:spLocks/>
          </p:cNvSpPr>
          <p:nvPr/>
        </p:nvSpPr>
        <p:spPr bwMode="auto">
          <a:xfrm>
            <a:off x="1522413"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06880" y="2087880"/>
            <a:ext cx="5784978" cy="3886200"/>
          </a:xfrm>
          <a:solidFill>
            <a:schemeClr val="bg2">
              <a:lumMod val="40000"/>
              <a:lumOff val="60000"/>
            </a:schemeClr>
          </a:solidFill>
        </p:spPr>
        <p:txBody>
          <a:bodyPr>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1"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1/24/2023</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189723"/>
            <a:ext cx="9144000" cy="1144556"/>
          </a:xfrm>
          <a:prstGeom prst="rect">
            <a:avLst/>
          </a:prstGeom>
        </p:spPr>
        <p:txBody>
          <a:bodyPr vert="horz" lIns="91440" tIns="45720" rIns="91440" bIns="45720" rtlCol="0" anchor="b">
            <a:normAutofit/>
          </a:bodyPr>
          <a:lstStyle/>
          <a:p>
            <a:r>
              <a:rPr lang="en-US"/>
              <a:t>Click to edit Master title style</a:t>
            </a:r>
            <a:endParaRPr/>
          </a:p>
        </p:txBody>
      </p:sp>
      <p:pic>
        <p:nvPicPr>
          <p:cNvPr id="13" name="Picture 12"/>
          <p:cNvPicPr>
            <a:picLocks noChangeAspect="1"/>
          </p:cNvPicPr>
          <p:nvPr/>
        </p:nvPicPr>
        <p:blipFill rotWithShape="1">
          <a:blip r:embed="rId13">
            <a:extLst>
              <a:ext uri="{28A0092B-C50C-407E-A947-70E740481C1C}">
                <a14:useLocalDpi xmlns:a14="http://schemas.microsoft.com/office/drawing/2010/main" val="0"/>
              </a:ext>
            </a:extLst>
          </a:blip>
          <a:srcRect/>
          <a:stretch/>
        </p:blipFill>
        <p:spPr bwMode="hidden">
          <a:xfrm>
            <a:off x="0" y="1628776"/>
            <a:ext cx="12188825" cy="5229225"/>
          </a:xfrm>
          <a:prstGeom prst="rect">
            <a:avLst/>
          </a:prstGeom>
          <a:noFill/>
          <a:ln>
            <a:noFill/>
          </a:ln>
        </p:spPr>
      </p:pic>
      <p:sp>
        <p:nvSpPr>
          <p:cNvPr id="17" name="Rectangle 16"/>
          <p:cNvSpPr/>
          <p:nvPr/>
        </p:nvSpPr>
        <p:spPr bwMode="hidden">
          <a:xfrm>
            <a:off x="0" y="1535908"/>
            <a:ext cx="12188825" cy="5322093"/>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Text Placeholder 2"/>
          <p:cNvSpPr>
            <a:spLocks noGrp="1"/>
          </p:cNvSpPr>
          <p:nvPr>
            <p:ph type="body" idx="1"/>
          </p:nvPr>
        </p:nvSpPr>
        <p:spPr>
          <a:xfrm>
            <a:off x="1522413"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20898"/>
            <a:ext cx="7010399" cy="236030"/>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08721" y="6420898"/>
            <a:ext cx="964036" cy="236030"/>
          </a:xfrm>
          <a:prstGeom prst="rect">
            <a:avLst/>
          </a:prstGeom>
        </p:spPr>
        <p:txBody>
          <a:bodyPr vert="horz" lIns="91440" tIns="45720" rIns="91440" bIns="45720" rtlCol="0" anchor="ctr"/>
          <a:lstStyle>
            <a:lvl1pPr algn="r">
              <a:defRPr sz="1100">
                <a:solidFill>
                  <a:schemeClr val="tx1"/>
                </a:solidFill>
              </a:defRPr>
            </a:lvl1pPr>
          </a:lstStyle>
          <a:p>
            <a:fld id="{52466975-C014-42E5-BFA6-B8D5FDD3B81F}" type="datetimeFigureOut">
              <a:rPr lang="en-US" smtClean="0"/>
              <a:pPr/>
              <a:t>1/24/2023</a:t>
            </a:fld>
            <a:endParaRPr lang="en-US"/>
          </a:p>
        </p:txBody>
      </p:sp>
      <p:sp>
        <p:nvSpPr>
          <p:cNvPr id="6" name="Slide Number Placeholder 5"/>
          <p:cNvSpPr>
            <a:spLocks noGrp="1"/>
          </p:cNvSpPr>
          <p:nvPr>
            <p:ph type="sldNum" sz="quarter" idx="4"/>
          </p:nvPr>
        </p:nvSpPr>
        <p:spPr>
          <a:xfrm>
            <a:off x="10027920" y="6420898"/>
            <a:ext cx="638493" cy="236030"/>
          </a:xfrm>
          <a:prstGeom prst="rect">
            <a:avLst/>
          </a:prstGeom>
        </p:spPr>
        <p:txBody>
          <a:bodyPr vert="horz" lIns="91440" tIns="45720" rIns="91440" bIns="45720" rtlCol="0" anchor="ctr"/>
          <a:lstStyle>
            <a:lvl1pPr algn="r">
              <a:defRPr sz="1100">
                <a:solidFill>
                  <a:schemeClr val="tx1"/>
                </a:solidFill>
              </a:defRPr>
            </a:lvl1pPr>
          </a:lstStyle>
          <a:p>
            <a:fld id="{693B167E-EA96-4147-81DE-549160052C22}" type="slidenum">
              <a:rPr lang="en-US" smtClean="0"/>
              <a:pPr/>
              <a:t>‹#›</a:t>
            </a:fld>
            <a:endParaRPr lang="en-US"/>
          </a:p>
        </p:txBody>
      </p:sp>
      <p:sp>
        <p:nvSpPr>
          <p:cNvPr id="38" name="Freeform 9"/>
          <p:cNvSpPr>
            <a:spLocks/>
          </p:cNvSpPr>
          <p:nvPr/>
        </p:nvSpPr>
        <p:spPr bwMode="white">
          <a:xfrm>
            <a:off x="1057" y="1470256"/>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3" r:id="rId10"/>
    <p:sldLayoutId id="214748367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0000"/>
        </a:lnSpc>
        <a:spcBef>
          <a:spcPts val="1800"/>
        </a:spcBef>
        <a:buSzPct val="110000"/>
        <a:buFont typeface="Arial" pitchFamily="34" charset="0"/>
        <a:buChar char="▪"/>
        <a:defRPr sz="2400" kern="1200">
          <a:solidFill>
            <a:schemeClr val="tx1"/>
          </a:solidFill>
          <a:latin typeface="+mn-lt"/>
          <a:ea typeface="+mn-ea"/>
          <a:cs typeface="+mn-cs"/>
        </a:defRPr>
      </a:lvl1pPr>
      <a:lvl2pPr marL="682625" indent="-274320" algn="l" defTabSz="914400" rtl="0" eaLnBrk="1" latinLnBrk="0" hangingPunct="1">
        <a:lnSpc>
          <a:spcPct val="90000"/>
        </a:lnSpc>
        <a:spcBef>
          <a:spcPts val="600"/>
        </a:spcBef>
        <a:buSzPct val="110000"/>
        <a:buFont typeface="Arial" pitchFamily="34" charset="0"/>
        <a:buChar char="▪"/>
        <a:defRPr sz="2000" kern="1200">
          <a:solidFill>
            <a:schemeClr val="tx1"/>
          </a:solidFill>
          <a:latin typeface="+mn-lt"/>
          <a:ea typeface="+mn-ea"/>
          <a:cs typeface="+mn-cs"/>
        </a:defRPr>
      </a:lvl2pPr>
      <a:lvl3pPr marL="1097280" indent="-274320" algn="l" defTabSz="914400" rtl="0" eaLnBrk="1" latinLnBrk="0" hangingPunct="1">
        <a:lnSpc>
          <a:spcPct val="90000"/>
        </a:lnSpc>
        <a:spcBef>
          <a:spcPts val="600"/>
        </a:spcBef>
        <a:buSzPct val="110000"/>
        <a:buFont typeface="Arial" pitchFamily="34" charset="0"/>
        <a:buChar char="▪"/>
        <a:defRPr sz="1800" kern="1200">
          <a:solidFill>
            <a:schemeClr val="tx1"/>
          </a:solidFill>
          <a:latin typeface="+mn-lt"/>
          <a:ea typeface="+mn-ea"/>
          <a:cs typeface="+mn-cs"/>
        </a:defRPr>
      </a:lvl3pPr>
      <a:lvl4pPr marL="15087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4pPr>
      <a:lvl5pPr marL="192024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5pPr>
      <a:lvl6pPr marL="233172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6pPr>
      <a:lvl7pPr marL="274320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7pPr>
      <a:lvl8pPr marL="315468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8pPr>
      <a:lvl9pPr marL="35661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ml-cheatsheet.readthedocs.io/en/latest/loss_functions.html#toc-entry-1" TargetMode="Externa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oleObject" Target="../embeddings/oleObject4.bin"/><Relationship Id="rId3" Type="http://schemas.openxmlformats.org/officeDocument/2006/relationships/image" Target="../media/image15.emf"/><Relationship Id="rId7" Type="http://schemas.openxmlformats.org/officeDocument/2006/relationships/oleObject" Target="../embeddings/oleObject2.bin"/><Relationship Id="rId12"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1.emf"/><Relationship Id="rId11" Type="http://schemas.openxmlformats.org/officeDocument/2006/relationships/oleObject" Target="../embeddings/oleObject3.bin"/><Relationship Id="rId5" Type="http://schemas.openxmlformats.org/officeDocument/2006/relationships/oleObject" Target="../embeddings/oleObject1.bin"/><Relationship Id="rId10" Type="http://schemas.openxmlformats.org/officeDocument/2006/relationships/image" Target="../media/image18.emf"/><Relationship Id="rId4" Type="http://schemas.openxmlformats.org/officeDocument/2006/relationships/image" Target="../media/image16.png"/><Relationship Id="rId9" Type="http://schemas.openxmlformats.org/officeDocument/2006/relationships/image" Target="../media/image17.emf"/><Relationship Id="rId1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4542" y="632791"/>
            <a:ext cx="4981758" cy="2667000"/>
          </a:xfrm>
        </p:spPr>
        <p:txBody>
          <a:bodyPr/>
          <a:lstStyle/>
          <a:p>
            <a:r>
              <a:rPr lang="en-US" dirty="0"/>
              <a:t>Artificial Neural </a:t>
            </a:r>
            <a:br>
              <a:rPr lang="en-US" dirty="0"/>
            </a:br>
            <a:r>
              <a:rPr lang="en-US" dirty="0"/>
              <a:t>Network</a:t>
            </a:r>
          </a:p>
        </p:txBody>
      </p:sp>
      <p:sp>
        <p:nvSpPr>
          <p:cNvPr id="3" name="Subtitle 2"/>
          <p:cNvSpPr>
            <a:spLocks noGrp="1"/>
          </p:cNvSpPr>
          <p:nvPr>
            <p:ph type="subTitle" idx="1"/>
          </p:nvPr>
        </p:nvSpPr>
        <p:spPr/>
        <p:txBody>
          <a:bodyPr>
            <a:normAutofit fontScale="92500" lnSpcReduction="20000"/>
          </a:bodyPr>
          <a:lstStyle/>
          <a:p>
            <a:r>
              <a:rPr lang="en-US" dirty="0"/>
              <a:t>Dr. Uday Pratap Singh</a:t>
            </a:r>
          </a:p>
          <a:p>
            <a:r>
              <a:rPr lang="en-US" dirty="0"/>
              <a:t>Associate Professor</a:t>
            </a:r>
          </a:p>
          <a:p>
            <a:r>
              <a:rPr lang="en-US" dirty="0"/>
              <a:t>(AI &amp; DS)</a:t>
            </a:r>
          </a:p>
          <a:p>
            <a:r>
              <a:rPr lang="en-US" dirty="0"/>
              <a:t>PIET, Jaipur</a:t>
            </a:r>
          </a:p>
        </p:txBody>
      </p:sp>
      <p:pic>
        <p:nvPicPr>
          <p:cNvPr id="7" name="Picture 6">
            <a:extLst>
              <a:ext uri="{FF2B5EF4-FFF2-40B4-BE49-F238E27FC236}">
                <a16:creationId xmlns:a16="http://schemas.microsoft.com/office/drawing/2014/main" id="{DC9B9DAD-3008-459F-BDB5-010A4F59D3AA}"/>
              </a:ext>
            </a:extLst>
          </p:cNvPr>
          <p:cNvPicPr>
            <a:picLocks noChangeAspect="1"/>
          </p:cNvPicPr>
          <p:nvPr/>
        </p:nvPicPr>
        <p:blipFill>
          <a:blip r:embed="rId2"/>
          <a:stretch>
            <a:fillRect/>
          </a:stretch>
        </p:blipFill>
        <p:spPr>
          <a:xfrm>
            <a:off x="4942284" y="260648"/>
            <a:ext cx="6900000" cy="4140000"/>
          </a:xfrm>
          <a:prstGeom prst="rect">
            <a:avLst/>
          </a:prstGeom>
        </p:spPr>
      </p:pic>
      <p:sp>
        <p:nvSpPr>
          <p:cNvPr id="4" name="TextBox 3">
            <a:extLst>
              <a:ext uri="{FF2B5EF4-FFF2-40B4-BE49-F238E27FC236}">
                <a16:creationId xmlns:a16="http://schemas.microsoft.com/office/drawing/2014/main" id="{7AE125EE-06D0-4CC6-9D1F-361BD0405D1A}"/>
              </a:ext>
            </a:extLst>
          </p:cNvPr>
          <p:cNvSpPr txBox="1"/>
          <p:nvPr/>
        </p:nvSpPr>
        <p:spPr>
          <a:xfrm>
            <a:off x="189756" y="260648"/>
            <a:ext cx="2880320" cy="369332"/>
          </a:xfrm>
          <a:prstGeom prst="rect">
            <a:avLst/>
          </a:prstGeom>
          <a:noFill/>
        </p:spPr>
        <p:txBody>
          <a:bodyPr wrap="square" rtlCol="0">
            <a:spAutoFit/>
          </a:bodyPr>
          <a:lstStyle/>
          <a:p>
            <a:r>
              <a:rPr lang="en-IN" dirty="0"/>
              <a:t>FDP 2023 AN &amp; ML (Day 5)</a:t>
            </a:r>
          </a:p>
        </p:txBody>
      </p:sp>
    </p:spTree>
    <p:extLst>
      <p:ext uri="{BB962C8B-B14F-4D97-AF65-F5344CB8AC3E}">
        <p14:creationId xmlns:p14="http://schemas.microsoft.com/office/powerpoint/2010/main" val="11617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CE44-CB77-4F41-B9B3-AACC91ED018E}"/>
              </a:ext>
            </a:extLst>
          </p:cNvPr>
          <p:cNvSpPr>
            <a:spLocks noGrp="1"/>
          </p:cNvSpPr>
          <p:nvPr>
            <p:ph type="title"/>
          </p:nvPr>
        </p:nvSpPr>
        <p:spPr>
          <a:xfrm>
            <a:off x="188846" y="0"/>
            <a:ext cx="9144000" cy="1144556"/>
          </a:xfrm>
        </p:spPr>
        <p:txBody>
          <a:bodyPr/>
          <a:lstStyle/>
          <a:p>
            <a:r>
              <a:rPr lang="en-IN" dirty="0"/>
              <a:t>Loss Function</a:t>
            </a:r>
          </a:p>
        </p:txBody>
      </p:sp>
      <p:pic>
        <p:nvPicPr>
          <p:cNvPr id="3" name="Picture 2">
            <a:extLst>
              <a:ext uri="{FF2B5EF4-FFF2-40B4-BE49-F238E27FC236}">
                <a16:creationId xmlns:a16="http://schemas.microsoft.com/office/drawing/2014/main" id="{6CE84815-ABED-468A-9FF3-A4EC022A971B}"/>
              </a:ext>
            </a:extLst>
          </p:cNvPr>
          <p:cNvPicPr>
            <a:picLocks noChangeAspect="1"/>
          </p:cNvPicPr>
          <p:nvPr/>
        </p:nvPicPr>
        <p:blipFill>
          <a:blip r:embed="rId2"/>
          <a:stretch>
            <a:fillRect/>
          </a:stretch>
        </p:blipFill>
        <p:spPr>
          <a:xfrm>
            <a:off x="6094412" y="2276872"/>
            <a:ext cx="6074772" cy="3905250"/>
          </a:xfrm>
          <a:prstGeom prst="rect">
            <a:avLst/>
          </a:prstGeom>
        </p:spPr>
      </p:pic>
      <p:sp>
        <p:nvSpPr>
          <p:cNvPr id="4" name="Rectangle 3">
            <a:extLst>
              <a:ext uri="{FF2B5EF4-FFF2-40B4-BE49-F238E27FC236}">
                <a16:creationId xmlns:a16="http://schemas.microsoft.com/office/drawing/2014/main" id="{6045E842-0A1A-44CF-A994-A954389C99EE}"/>
              </a:ext>
            </a:extLst>
          </p:cNvPr>
          <p:cNvSpPr/>
          <p:nvPr/>
        </p:nvSpPr>
        <p:spPr>
          <a:xfrm>
            <a:off x="0" y="2276872"/>
            <a:ext cx="6094411" cy="3970318"/>
          </a:xfrm>
          <a:prstGeom prst="rect">
            <a:avLst/>
          </a:prstGeom>
        </p:spPr>
        <p:txBody>
          <a:bodyPr wrap="square">
            <a:spAutoFit/>
          </a:bodyPr>
          <a:lstStyle/>
          <a:p>
            <a:pPr algn="just"/>
            <a:r>
              <a:rPr lang="en-US" b="1" dirty="0"/>
              <a:t>That is the winning motto of life. </a:t>
            </a:r>
            <a:r>
              <a:rPr lang="en-US" dirty="0"/>
              <a:t>Unsurprisingly, it is the same motto with which all machine learning algorithms function too. The model tries to learn from the behavior and inherent characteristics of the data, it is provided with. It then applies these learned characteristics to unseen but similar (test) data and measures its performance. It continually repeats this process until it achieves a suitably high accuracy or low error rate — </a:t>
            </a:r>
            <a:r>
              <a:rPr lang="en-US" b="1" dirty="0"/>
              <a:t>succeeds.</a:t>
            </a:r>
            <a:endParaRPr lang="en-US" dirty="0"/>
          </a:p>
          <a:p>
            <a:pPr algn="just"/>
            <a:r>
              <a:rPr lang="en-US" dirty="0"/>
              <a:t>Measuring the model performance is at the heart of any machine learning algorithm, and this is done by the use of loss functions.</a:t>
            </a:r>
          </a:p>
          <a:p>
            <a:pPr algn="just"/>
            <a:r>
              <a:rPr lang="en-US" dirty="0"/>
              <a:t>Choosing the right loss function can help your model learn better, and choosing the wrong loss function might lead to your model not learning anything of significance.</a:t>
            </a:r>
            <a:endParaRPr lang="en-IN" dirty="0"/>
          </a:p>
        </p:txBody>
      </p:sp>
    </p:spTree>
    <p:extLst>
      <p:ext uri="{BB962C8B-B14F-4D97-AF65-F5344CB8AC3E}">
        <p14:creationId xmlns:p14="http://schemas.microsoft.com/office/powerpoint/2010/main" val="412867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6346A94D-2B18-4E49-925D-E72BFB513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6220" y="2745544"/>
            <a:ext cx="7822605" cy="41124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0D7D0D8-93F2-4836-949F-022C8C95D96F}"/>
              </a:ext>
            </a:extLst>
          </p:cNvPr>
          <p:cNvPicPr>
            <a:picLocks noChangeAspect="1"/>
          </p:cNvPicPr>
          <p:nvPr/>
        </p:nvPicPr>
        <p:blipFill rotWithShape="1">
          <a:blip r:embed="rId3"/>
          <a:srcRect l="28172" t="13660" r="22203" b="45360"/>
          <a:stretch/>
        </p:blipFill>
        <p:spPr>
          <a:xfrm>
            <a:off x="-4294" y="-19743"/>
            <a:ext cx="6098705" cy="2800671"/>
          </a:xfrm>
          <a:prstGeom prst="rect">
            <a:avLst/>
          </a:prstGeom>
        </p:spPr>
      </p:pic>
      <p:pic>
        <p:nvPicPr>
          <p:cNvPr id="9220" name="Picture 4">
            <a:extLst>
              <a:ext uri="{FF2B5EF4-FFF2-40B4-BE49-F238E27FC236}">
                <a16:creationId xmlns:a16="http://schemas.microsoft.com/office/drawing/2014/main" id="{9F2CC289-A0B6-4B85-9199-9E71DCEC5C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753" y="4077073"/>
            <a:ext cx="4076304" cy="2416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15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0931DD-05AC-46F6-92A0-1029ECFE856C}"/>
              </a:ext>
            </a:extLst>
          </p:cNvPr>
          <p:cNvSpPr/>
          <p:nvPr/>
        </p:nvSpPr>
        <p:spPr>
          <a:xfrm>
            <a:off x="1587" y="0"/>
            <a:ext cx="12187238" cy="1477328"/>
          </a:xfrm>
          <a:prstGeom prst="rect">
            <a:avLst/>
          </a:prstGeom>
        </p:spPr>
        <p:txBody>
          <a:bodyPr wrap="square">
            <a:spAutoFit/>
          </a:bodyPr>
          <a:lstStyle/>
          <a:p>
            <a:r>
              <a:rPr lang="en-US" b="1" dirty="0">
                <a:solidFill>
                  <a:srgbClr val="404040"/>
                </a:solidFill>
                <a:latin typeface="Roboto Slab"/>
                <a:hlinkClick r:id="rId2"/>
              </a:rPr>
              <a:t>Cross-Entropy</a:t>
            </a:r>
            <a:endParaRPr lang="en-US" b="1" dirty="0">
              <a:solidFill>
                <a:srgbClr val="404040"/>
              </a:solidFill>
              <a:latin typeface="Roboto Slab"/>
            </a:endParaRPr>
          </a:p>
          <a:p>
            <a:r>
              <a:rPr lang="en-US" dirty="0">
                <a:solidFill>
                  <a:srgbClr val="404040"/>
                </a:solidFill>
                <a:latin typeface="Lato"/>
              </a:rPr>
              <a:t>Cross-entropy loss, or log loss, measures the performance of a classification model whose output is a probability value between 0 and 1. Cross-entropy loss increases as the predicted probability diverges from the actual label. So predicting a probability of .012 when the actual observation label is 1 would be bad and result in a high loss value. A perfect model would have a log loss of 0.</a:t>
            </a:r>
            <a:endParaRPr lang="en-US" b="0" i="0" dirty="0">
              <a:solidFill>
                <a:srgbClr val="404040"/>
              </a:solidFill>
              <a:effectLst/>
              <a:latin typeface="Lato"/>
            </a:endParaRPr>
          </a:p>
        </p:txBody>
      </p:sp>
      <p:pic>
        <p:nvPicPr>
          <p:cNvPr id="11268" name="Picture 4">
            <a:extLst>
              <a:ext uri="{FF2B5EF4-FFF2-40B4-BE49-F238E27FC236}">
                <a16:creationId xmlns:a16="http://schemas.microsoft.com/office/drawing/2014/main" id="{9ED54CC0-B365-4BAE-B850-5F9BAFEE5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1338" y="1451500"/>
            <a:ext cx="5295900" cy="37814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2EDCEEB-2CF1-427A-8A9A-7F9E358F726B}"/>
              </a:ext>
            </a:extLst>
          </p:cNvPr>
          <p:cNvSpPr/>
          <p:nvPr/>
        </p:nvSpPr>
        <p:spPr>
          <a:xfrm>
            <a:off x="0" y="1628800"/>
            <a:ext cx="6742484" cy="2585323"/>
          </a:xfrm>
          <a:prstGeom prst="rect">
            <a:avLst/>
          </a:prstGeom>
        </p:spPr>
        <p:txBody>
          <a:bodyPr wrap="square">
            <a:spAutoFit/>
          </a:bodyPr>
          <a:lstStyle/>
          <a:p>
            <a:pPr algn="just"/>
            <a:r>
              <a:rPr lang="en-US" dirty="0">
                <a:solidFill>
                  <a:srgbClr val="404040"/>
                </a:solidFill>
                <a:latin typeface="Lato"/>
              </a:rPr>
              <a:t>The graph above shows the range of possible loss values given a true observation (</a:t>
            </a:r>
            <a:r>
              <a:rPr lang="en-US" dirty="0" err="1">
                <a:solidFill>
                  <a:srgbClr val="404040"/>
                </a:solidFill>
                <a:latin typeface="Lato"/>
              </a:rPr>
              <a:t>isDog</a:t>
            </a:r>
            <a:r>
              <a:rPr lang="en-US" dirty="0">
                <a:solidFill>
                  <a:srgbClr val="404040"/>
                </a:solidFill>
                <a:latin typeface="Lato"/>
              </a:rPr>
              <a:t> = 1). As the predicted probability approaches 1, log loss slowly decreases. As the predicted probability decreases, however, the log loss increases rapidly. Log loss penalizes both types of errors, but especially those predictions that are confident and wrong!</a:t>
            </a:r>
          </a:p>
          <a:p>
            <a:pPr algn="just"/>
            <a:r>
              <a:rPr lang="en-US" dirty="0">
                <a:solidFill>
                  <a:srgbClr val="404040"/>
                </a:solidFill>
                <a:latin typeface="Lato"/>
              </a:rPr>
              <a:t>Cross-entropy and log loss are slightly different depending on context, but in machine learning when calculating error rates between 0 and 1 they resolve to the same thing.</a:t>
            </a:r>
            <a:endParaRPr lang="en-US" b="0" i="0" dirty="0">
              <a:solidFill>
                <a:srgbClr val="404040"/>
              </a:solidFill>
              <a:effectLst/>
              <a:latin typeface="Lato"/>
            </a:endParaRPr>
          </a:p>
        </p:txBody>
      </p:sp>
      <p:pic>
        <p:nvPicPr>
          <p:cNvPr id="9" name="Picture 8">
            <a:extLst>
              <a:ext uri="{FF2B5EF4-FFF2-40B4-BE49-F238E27FC236}">
                <a16:creationId xmlns:a16="http://schemas.microsoft.com/office/drawing/2014/main" id="{FEFF3BCD-722D-4637-85D4-82AE9F027459}"/>
              </a:ext>
            </a:extLst>
          </p:cNvPr>
          <p:cNvPicPr>
            <a:picLocks noChangeAspect="1"/>
          </p:cNvPicPr>
          <p:nvPr/>
        </p:nvPicPr>
        <p:blipFill>
          <a:blip r:embed="rId4"/>
          <a:stretch>
            <a:fillRect/>
          </a:stretch>
        </p:blipFill>
        <p:spPr>
          <a:xfrm>
            <a:off x="28770" y="4105275"/>
            <a:ext cx="6877050" cy="2752725"/>
          </a:xfrm>
          <a:prstGeom prst="rect">
            <a:avLst/>
          </a:prstGeom>
        </p:spPr>
      </p:pic>
      <p:pic>
        <p:nvPicPr>
          <p:cNvPr id="10" name="Picture 9">
            <a:extLst>
              <a:ext uri="{FF2B5EF4-FFF2-40B4-BE49-F238E27FC236}">
                <a16:creationId xmlns:a16="http://schemas.microsoft.com/office/drawing/2014/main" id="{1BEC2DB3-80C7-4F6C-A33D-01770019E43F}"/>
              </a:ext>
            </a:extLst>
          </p:cNvPr>
          <p:cNvPicPr>
            <a:picLocks noChangeAspect="1"/>
          </p:cNvPicPr>
          <p:nvPr/>
        </p:nvPicPr>
        <p:blipFill>
          <a:blip r:embed="rId5"/>
          <a:stretch>
            <a:fillRect/>
          </a:stretch>
        </p:blipFill>
        <p:spPr>
          <a:xfrm>
            <a:off x="6238428" y="5302512"/>
            <a:ext cx="5921627" cy="1485900"/>
          </a:xfrm>
          <a:prstGeom prst="rect">
            <a:avLst/>
          </a:prstGeom>
        </p:spPr>
      </p:pic>
    </p:spTree>
    <p:extLst>
      <p:ext uri="{BB962C8B-B14F-4D97-AF65-F5344CB8AC3E}">
        <p14:creationId xmlns:p14="http://schemas.microsoft.com/office/powerpoint/2010/main" val="80718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34B4C2-A8C3-4B36-AB93-C4C2AB4921E8}"/>
              </a:ext>
            </a:extLst>
          </p:cNvPr>
          <p:cNvSpPr/>
          <p:nvPr/>
        </p:nvSpPr>
        <p:spPr>
          <a:xfrm>
            <a:off x="549796" y="548680"/>
            <a:ext cx="11161240" cy="1200329"/>
          </a:xfrm>
          <a:prstGeom prst="rect">
            <a:avLst/>
          </a:prstGeom>
        </p:spPr>
        <p:txBody>
          <a:bodyPr wrap="square">
            <a:spAutoFit/>
          </a:bodyPr>
          <a:lstStyle/>
          <a:p>
            <a:r>
              <a:rPr lang="en-US" dirty="0">
                <a:solidFill>
                  <a:srgbClr val="292929"/>
                </a:solidFill>
                <a:latin typeface="source-serif-pro"/>
              </a:rPr>
              <a:t>The use of negative logs on probabilities, which is known as the cross-entropy, where a high number means bad models and a low number means a good model.</a:t>
            </a:r>
          </a:p>
          <a:p>
            <a:br>
              <a:rPr lang="en-US" dirty="0"/>
            </a:br>
            <a:endParaRPr lang="en-IN" dirty="0"/>
          </a:p>
        </p:txBody>
      </p:sp>
      <p:pic>
        <p:nvPicPr>
          <p:cNvPr id="12290" name="Picture 2">
            <a:extLst>
              <a:ext uri="{FF2B5EF4-FFF2-40B4-BE49-F238E27FC236}">
                <a16:creationId xmlns:a16="http://schemas.microsoft.com/office/drawing/2014/main" id="{083A5087-0CBB-4F2A-9865-F7A90CD00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807" y="1749008"/>
            <a:ext cx="5218355" cy="465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57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052C-871D-4EB2-8B49-86E8224D232C}"/>
              </a:ext>
            </a:extLst>
          </p:cNvPr>
          <p:cNvSpPr>
            <a:spLocks noGrp="1"/>
          </p:cNvSpPr>
          <p:nvPr>
            <p:ph type="title"/>
          </p:nvPr>
        </p:nvSpPr>
        <p:spPr>
          <a:xfrm>
            <a:off x="0" y="260648"/>
            <a:ext cx="9144000" cy="1144556"/>
          </a:xfrm>
        </p:spPr>
        <p:txBody>
          <a:bodyPr/>
          <a:lstStyle/>
          <a:p>
            <a:r>
              <a:rPr lang="en-IN" dirty="0"/>
              <a:t>Regularization</a:t>
            </a:r>
          </a:p>
        </p:txBody>
      </p:sp>
      <p:sp>
        <p:nvSpPr>
          <p:cNvPr id="4" name="Rectangle 3">
            <a:extLst>
              <a:ext uri="{FF2B5EF4-FFF2-40B4-BE49-F238E27FC236}">
                <a16:creationId xmlns:a16="http://schemas.microsoft.com/office/drawing/2014/main" id="{099270B9-39D9-4992-B2AB-999C84FDDC6F}"/>
              </a:ext>
            </a:extLst>
          </p:cNvPr>
          <p:cNvSpPr/>
          <p:nvPr/>
        </p:nvSpPr>
        <p:spPr>
          <a:xfrm>
            <a:off x="0" y="1700808"/>
            <a:ext cx="12188825" cy="646331"/>
          </a:xfrm>
          <a:prstGeom prst="rect">
            <a:avLst/>
          </a:prstGeom>
        </p:spPr>
        <p:txBody>
          <a:bodyPr wrap="square">
            <a:spAutoFit/>
          </a:bodyPr>
          <a:lstStyle/>
          <a:p>
            <a:r>
              <a:rPr lang="en-US" dirty="0">
                <a:solidFill>
                  <a:srgbClr val="51565E"/>
                </a:solidFill>
                <a:latin typeface="Roboto"/>
              </a:rPr>
              <a:t>Regularization refers to techniques that are used to calibrate machine learning models in order to minimize the adjusted loss function and prevent overfitting or underfitting.</a:t>
            </a:r>
            <a:endParaRPr lang="en-IN" dirty="0"/>
          </a:p>
        </p:txBody>
      </p:sp>
      <p:sp>
        <p:nvSpPr>
          <p:cNvPr id="5" name="AutoShape 2" descr="regularization">
            <a:extLst>
              <a:ext uri="{FF2B5EF4-FFF2-40B4-BE49-F238E27FC236}">
                <a16:creationId xmlns:a16="http://schemas.microsoft.com/office/drawing/2014/main" id="{5FD81211-79A8-45F0-A56C-4592E7DCDD7F}"/>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CB166A7B-98F3-493C-B6F0-BF391D879590}"/>
              </a:ext>
            </a:extLst>
          </p:cNvPr>
          <p:cNvPicPr>
            <a:picLocks noChangeAspect="1"/>
          </p:cNvPicPr>
          <p:nvPr/>
        </p:nvPicPr>
        <p:blipFill>
          <a:blip r:embed="rId2"/>
          <a:stretch>
            <a:fillRect/>
          </a:stretch>
        </p:blipFill>
        <p:spPr>
          <a:xfrm>
            <a:off x="2770555" y="2996952"/>
            <a:ext cx="6332100" cy="1958162"/>
          </a:xfrm>
          <a:prstGeom prst="rect">
            <a:avLst/>
          </a:prstGeom>
        </p:spPr>
      </p:pic>
    </p:spTree>
    <p:extLst>
      <p:ext uri="{BB962C8B-B14F-4D97-AF65-F5344CB8AC3E}">
        <p14:creationId xmlns:p14="http://schemas.microsoft.com/office/powerpoint/2010/main" val="33377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679CC0-347A-4FD6-83BB-4B6D69EEF27C}"/>
              </a:ext>
            </a:extLst>
          </p:cNvPr>
          <p:cNvSpPr/>
          <p:nvPr/>
        </p:nvSpPr>
        <p:spPr>
          <a:xfrm>
            <a:off x="189756" y="6288"/>
            <a:ext cx="11999069" cy="3139321"/>
          </a:xfrm>
          <a:prstGeom prst="rect">
            <a:avLst/>
          </a:prstGeom>
        </p:spPr>
        <p:txBody>
          <a:bodyPr wrap="square">
            <a:spAutoFit/>
          </a:bodyPr>
          <a:lstStyle/>
          <a:p>
            <a:pPr fontAlgn="base"/>
            <a:r>
              <a:rPr lang="en-US" dirty="0">
                <a:solidFill>
                  <a:srgbClr val="273239"/>
                </a:solidFill>
                <a:latin typeface="urw-din"/>
              </a:rPr>
              <a:t>The commonly used regularization techniques are : </a:t>
            </a:r>
            <a:br>
              <a:rPr lang="en-US" dirty="0">
                <a:solidFill>
                  <a:srgbClr val="273239"/>
                </a:solidFill>
                <a:latin typeface="urw-din"/>
              </a:rPr>
            </a:br>
            <a:r>
              <a:rPr lang="en-US" dirty="0">
                <a:solidFill>
                  <a:srgbClr val="273239"/>
                </a:solidFill>
                <a:latin typeface="urw-din"/>
              </a:rPr>
              <a:t> </a:t>
            </a:r>
          </a:p>
          <a:p>
            <a:pPr fontAlgn="base">
              <a:buFont typeface="+mj-lt"/>
              <a:buAutoNum type="arabicPeriod"/>
            </a:pPr>
            <a:r>
              <a:rPr lang="en-US" dirty="0">
                <a:solidFill>
                  <a:srgbClr val="273239"/>
                </a:solidFill>
                <a:latin typeface="urw-din"/>
              </a:rPr>
              <a:t>L1 regularization</a:t>
            </a:r>
          </a:p>
          <a:p>
            <a:pPr fontAlgn="base">
              <a:buFont typeface="+mj-lt"/>
              <a:buAutoNum type="arabicPeriod"/>
            </a:pPr>
            <a:r>
              <a:rPr lang="en-US" dirty="0">
                <a:solidFill>
                  <a:srgbClr val="273239"/>
                </a:solidFill>
                <a:latin typeface="urw-din"/>
              </a:rPr>
              <a:t>L2 regularization</a:t>
            </a:r>
          </a:p>
          <a:p>
            <a:pPr fontAlgn="base">
              <a:buFont typeface="+mj-lt"/>
              <a:buAutoNum type="arabicPeriod"/>
            </a:pPr>
            <a:r>
              <a:rPr lang="en-US" dirty="0">
                <a:solidFill>
                  <a:srgbClr val="273239"/>
                </a:solidFill>
                <a:latin typeface="urw-din"/>
              </a:rPr>
              <a:t>Dropout regularization</a:t>
            </a:r>
          </a:p>
          <a:p>
            <a:pPr fontAlgn="base"/>
            <a:r>
              <a:rPr lang="en-US" dirty="0">
                <a:solidFill>
                  <a:srgbClr val="273239"/>
                </a:solidFill>
                <a:latin typeface="urw-din"/>
              </a:rPr>
              <a:t>This article focus on L1 and L2 regularization. </a:t>
            </a:r>
          </a:p>
          <a:p>
            <a:pPr fontAlgn="base"/>
            <a:r>
              <a:rPr lang="en-US" dirty="0">
                <a:solidFill>
                  <a:srgbClr val="273239"/>
                </a:solidFill>
                <a:latin typeface="urw-din"/>
              </a:rPr>
              <a:t>A regression model which uses </a:t>
            </a:r>
            <a:r>
              <a:rPr lang="en-US" b="1" dirty="0">
                <a:solidFill>
                  <a:srgbClr val="273239"/>
                </a:solidFill>
                <a:latin typeface="urw-din"/>
              </a:rPr>
              <a:t>L1 Regularization </a:t>
            </a:r>
            <a:r>
              <a:rPr lang="en-US" dirty="0">
                <a:solidFill>
                  <a:srgbClr val="273239"/>
                </a:solidFill>
                <a:latin typeface="urw-din"/>
              </a:rPr>
              <a:t>technique is called </a:t>
            </a:r>
            <a:r>
              <a:rPr lang="en-US" b="1" dirty="0">
                <a:solidFill>
                  <a:srgbClr val="273239"/>
                </a:solidFill>
                <a:latin typeface="urw-din"/>
              </a:rPr>
              <a:t>LASSO(Least Absolute Shrinkage and Selection Operator)</a:t>
            </a:r>
            <a:r>
              <a:rPr lang="en-US" dirty="0">
                <a:solidFill>
                  <a:srgbClr val="273239"/>
                </a:solidFill>
                <a:latin typeface="urw-din"/>
              </a:rPr>
              <a:t> regression. </a:t>
            </a:r>
            <a:br>
              <a:rPr lang="en-US" dirty="0">
                <a:solidFill>
                  <a:srgbClr val="273239"/>
                </a:solidFill>
                <a:latin typeface="urw-din"/>
              </a:rPr>
            </a:br>
            <a:r>
              <a:rPr lang="en-US" dirty="0">
                <a:solidFill>
                  <a:srgbClr val="273239"/>
                </a:solidFill>
                <a:latin typeface="urw-din"/>
              </a:rPr>
              <a:t>A regression model that uses </a:t>
            </a:r>
            <a:r>
              <a:rPr lang="en-US" b="1" dirty="0">
                <a:solidFill>
                  <a:srgbClr val="273239"/>
                </a:solidFill>
                <a:latin typeface="urw-din"/>
              </a:rPr>
              <a:t>L2 regularization</a:t>
            </a:r>
            <a:r>
              <a:rPr lang="en-US" dirty="0">
                <a:solidFill>
                  <a:srgbClr val="273239"/>
                </a:solidFill>
                <a:latin typeface="urw-din"/>
              </a:rPr>
              <a:t> technique is called </a:t>
            </a:r>
            <a:r>
              <a:rPr lang="en-US" b="1" dirty="0">
                <a:solidFill>
                  <a:srgbClr val="273239"/>
                </a:solidFill>
                <a:latin typeface="urw-din"/>
              </a:rPr>
              <a:t>Ridge regression</a:t>
            </a:r>
            <a:r>
              <a:rPr lang="en-US" dirty="0">
                <a:solidFill>
                  <a:srgbClr val="273239"/>
                </a:solidFill>
                <a:latin typeface="urw-din"/>
              </a:rPr>
              <a:t>. </a:t>
            </a:r>
            <a:br>
              <a:rPr lang="en-US" dirty="0">
                <a:solidFill>
                  <a:srgbClr val="273239"/>
                </a:solidFill>
                <a:latin typeface="urw-din"/>
              </a:rPr>
            </a:br>
            <a:r>
              <a:rPr lang="en-US" b="1" dirty="0">
                <a:solidFill>
                  <a:srgbClr val="273239"/>
                </a:solidFill>
                <a:latin typeface="urw-din"/>
              </a:rPr>
              <a:t>Lasso Regression</a:t>
            </a:r>
            <a:r>
              <a:rPr lang="en-US" dirty="0">
                <a:solidFill>
                  <a:srgbClr val="273239"/>
                </a:solidFill>
                <a:latin typeface="urw-din"/>
              </a:rPr>
              <a:t> adds </a:t>
            </a:r>
            <a:r>
              <a:rPr lang="en-US" i="1" dirty="0">
                <a:solidFill>
                  <a:srgbClr val="273239"/>
                </a:solidFill>
                <a:latin typeface="urw-din"/>
              </a:rPr>
              <a:t>“absolute value of magnitude”</a:t>
            </a:r>
            <a:r>
              <a:rPr lang="en-US" dirty="0">
                <a:solidFill>
                  <a:srgbClr val="273239"/>
                </a:solidFill>
                <a:latin typeface="urw-din"/>
              </a:rPr>
              <a:t> of coefficient as penalty term to the loss function(L). </a:t>
            </a:r>
          </a:p>
          <a:p>
            <a:pPr fontAlgn="base"/>
            <a:endParaRPr lang="en-US" b="0" i="0" dirty="0">
              <a:solidFill>
                <a:srgbClr val="273239"/>
              </a:solidFill>
              <a:effectLst/>
              <a:latin typeface="urw-din"/>
            </a:endParaRPr>
          </a:p>
        </p:txBody>
      </p:sp>
      <p:pic>
        <p:nvPicPr>
          <p:cNvPr id="7170" name="Picture 2">
            <a:extLst>
              <a:ext uri="{FF2B5EF4-FFF2-40B4-BE49-F238E27FC236}">
                <a16:creationId xmlns:a16="http://schemas.microsoft.com/office/drawing/2014/main" id="{823C994B-D65F-4E7E-B93D-17CD5A0BC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663" y="3319463"/>
            <a:ext cx="2857500" cy="219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E5A9E9C-BE31-40E0-8086-838F28FB7127}"/>
              </a:ext>
            </a:extLst>
          </p:cNvPr>
          <p:cNvSpPr/>
          <p:nvPr/>
        </p:nvSpPr>
        <p:spPr>
          <a:xfrm>
            <a:off x="189756" y="3861048"/>
            <a:ext cx="11449272" cy="369332"/>
          </a:xfrm>
          <a:prstGeom prst="rect">
            <a:avLst/>
          </a:prstGeom>
        </p:spPr>
        <p:txBody>
          <a:bodyPr wrap="square">
            <a:spAutoFit/>
          </a:bodyPr>
          <a:lstStyle/>
          <a:p>
            <a:r>
              <a:rPr lang="en-US" b="1" dirty="0">
                <a:solidFill>
                  <a:srgbClr val="273239"/>
                </a:solidFill>
                <a:latin typeface="urw-din"/>
              </a:rPr>
              <a:t>Ridge regression</a:t>
            </a:r>
            <a:r>
              <a:rPr lang="en-US" dirty="0">
                <a:solidFill>
                  <a:srgbClr val="273239"/>
                </a:solidFill>
                <a:latin typeface="urw-din"/>
              </a:rPr>
              <a:t> adds “</a:t>
            </a:r>
            <a:r>
              <a:rPr lang="en-US" i="1" dirty="0">
                <a:solidFill>
                  <a:srgbClr val="273239"/>
                </a:solidFill>
                <a:latin typeface="urw-din"/>
              </a:rPr>
              <a:t>squared magnitude</a:t>
            </a:r>
            <a:r>
              <a:rPr lang="en-US" dirty="0">
                <a:solidFill>
                  <a:srgbClr val="273239"/>
                </a:solidFill>
                <a:latin typeface="urw-din"/>
              </a:rPr>
              <a:t>” of coefficient as penalty term to the loss function(L). </a:t>
            </a:r>
            <a:endParaRPr lang="en-IN" dirty="0"/>
          </a:p>
        </p:txBody>
      </p:sp>
      <p:pic>
        <p:nvPicPr>
          <p:cNvPr id="7172" name="Picture 4">
            <a:extLst>
              <a:ext uri="{FF2B5EF4-FFF2-40B4-BE49-F238E27FC236}">
                <a16:creationId xmlns:a16="http://schemas.microsoft.com/office/drawing/2014/main" id="{75EFF4F1-3B21-4F6D-B3BE-550EACB15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662" y="4276665"/>
            <a:ext cx="2857500" cy="2762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773818-DE3E-4406-807B-573FF8F232EB}"/>
              </a:ext>
            </a:extLst>
          </p:cNvPr>
          <p:cNvSpPr/>
          <p:nvPr/>
        </p:nvSpPr>
        <p:spPr>
          <a:xfrm>
            <a:off x="369776" y="4761153"/>
            <a:ext cx="11449272" cy="369332"/>
          </a:xfrm>
          <a:prstGeom prst="rect">
            <a:avLst/>
          </a:prstGeom>
        </p:spPr>
        <p:txBody>
          <a:bodyPr wrap="square">
            <a:spAutoFit/>
          </a:bodyPr>
          <a:lstStyle/>
          <a:p>
            <a:r>
              <a:rPr lang="en-US" dirty="0">
                <a:solidFill>
                  <a:srgbClr val="273239"/>
                </a:solidFill>
                <a:latin typeface="urw-din"/>
              </a:rPr>
              <a:t>that during Regularization the output function(y^) does not change. The change is only in the loss function</a:t>
            </a:r>
            <a:endParaRPr lang="en-IN" dirty="0"/>
          </a:p>
        </p:txBody>
      </p:sp>
      <p:pic>
        <p:nvPicPr>
          <p:cNvPr id="7174" name="Picture 6">
            <a:extLst>
              <a:ext uri="{FF2B5EF4-FFF2-40B4-BE49-F238E27FC236}">
                <a16:creationId xmlns:a16="http://schemas.microsoft.com/office/drawing/2014/main" id="{D61FBDB4-2A8E-4DA0-99B1-2B9855596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5642" y="5474063"/>
            <a:ext cx="28575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FE3FF3B3-51FA-4FB3-96D9-AB83FE8CD6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5642" y="5973184"/>
            <a:ext cx="2857500"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89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22EBE817-3411-47BC-A665-6E504CBBF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196" y="332656"/>
            <a:ext cx="2857500" cy="6191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AAFFBC72-0CB3-4541-BCB8-C10525AB8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196" y="1340768"/>
            <a:ext cx="2857500"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7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Dropout for Regularization|Dropout in Neural Networks - AI ASPIRANT">
            <a:extLst>
              <a:ext uri="{FF2B5EF4-FFF2-40B4-BE49-F238E27FC236}">
                <a16:creationId xmlns:a16="http://schemas.microsoft.com/office/drawing/2014/main" id="{698D5DC2-2A61-4706-8E91-433B6F6F3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9738"/>
            <a:ext cx="12188825" cy="597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28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38FD7-425A-4B02-BC07-A287AE2D76AC}"/>
              </a:ext>
            </a:extLst>
          </p:cNvPr>
          <p:cNvSpPr>
            <a:spLocks noGrp="1"/>
          </p:cNvSpPr>
          <p:nvPr>
            <p:ph type="title"/>
          </p:nvPr>
        </p:nvSpPr>
        <p:spPr/>
        <p:txBody>
          <a:bodyPr/>
          <a:lstStyle/>
          <a:p>
            <a:r>
              <a:rPr lang="en-IN" dirty="0"/>
              <a:t>ANN</a:t>
            </a:r>
          </a:p>
        </p:txBody>
      </p:sp>
      <p:sp>
        <p:nvSpPr>
          <p:cNvPr id="3" name="Content Placeholder 2">
            <a:extLst>
              <a:ext uri="{FF2B5EF4-FFF2-40B4-BE49-F238E27FC236}">
                <a16:creationId xmlns:a16="http://schemas.microsoft.com/office/drawing/2014/main" id="{5829D783-5D01-47B1-A2C9-88B87A778AEB}"/>
              </a:ext>
            </a:extLst>
          </p:cNvPr>
          <p:cNvSpPr>
            <a:spLocks noGrp="1"/>
          </p:cNvSpPr>
          <p:nvPr>
            <p:ph idx="1"/>
          </p:nvPr>
        </p:nvSpPr>
        <p:spPr>
          <a:xfrm>
            <a:off x="1522413" y="1628800"/>
            <a:ext cx="9144000" cy="4267200"/>
          </a:xfrm>
        </p:spPr>
        <p:txBody>
          <a:bodyPr/>
          <a:lstStyle/>
          <a:p>
            <a:pPr algn="just"/>
            <a:r>
              <a:rPr lang="en-US" dirty="0"/>
              <a:t>Neural networks, also known as artificial neural networks (ANNs) or simulated neural networks (SNNs), are a subset of machine learning and are at the heart of deep learning algorithms. Their name and structure are inspired by the human brain, mimicking the way that biological neurons signal to one another.</a:t>
            </a:r>
            <a:endParaRPr lang="en-IN" dirty="0"/>
          </a:p>
        </p:txBody>
      </p:sp>
      <p:pic>
        <p:nvPicPr>
          <p:cNvPr id="1028" name="Picture 4" descr="Deep learning neural network">
            <a:extLst>
              <a:ext uri="{FF2B5EF4-FFF2-40B4-BE49-F238E27FC236}">
                <a16:creationId xmlns:a16="http://schemas.microsoft.com/office/drawing/2014/main" id="{25B62AC0-AB5A-40E0-8D62-BA66E95CF44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3046412" y="3410677"/>
            <a:ext cx="5568280" cy="3123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87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8C99-7E16-4FD1-92D9-336EF5ECFF12}"/>
              </a:ext>
            </a:extLst>
          </p:cNvPr>
          <p:cNvSpPr>
            <a:spLocks noGrp="1"/>
          </p:cNvSpPr>
          <p:nvPr>
            <p:ph type="title"/>
          </p:nvPr>
        </p:nvSpPr>
        <p:spPr/>
        <p:txBody>
          <a:bodyPr/>
          <a:lstStyle/>
          <a:p>
            <a:r>
              <a:rPr lang="en-IN" dirty="0"/>
              <a:t>Biological Neuron vs ANN</a:t>
            </a:r>
          </a:p>
        </p:txBody>
      </p:sp>
      <p:pic>
        <p:nvPicPr>
          <p:cNvPr id="5" name="Content Placeholder 4">
            <a:extLst>
              <a:ext uri="{FF2B5EF4-FFF2-40B4-BE49-F238E27FC236}">
                <a16:creationId xmlns:a16="http://schemas.microsoft.com/office/drawing/2014/main" id="{9020929A-F891-4585-9FB3-F0DFC8B1DE5F}"/>
              </a:ext>
            </a:extLst>
          </p:cNvPr>
          <p:cNvPicPr>
            <a:picLocks noGrp="1" noChangeAspect="1"/>
          </p:cNvPicPr>
          <p:nvPr>
            <p:ph idx="1"/>
          </p:nvPr>
        </p:nvPicPr>
        <p:blipFill>
          <a:blip r:embed="rId2"/>
          <a:stretch>
            <a:fillRect/>
          </a:stretch>
        </p:blipFill>
        <p:spPr>
          <a:xfrm>
            <a:off x="189756" y="2228508"/>
            <a:ext cx="4762500" cy="2857500"/>
          </a:xfrm>
          <a:prstGeom prst="rect">
            <a:avLst/>
          </a:prstGeom>
        </p:spPr>
      </p:pic>
      <p:sp>
        <p:nvSpPr>
          <p:cNvPr id="4" name="AutoShape 2" descr="What is Artificial Neural Network">
            <a:extLst>
              <a:ext uri="{FF2B5EF4-FFF2-40B4-BE49-F238E27FC236}">
                <a16:creationId xmlns:a16="http://schemas.microsoft.com/office/drawing/2014/main" id="{FFC58C23-10F9-46A0-B9A0-94BCDFB2A7A8}"/>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What is Artificial Neural Network">
            <a:extLst>
              <a:ext uri="{FF2B5EF4-FFF2-40B4-BE49-F238E27FC236}">
                <a16:creationId xmlns:a16="http://schemas.microsoft.com/office/drawing/2014/main" id="{46078F39-0C4F-4777-BBD3-92E6B242E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2305050"/>
            <a:ext cx="4762500" cy="22479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F99FD54D-DD92-4D5E-AFE9-C696C03AA069}"/>
              </a:ext>
            </a:extLst>
          </p:cNvPr>
          <p:cNvGraphicFramePr>
            <a:graphicFrameLocks noGrp="1"/>
          </p:cNvGraphicFramePr>
          <p:nvPr>
            <p:extLst>
              <p:ext uri="{D42A27DB-BD31-4B8C-83A1-F6EECF244321}">
                <p14:modId xmlns:p14="http://schemas.microsoft.com/office/powerpoint/2010/main" val="1190024671"/>
              </p:ext>
            </p:extLst>
          </p:nvPr>
        </p:nvGraphicFramePr>
        <p:xfrm>
          <a:off x="5942012" y="4654826"/>
          <a:ext cx="5976174" cy="2209800"/>
        </p:xfrm>
        <a:graphic>
          <a:graphicData uri="http://schemas.openxmlformats.org/drawingml/2006/table">
            <a:tbl>
              <a:tblPr>
                <a:tableStyleId>{5940675A-B579-460E-94D1-54222C63F5DA}</a:tableStyleId>
              </a:tblPr>
              <a:tblGrid>
                <a:gridCol w="2988087">
                  <a:extLst>
                    <a:ext uri="{9D8B030D-6E8A-4147-A177-3AD203B41FA5}">
                      <a16:colId xmlns:a16="http://schemas.microsoft.com/office/drawing/2014/main" val="435737867"/>
                    </a:ext>
                  </a:extLst>
                </a:gridCol>
                <a:gridCol w="2988087">
                  <a:extLst>
                    <a:ext uri="{9D8B030D-6E8A-4147-A177-3AD203B41FA5}">
                      <a16:colId xmlns:a16="http://schemas.microsoft.com/office/drawing/2014/main" val="2099400912"/>
                    </a:ext>
                  </a:extLst>
                </a:gridCol>
              </a:tblGrid>
              <a:tr h="404789">
                <a:tc>
                  <a:txBody>
                    <a:bodyPr/>
                    <a:lstStyle/>
                    <a:p>
                      <a:pPr algn="l" fontAlgn="t"/>
                      <a:r>
                        <a:rPr lang="en-IN">
                          <a:effectLst/>
                        </a:rPr>
                        <a:t>Biological Neural Network</a:t>
                      </a:r>
                      <a:endParaRPr lang="en-IN">
                        <a:solidFill>
                          <a:srgbClr val="000000"/>
                        </a:solidFill>
                        <a:effectLst/>
                        <a:latin typeface="times new roman" panose="02020603050405020304" pitchFamily="18" charset="0"/>
                      </a:endParaRPr>
                    </a:p>
                  </a:txBody>
                  <a:tcPr marL="114300" marR="114300" marT="114300" marB="114300"/>
                </a:tc>
                <a:tc>
                  <a:txBody>
                    <a:bodyPr/>
                    <a:lstStyle/>
                    <a:p>
                      <a:pPr algn="l" fontAlgn="t"/>
                      <a:r>
                        <a:rPr lang="en-IN">
                          <a:effectLst/>
                        </a:rPr>
                        <a:t>Artificial Neural Network</a:t>
                      </a:r>
                      <a:endParaRPr lang="en-IN">
                        <a:solidFill>
                          <a:srgbClr val="000000"/>
                        </a:solidFill>
                        <a:effectLst/>
                        <a:latin typeface="times new roman" panose="02020603050405020304" pitchFamily="18" charset="0"/>
                      </a:endParaRPr>
                    </a:p>
                  </a:txBody>
                  <a:tcPr marL="114300" marR="114300" marT="114300" marB="114300"/>
                </a:tc>
                <a:extLst>
                  <a:ext uri="{0D108BD9-81ED-4DB2-BD59-A6C34878D82A}">
                    <a16:rowId xmlns:a16="http://schemas.microsoft.com/office/drawing/2014/main" val="3540006516"/>
                  </a:ext>
                </a:extLst>
              </a:tr>
              <a:tr h="343457">
                <a:tc>
                  <a:txBody>
                    <a:bodyPr/>
                    <a:lstStyle/>
                    <a:p>
                      <a:pPr algn="just" fontAlgn="t"/>
                      <a:r>
                        <a:rPr lang="en-IN">
                          <a:effectLst/>
                        </a:rPr>
                        <a:t>Dendrites</a:t>
                      </a:r>
                      <a:endParaRPr lang="en-IN">
                        <a:solidFill>
                          <a:srgbClr val="333333"/>
                        </a:solidFill>
                        <a:effectLst/>
                        <a:latin typeface="inter-regular"/>
                      </a:endParaRPr>
                    </a:p>
                  </a:txBody>
                  <a:tcPr marL="76200" marR="76200" marT="76200" marB="76200"/>
                </a:tc>
                <a:tc>
                  <a:txBody>
                    <a:bodyPr/>
                    <a:lstStyle/>
                    <a:p>
                      <a:pPr algn="just" fontAlgn="t"/>
                      <a:r>
                        <a:rPr lang="en-IN">
                          <a:effectLst/>
                        </a:rPr>
                        <a:t>Inputs</a:t>
                      </a:r>
                      <a:endParaRPr lang="en-IN">
                        <a:solidFill>
                          <a:srgbClr val="333333"/>
                        </a:solidFill>
                        <a:effectLst/>
                        <a:latin typeface="inter-regular"/>
                      </a:endParaRPr>
                    </a:p>
                  </a:txBody>
                  <a:tcPr marL="76200" marR="76200" marT="76200" marB="76200"/>
                </a:tc>
                <a:extLst>
                  <a:ext uri="{0D108BD9-81ED-4DB2-BD59-A6C34878D82A}">
                    <a16:rowId xmlns:a16="http://schemas.microsoft.com/office/drawing/2014/main" val="916413704"/>
                  </a:ext>
                </a:extLst>
              </a:tr>
              <a:tr h="343457">
                <a:tc>
                  <a:txBody>
                    <a:bodyPr/>
                    <a:lstStyle/>
                    <a:p>
                      <a:pPr algn="just" fontAlgn="t"/>
                      <a:r>
                        <a:rPr lang="en-IN">
                          <a:effectLst/>
                        </a:rPr>
                        <a:t>Cell nucleus</a:t>
                      </a:r>
                      <a:endParaRPr lang="en-IN">
                        <a:solidFill>
                          <a:srgbClr val="333333"/>
                        </a:solidFill>
                        <a:effectLst/>
                        <a:latin typeface="inter-regular"/>
                      </a:endParaRPr>
                    </a:p>
                  </a:txBody>
                  <a:tcPr marL="76200" marR="76200" marT="76200" marB="76200"/>
                </a:tc>
                <a:tc>
                  <a:txBody>
                    <a:bodyPr/>
                    <a:lstStyle/>
                    <a:p>
                      <a:pPr algn="just" fontAlgn="t"/>
                      <a:r>
                        <a:rPr lang="en-IN">
                          <a:effectLst/>
                        </a:rPr>
                        <a:t>Nodes</a:t>
                      </a:r>
                      <a:endParaRPr lang="en-IN">
                        <a:solidFill>
                          <a:srgbClr val="333333"/>
                        </a:solidFill>
                        <a:effectLst/>
                        <a:latin typeface="inter-regular"/>
                      </a:endParaRPr>
                    </a:p>
                  </a:txBody>
                  <a:tcPr marL="76200" marR="76200" marT="76200" marB="76200"/>
                </a:tc>
                <a:extLst>
                  <a:ext uri="{0D108BD9-81ED-4DB2-BD59-A6C34878D82A}">
                    <a16:rowId xmlns:a16="http://schemas.microsoft.com/office/drawing/2014/main" val="2736720926"/>
                  </a:ext>
                </a:extLst>
              </a:tr>
              <a:tr h="343457">
                <a:tc>
                  <a:txBody>
                    <a:bodyPr/>
                    <a:lstStyle/>
                    <a:p>
                      <a:pPr algn="just" fontAlgn="t"/>
                      <a:r>
                        <a:rPr lang="en-IN">
                          <a:effectLst/>
                        </a:rPr>
                        <a:t>Synapse</a:t>
                      </a:r>
                      <a:endParaRPr lang="en-IN">
                        <a:solidFill>
                          <a:srgbClr val="333333"/>
                        </a:solidFill>
                        <a:effectLst/>
                        <a:latin typeface="inter-regular"/>
                      </a:endParaRPr>
                    </a:p>
                  </a:txBody>
                  <a:tcPr marL="76200" marR="76200" marT="76200" marB="76200"/>
                </a:tc>
                <a:tc>
                  <a:txBody>
                    <a:bodyPr/>
                    <a:lstStyle/>
                    <a:p>
                      <a:pPr algn="just" fontAlgn="t"/>
                      <a:r>
                        <a:rPr lang="en-IN">
                          <a:effectLst/>
                        </a:rPr>
                        <a:t>Weights</a:t>
                      </a:r>
                      <a:endParaRPr lang="en-IN">
                        <a:solidFill>
                          <a:srgbClr val="333333"/>
                        </a:solidFill>
                        <a:effectLst/>
                        <a:latin typeface="inter-regular"/>
                      </a:endParaRPr>
                    </a:p>
                  </a:txBody>
                  <a:tcPr marL="76200" marR="76200" marT="76200" marB="76200"/>
                </a:tc>
                <a:extLst>
                  <a:ext uri="{0D108BD9-81ED-4DB2-BD59-A6C34878D82A}">
                    <a16:rowId xmlns:a16="http://schemas.microsoft.com/office/drawing/2014/main" val="348876328"/>
                  </a:ext>
                </a:extLst>
              </a:tr>
              <a:tr h="343457">
                <a:tc>
                  <a:txBody>
                    <a:bodyPr/>
                    <a:lstStyle/>
                    <a:p>
                      <a:pPr algn="just" fontAlgn="t"/>
                      <a:r>
                        <a:rPr lang="en-IN">
                          <a:effectLst/>
                        </a:rPr>
                        <a:t>Axon</a:t>
                      </a:r>
                      <a:endParaRPr lang="en-IN">
                        <a:solidFill>
                          <a:srgbClr val="333333"/>
                        </a:solidFill>
                        <a:effectLst/>
                        <a:latin typeface="inter-regular"/>
                      </a:endParaRPr>
                    </a:p>
                  </a:txBody>
                  <a:tcPr marL="76200" marR="76200" marT="76200" marB="76200"/>
                </a:tc>
                <a:tc>
                  <a:txBody>
                    <a:bodyPr/>
                    <a:lstStyle/>
                    <a:p>
                      <a:pPr algn="just" fontAlgn="t"/>
                      <a:r>
                        <a:rPr lang="en-IN" dirty="0">
                          <a:effectLst/>
                        </a:rPr>
                        <a:t>Output</a:t>
                      </a:r>
                      <a:endParaRPr lang="en-IN" dirty="0">
                        <a:solidFill>
                          <a:srgbClr val="333333"/>
                        </a:solidFill>
                        <a:effectLst/>
                        <a:latin typeface="inter-regular"/>
                      </a:endParaRPr>
                    </a:p>
                  </a:txBody>
                  <a:tcPr marL="76200" marR="76200" marT="76200" marB="76200"/>
                </a:tc>
                <a:extLst>
                  <a:ext uri="{0D108BD9-81ED-4DB2-BD59-A6C34878D82A}">
                    <a16:rowId xmlns:a16="http://schemas.microsoft.com/office/drawing/2014/main" val="372841539"/>
                  </a:ext>
                </a:extLst>
              </a:tr>
            </a:tbl>
          </a:graphicData>
        </a:graphic>
      </p:graphicFrame>
    </p:spTree>
    <p:extLst>
      <p:ext uri="{BB962C8B-B14F-4D97-AF65-F5344CB8AC3E}">
        <p14:creationId xmlns:p14="http://schemas.microsoft.com/office/powerpoint/2010/main" val="226627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49E8-E431-4A18-BE6F-D11A75BCAEAC}"/>
              </a:ext>
            </a:extLst>
          </p:cNvPr>
          <p:cNvSpPr>
            <a:spLocks noGrp="1"/>
          </p:cNvSpPr>
          <p:nvPr>
            <p:ph type="title"/>
          </p:nvPr>
        </p:nvSpPr>
        <p:spPr/>
        <p:txBody>
          <a:bodyPr/>
          <a:lstStyle/>
          <a:p>
            <a:r>
              <a:rPr lang="en-US" dirty="0"/>
              <a:t>How do neural networks work?</a:t>
            </a:r>
            <a:endParaRPr lang="en-IN" dirty="0"/>
          </a:p>
        </p:txBody>
      </p:sp>
      <p:sp>
        <p:nvSpPr>
          <p:cNvPr id="3" name="Content Placeholder 2">
            <a:extLst>
              <a:ext uri="{FF2B5EF4-FFF2-40B4-BE49-F238E27FC236}">
                <a16:creationId xmlns:a16="http://schemas.microsoft.com/office/drawing/2014/main" id="{D1A81DA7-4176-45BE-A36A-B1CE2BCAF059}"/>
              </a:ext>
            </a:extLst>
          </p:cNvPr>
          <p:cNvSpPr>
            <a:spLocks noGrp="1"/>
          </p:cNvSpPr>
          <p:nvPr>
            <p:ph idx="1"/>
          </p:nvPr>
        </p:nvSpPr>
        <p:spPr>
          <a:xfrm>
            <a:off x="18222" y="1700808"/>
            <a:ext cx="6796270" cy="4267200"/>
          </a:xfrm>
        </p:spPr>
        <p:txBody>
          <a:bodyPr/>
          <a:lstStyle/>
          <a:p>
            <a:pPr algn="just"/>
            <a:r>
              <a:rPr lang="en-IN" dirty="0"/>
              <a:t>The ANN </a:t>
            </a:r>
            <a:r>
              <a:rPr lang="en-IN" dirty="0">
                <a:solidFill>
                  <a:srgbClr val="FF0000"/>
                </a:solidFill>
              </a:rPr>
              <a:t>acquires knowledge through the learning process </a:t>
            </a:r>
            <a:r>
              <a:rPr lang="en-IN" dirty="0"/>
              <a:t>by using learning algorithms and the </a:t>
            </a:r>
            <a:r>
              <a:rPr lang="en-IN" dirty="0">
                <a:solidFill>
                  <a:srgbClr val="FF0000"/>
                </a:solidFill>
              </a:rPr>
              <a:t>acquired knowledge is stored using the interneuron connection strength</a:t>
            </a:r>
            <a:r>
              <a:rPr lang="en-IN" dirty="0"/>
              <a:t>, known as </a:t>
            </a:r>
            <a:r>
              <a:rPr lang="en-IN" dirty="0">
                <a:solidFill>
                  <a:srgbClr val="FF0000"/>
                </a:solidFill>
              </a:rPr>
              <a:t>synaptic weights. </a:t>
            </a:r>
          </a:p>
          <a:p>
            <a:pPr algn="just"/>
            <a:r>
              <a:rPr lang="en-IN" dirty="0"/>
              <a:t>The ANN with the help of parallel distributed structure acquires its ability to learn and therefore generalize. Generalization means ANN produces reasonable outputs for new inputs ANN, which is not encountered during training. A model of neuron is shown in Fig</a:t>
            </a:r>
          </a:p>
          <a:p>
            <a:endParaRPr lang="en-IN" dirty="0"/>
          </a:p>
        </p:txBody>
      </p:sp>
      <p:pic>
        <p:nvPicPr>
          <p:cNvPr id="4" name="Picture 3">
            <a:extLst>
              <a:ext uri="{FF2B5EF4-FFF2-40B4-BE49-F238E27FC236}">
                <a16:creationId xmlns:a16="http://schemas.microsoft.com/office/drawing/2014/main" id="{BDAFC801-7B9F-4D3A-A474-FA700CEE8459}"/>
              </a:ext>
            </a:extLst>
          </p:cNvPr>
          <p:cNvPicPr>
            <a:picLocks noChangeAspect="1"/>
          </p:cNvPicPr>
          <p:nvPr/>
        </p:nvPicPr>
        <p:blipFill>
          <a:blip r:embed="rId2"/>
          <a:stretch>
            <a:fillRect/>
          </a:stretch>
        </p:blipFill>
        <p:spPr>
          <a:xfrm>
            <a:off x="6814492" y="1687759"/>
            <a:ext cx="5945707" cy="3000903"/>
          </a:xfrm>
          <a:prstGeom prst="rect">
            <a:avLst/>
          </a:prstGeom>
        </p:spPr>
      </p:pic>
    </p:spTree>
    <p:extLst>
      <p:ext uri="{BB962C8B-B14F-4D97-AF65-F5344CB8AC3E}">
        <p14:creationId xmlns:p14="http://schemas.microsoft.com/office/powerpoint/2010/main" val="359153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a:extLst>
              <a:ext uri="{FF2B5EF4-FFF2-40B4-BE49-F238E27FC236}">
                <a16:creationId xmlns:a16="http://schemas.microsoft.com/office/drawing/2014/main" id="{31E325F8-0FB4-4863-AD28-CFD4784CAC0A}"/>
              </a:ext>
            </a:extLst>
          </p:cNvPr>
          <p:cNvPicPr>
            <a:picLocks noGrp="1" noChangeAspect="1"/>
          </p:cNvPicPr>
          <p:nvPr>
            <p:ph idx="4294967295"/>
          </p:nvPr>
        </p:nvPicPr>
        <p:blipFill>
          <a:blip r:embed="rId3"/>
          <a:stretch>
            <a:fillRect/>
          </a:stretch>
        </p:blipFill>
        <p:spPr>
          <a:xfrm>
            <a:off x="1234410" y="1048318"/>
            <a:ext cx="8150225" cy="1501775"/>
          </a:xfrm>
          <a:prstGeom prst="rect">
            <a:avLst/>
          </a:prstGeom>
        </p:spPr>
      </p:pic>
      <p:pic>
        <p:nvPicPr>
          <p:cNvPr id="6" name="Picture 5">
            <a:extLst>
              <a:ext uri="{FF2B5EF4-FFF2-40B4-BE49-F238E27FC236}">
                <a16:creationId xmlns:a16="http://schemas.microsoft.com/office/drawing/2014/main" id="{5AD11C7F-EEBF-4EBE-8F39-6FF238082E4B}"/>
              </a:ext>
            </a:extLst>
          </p:cNvPr>
          <p:cNvPicPr>
            <a:picLocks noChangeAspect="1"/>
          </p:cNvPicPr>
          <p:nvPr/>
        </p:nvPicPr>
        <p:blipFill>
          <a:blip r:embed="rId4"/>
          <a:stretch>
            <a:fillRect/>
          </a:stretch>
        </p:blipFill>
        <p:spPr>
          <a:xfrm>
            <a:off x="4524635" y="93765"/>
            <a:ext cx="1569776" cy="720080"/>
          </a:xfrm>
          <a:prstGeom prst="rect">
            <a:avLst/>
          </a:prstGeom>
        </p:spPr>
      </p:pic>
      <p:graphicFrame>
        <p:nvGraphicFramePr>
          <p:cNvPr id="22" name="Object 21">
            <a:extLst>
              <a:ext uri="{FF2B5EF4-FFF2-40B4-BE49-F238E27FC236}">
                <a16:creationId xmlns:a16="http://schemas.microsoft.com/office/drawing/2014/main" id="{F469A1BD-3C5D-44EF-9CD6-CE274B9B0712}"/>
              </a:ext>
            </a:extLst>
          </p:cNvPr>
          <p:cNvGraphicFramePr>
            <a:graphicFrameLocks noChangeAspect="1"/>
          </p:cNvGraphicFramePr>
          <p:nvPr>
            <p:extLst>
              <p:ext uri="{D42A27DB-BD31-4B8C-83A1-F6EECF244321}">
                <p14:modId xmlns:p14="http://schemas.microsoft.com/office/powerpoint/2010/main" val="2749766540"/>
              </p:ext>
            </p:extLst>
          </p:nvPr>
        </p:nvGraphicFramePr>
        <p:xfrm>
          <a:off x="4475840" y="2562487"/>
          <a:ext cx="1667364" cy="468946"/>
        </p:xfrm>
        <a:graphic>
          <a:graphicData uri="http://schemas.openxmlformats.org/presentationml/2006/ole">
            <mc:AlternateContent xmlns:mc="http://schemas.openxmlformats.org/markup-compatibility/2006">
              <mc:Choice xmlns:v="urn:schemas-microsoft-com:vml" Requires="v">
                <p:oleObj spid="_x0000_s1082" name="Equation" r:id="rId5" imgW="914779" imgH="256636" progId="Equation.DSMT4">
                  <p:embed/>
                </p:oleObj>
              </mc:Choice>
              <mc:Fallback>
                <p:oleObj name="Equation" r:id="rId5" imgW="914779" imgH="256636" progId="Equation.DSMT4">
                  <p:embed/>
                  <p:pic>
                    <p:nvPicPr>
                      <p:cNvPr id="0" name=""/>
                      <p:cNvPicPr/>
                      <p:nvPr/>
                    </p:nvPicPr>
                    <p:blipFill>
                      <a:blip r:embed="rId6"/>
                      <a:stretch>
                        <a:fillRect/>
                      </a:stretch>
                    </p:blipFill>
                    <p:spPr>
                      <a:xfrm>
                        <a:off x="4475840" y="2562487"/>
                        <a:ext cx="1667364" cy="468946"/>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59A76FFB-3FB9-46B2-9FFE-902087F73E4D}"/>
              </a:ext>
            </a:extLst>
          </p:cNvPr>
          <p:cNvGraphicFramePr>
            <a:graphicFrameLocks noChangeAspect="1"/>
          </p:cNvGraphicFramePr>
          <p:nvPr>
            <p:extLst>
              <p:ext uri="{D42A27DB-BD31-4B8C-83A1-F6EECF244321}">
                <p14:modId xmlns:p14="http://schemas.microsoft.com/office/powerpoint/2010/main" val="3278530229"/>
              </p:ext>
            </p:extLst>
          </p:nvPr>
        </p:nvGraphicFramePr>
        <p:xfrm>
          <a:off x="4627057" y="4093676"/>
          <a:ext cx="1467354" cy="510384"/>
        </p:xfrm>
        <a:graphic>
          <a:graphicData uri="http://schemas.openxmlformats.org/presentationml/2006/ole">
            <mc:AlternateContent xmlns:mc="http://schemas.openxmlformats.org/markup-compatibility/2006">
              <mc:Choice xmlns:v="urn:schemas-microsoft-com:vml" Requires="v">
                <p:oleObj spid="_x0000_s1083" name="Equation" r:id="rId7" imgW="657633" imgH="228241" progId="Equation.DSMT4">
                  <p:embed/>
                </p:oleObj>
              </mc:Choice>
              <mc:Fallback>
                <p:oleObj name="Equation" r:id="rId7" imgW="657633" imgH="228241" progId="Equation.DSMT4">
                  <p:embed/>
                  <p:pic>
                    <p:nvPicPr>
                      <p:cNvPr id="0" name=""/>
                      <p:cNvPicPr/>
                      <p:nvPr/>
                    </p:nvPicPr>
                    <p:blipFill>
                      <a:blip r:embed="rId8"/>
                      <a:stretch>
                        <a:fillRect/>
                      </a:stretch>
                    </p:blipFill>
                    <p:spPr>
                      <a:xfrm>
                        <a:off x="4627057" y="4093676"/>
                        <a:ext cx="1467354" cy="510384"/>
                      </a:xfrm>
                      <a:prstGeom prst="rect">
                        <a:avLst/>
                      </a:prstGeom>
                    </p:spPr>
                  </p:pic>
                </p:oleObj>
              </mc:Fallback>
            </mc:AlternateContent>
          </a:graphicData>
        </a:graphic>
      </p:graphicFrame>
      <p:pic>
        <p:nvPicPr>
          <p:cNvPr id="35" name="Picture 34">
            <a:extLst>
              <a:ext uri="{FF2B5EF4-FFF2-40B4-BE49-F238E27FC236}">
                <a16:creationId xmlns:a16="http://schemas.microsoft.com/office/drawing/2014/main" id="{2143EBCE-B6F0-4CD7-AF84-EDC0164FA15F}"/>
              </a:ext>
            </a:extLst>
          </p:cNvPr>
          <p:cNvPicPr>
            <a:picLocks noChangeAspect="1"/>
          </p:cNvPicPr>
          <p:nvPr/>
        </p:nvPicPr>
        <p:blipFill>
          <a:blip r:embed="rId9"/>
          <a:stretch>
            <a:fillRect/>
          </a:stretch>
        </p:blipFill>
        <p:spPr>
          <a:xfrm>
            <a:off x="1238836" y="3058702"/>
            <a:ext cx="8151045" cy="1290166"/>
          </a:xfrm>
          <a:prstGeom prst="rect">
            <a:avLst/>
          </a:prstGeom>
        </p:spPr>
      </p:pic>
      <p:pic>
        <p:nvPicPr>
          <p:cNvPr id="40" name="Picture 39">
            <a:extLst>
              <a:ext uri="{FF2B5EF4-FFF2-40B4-BE49-F238E27FC236}">
                <a16:creationId xmlns:a16="http://schemas.microsoft.com/office/drawing/2014/main" id="{CDAFE8DB-D21A-4079-99E6-2CFB6FBD9C68}"/>
              </a:ext>
            </a:extLst>
          </p:cNvPr>
          <p:cNvPicPr>
            <a:picLocks noChangeAspect="1"/>
          </p:cNvPicPr>
          <p:nvPr/>
        </p:nvPicPr>
        <p:blipFill rotWithShape="1">
          <a:blip r:embed="rId10"/>
          <a:srcRect r="39399"/>
          <a:stretch/>
        </p:blipFill>
        <p:spPr>
          <a:xfrm>
            <a:off x="1845940" y="4604060"/>
            <a:ext cx="6307771" cy="904186"/>
          </a:xfrm>
          <a:prstGeom prst="rect">
            <a:avLst/>
          </a:prstGeom>
        </p:spPr>
      </p:pic>
      <p:graphicFrame>
        <p:nvGraphicFramePr>
          <p:cNvPr id="41" name="Object 40">
            <a:extLst>
              <a:ext uri="{FF2B5EF4-FFF2-40B4-BE49-F238E27FC236}">
                <a16:creationId xmlns:a16="http://schemas.microsoft.com/office/drawing/2014/main" id="{5F0D0CAC-F988-4C86-A232-23CF2347F5B7}"/>
              </a:ext>
            </a:extLst>
          </p:cNvPr>
          <p:cNvGraphicFramePr>
            <a:graphicFrameLocks noChangeAspect="1"/>
          </p:cNvGraphicFramePr>
          <p:nvPr>
            <p:extLst>
              <p:ext uri="{D42A27DB-BD31-4B8C-83A1-F6EECF244321}">
                <p14:modId xmlns:p14="http://schemas.microsoft.com/office/powerpoint/2010/main" val="3883008835"/>
              </p:ext>
            </p:extLst>
          </p:nvPr>
        </p:nvGraphicFramePr>
        <p:xfrm>
          <a:off x="4809422" y="5106286"/>
          <a:ext cx="1490602" cy="803920"/>
        </p:xfrm>
        <a:graphic>
          <a:graphicData uri="http://schemas.openxmlformats.org/presentationml/2006/ole">
            <mc:AlternateContent xmlns:mc="http://schemas.openxmlformats.org/markup-compatibility/2006">
              <mc:Choice xmlns:v="urn:schemas-microsoft-com:vml" Requires="v">
                <p:oleObj spid="_x0000_s1084" name="Equation" r:id="rId11" imgW="848151" imgH="456481" progId="Equation.DSMT4">
                  <p:embed/>
                </p:oleObj>
              </mc:Choice>
              <mc:Fallback>
                <p:oleObj name="Equation" r:id="rId11" imgW="848151" imgH="456481" progId="Equation.DSMT4">
                  <p:embed/>
                  <p:pic>
                    <p:nvPicPr>
                      <p:cNvPr id="4" name="Object 3">
                        <a:extLst>
                          <a:ext uri="{FF2B5EF4-FFF2-40B4-BE49-F238E27FC236}">
                            <a16:creationId xmlns:a16="http://schemas.microsoft.com/office/drawing/2014/main" id="{380228A3-C2DA-45F5-AE8A-8DE8009BFAE2}"/>
                          </a:ext>
                        </a:extLst>
                      </p:cNvPr>
                      <p:cNvPicPr/>
                      <p:nvPr/>
                    </p:nvPicPr>
                    <p:blipFill>
                      <a:blip r:embed="rId12"/>
                      <a:stretch>
                        <a:fillRect/>
                      </a:stretch>
                    </p:blipFill>
                    <p:spPr>
                      <a:xfrm>
                        <a:off x="4809422" y="5106286"/>
                        <a:ext cx="1490602" cy="803920"/>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13D4675A-9BF8-4D99-81BD-784906C56E00}"/>
              </a:ext>
            </a:extLst>
          </p:cNvPr>
          <p:cNvGraphicFramePr>
            <a:graphicFrameLocks noChangeAspect="1"/>
          </p:cNvGraphicFramePr>
          <p:nvPr>
            <p:extLst>
              <p:ext uri="{D42A27DB-BD31-4B8C-83A1-F6EECF244321}">
                <p14:modId xmlns:p14="http://schemas.microsoft.com/office/powerpoint/2010/main" val="3600949971"/>
              </p:ext>
            </p:extLst>
          </p:nvPr>
        </p:nvGraphicFramePr>
        <p:xfrm>
          <a:off x="4794108" y="6010472"/>
          <a:ext cx="1448473" cy="566794"/>
        </p:xfrm>
        <a:graphic>
          <a:graphicData uri="http://schemas.openxmlformats.org/presentationml/2006/ole">
            <mc:AlternateContent xmlns:mc="http://schemas.openxmlformats.org/markup-compatibility/2006">
              <mc:Choice xmlns:v="urn:schemas-microsoft-com:vml" Requires="v">
                <p:oleObj spid="_x0000_s1085" name="Equation" r:id="rId13" imgW="657633" imgH="256636" progId="Equation.DSMT4">
                  <p:embed/>
                </p:oleObj>
              </mc:Choice>
              <mc:Fallback>
                <p:oleObj name="Equation" r:id="rId13" imgW="657633" imgH="256636" progId="Equation.DSMT4">
                  <p:embed/>
                  <p:pic>
                    <p:nvPicPr>
                      <p:cNvPr id="5" name="Object 4">
                        <a:extLst>
                          <a:ext uri="{FF2B5EF4-FFF2-40B4-BE49-F238E27FC236}">
                            <a16:creationId xmlns:a16="http://schemas.microsoft.com/office/drawing/2014/main" id="{78405176-2D4C-4F80-A4DA-B70281E1AD50}"/>
                          </a:ext>
                        </a:extLst>
                      </p:cNvPr>
                      <p:cNvPicPr/>
                      <p:nvPr/>
                    </p:nvPicPr>
                    <p:blipFill>
                      <a:blip r:embed="rId14"/>
                      <a:stretch>
                        <a:fillRect/>
                      </a:stretch>
                    </p:blipFill>
                    <p:spPr>
                      <a:xfrm>
                        <a:off x="4794108" y="6010472"/>
                        <a:ext cx="1448473" cy="566794"/>
                      </a:xfrm>
                      <a:prstGeom prst="rect">
                        <a:avLst/>
                      </a:prstGeom>
                    </p:spPr>
                  </p:pic>
                </p:oleObj>
              </mc:Fallback>
            </mc:AlternateContent>
          </a:graphicData>
        </a:graphic>
      </p:graphicFrame>
    </p:spTree>
    <p:extLst>
      <p:ext uri="{BB962C8B-B14F-4D97-AF65-F5344CB8AC3E}">
        <p14:creationId xmlns:p14="http://schemas.microsoft.com/office/powerpoint/2010/main" val="211325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97A0-678A-4B63-9AFE-E75D0B0635AC}"/>
              </a:ext>
            </a:extLst>
          </p:cNvPr>
          <p:cNvSpPr>
            <a:spLocks noGrp="1"/>
          </p:cNvSpPr>
          <p:nvPr>
            <p:ph type="title"/>
          </p:nvPr>
        </p:nvSpPr>
        <p:spPr/>
        <p:txBody>
          <a:bodyPr>
            <a:normAutofit/>
          </a:bodyPr>
          <a:lstStyle/>
          <a:p>
            <a:r>
              <a:rPr lang="en-IN" b="1" dirty="0"/>
              <a:t>Feedforward vs. Backpropagation</a:t>
            </a:r>
            <a:endParaRPr lang="en-IN" dirty="0"/>
          </a:p>
        </p:txBody>
      </p:sp>
      <p:sp>
        <p:nvSpPr>
          <p:cNvPr id="3" name="Rectangle 2">
            <a:extLst>
              <a:ext uri="{FF2B5EF4-FFF2-40B4-BE49-F238E27FC236}">
                <a16:creationId xmlns:a16="http://schemas.microsoft.com/office/drawing/2014/main" id="{8B6BC657-B7CB-4ACA-8D08-4E173D9AF326}"/>
              </a:ext>
            </a:extLst>
          </p:cNvPr>
          <p:cNvSpPr/>
          <p:nvPr/>
        </p:nvSpPr>
        <p:spPr>
          <a:xfrm>
            <a:off x="-98276" y="1645876"/>
            <a:ext cx="4667101" cy="1754326"/>
          </a:xfrm>
          <a:prstGeom prst="rect">
            <a:avLst/>
          </a:prstGeom>
        </p:spPr>
        <p:txBody>
          <a:bodyPr wrap="square">
            <a:spAutoFit/>
          </a:bodyPr>
          <a:lstStyle/>
          <a:p>
            <a:pPr algn="just"/>
            <a:r>
              <a:rPr lang="en-US" b="1" dirty="0">
                <a:solidFill>
                  <a:srgbClr val="080A13"/>
                </a:solidFill>
                <a:latin typeface="Inter"/>
              </a:rPr>
              <a:t>💡 Feedforward Propagation </a:t>
            </a:r>
            <a:r>
              <a:rPr lang="en-US" dirty="0">
                <a:solidFill>
                  <a:srgbClr val="080A13"/>
                </a:solidFill>
                <a:latin typeface="Inter"/>
              </a:rPr>
              <a:t>-</a:t>
            </a:r>
            <a:r>
              <a:rPr lang="en-US" b="1" dirty="0">
                <a:solidFill>
                  <a:srgbClr val="080A13"/>
                </a:solidFill>
                <a:latin typeface="Inter"/>
              </a:rPr>
              <a:t> </a:t>
            </a:r>
            <a:r>
              <a:rPr lang="en-US" dirty="0">
                <a:solidFill>
                  <a:srgbClr val="080A13"/>
                </a:solidFill>
                <a:latin typeface="Inter"/>
              </a:rPr>
              <a:t>the flow of information occurs in the forward direction. The input is used to calculate some intermediate function in the hidden layer, which is then used to calculate an output. </a:t>
            </a:r>
          </a:p>
          <a:p>
            <a:pPr algn="just"/>
            <a:endParaRPr lang="en-US" b="0" i="0" dirty="0">
              <a:solidFill>
                <a:srgbClr val="080A13"/>
              </a:solidFill>
              <a:effectLst/>
              <a:latin typeface="Inter"/>
            </a:endParaRPr>
          </a:p>
        </p:txBody>
      </p:sp>
      <p:pic>
        <p:nvPicPr>
          <p:cNvPr id="4098" name="Picture 2" descr="Feedforward Propagation">
            <a:extLst>
              <a:ext uri="{FF2B5EF4-FFF2-40B4-BE49-F238E27FC236}">
                <a16:creationId xmlns:a16="http://schemas.microsoft.com/office/drawing/2014/main" id="{251728FD-DEF2-419D-9085-2A51BC10BC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639"/>
          <a:stretch/>
        </p:blipFill>
        <p:spPr bwMode="auto">
          <a:xfrm>
            <a:off x="4568825" y="1599833"/>
            <a:ext cx="7620000" cy="20451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undamental steps in machine learning ">
            <a:extLst>
              <a:ext uri="{FF2B5EF4-FFF2-40B4-BE49-F238E27FC236}">
                <a16:creationId xmlns:a16="http://schemas.microsoft.com/office/drawing/2014/main" id="{619E8124-67B1-4F23-84E3-4895255C9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2605" y="5086919"/>
            <a:ext cx="8246220" cy="15616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B59E38D-2C3A-4A2F-A01D-596823B58B52}"/>
              </a:ext>
            </a:extLst>
          </p:cNvPr>
          <p:cNvSpPr/>
          <p:nvPr/>
        </p:nvSpPr>
        <p:spPr>
          <a:xfrm>
            <a:off x="-98275" y="3037245"/>
            <a:ext cx="4536504" cy="2308324"/>
          </a:xfrm>
          <a:prstGeom prst="rect">
            <a:avLst/>
          </a:prstGeom>
        </p:spPr>
        <p:txBody>
          <a:bodyPr wrap="square">
            <a:spAutoFit/>
          </a:bodyPr>
          <a:lstStyle/>
          <a:p>
            <a:pPr algn="just"/>
            <a:r>
              <a:rPr lang="en-US" b="1" dirty="0">
                <a:solidFill>
                  <a:srgbClr val="080A13"/>
                </a:solidFill>
                <a:latin typeface="Inter"/>
              </a:rPr>
              <a:t>💡 Back Propagation </a:t>
            </a:r>
            <a:r>
              <a:rPr lang="en-US" dirty="0">
                <a:solidFill>
                  <a:srgbClr val="080A13"/>
                </a:solidFill>
                <a:latin typeface="Inter"/>
              </a:rPr>
              <a:t>-</a:t>
            </a:r>
            <a:r>
              <a:rPr lang="en-US" b="1" dirty="0">
                <a:solidFill>
                  <a:srgbClr val="080A13"/>
                </a:solidFill>
                <a:latin typeface="Inter"/>
              </a:rPr>
              <a:t> </a:t>
            </a:r>
            <a:r>
              <a:rPr lang="en-US" dirty="0">
                <a:solidFill>
                  <a:srgbClr val="202124"/>
                </a:solidFill>
                <a:latin typeface="arial" panose="020B0604020202020204" pitchFamily="34" charset="0"/>
              </a:rPr>
              <a:t>Backpropagation is just a way of propagating the total loss back into the neural network to know how much of the loss every node is responsible for, and subsequently updating the weights in a way that minimizes the loss by giving the nodes with higher error rates lower weights, and vice versa.</a:t>
            </a:r>
            <a:endParaRPr lang="en-IN" dirty="0"/>
          </a:p>
        </p:txBody>
      </p:sp>
    </p:spTree>
    <p:extLst>
      <p:ext uri="{BB962C8B-B14F-4D97-AF65-F5344CB8AC3E}">
        <p14:creationId xmlns:p14="http://schemas.microsoft.com/office/powerpoint/2010/main" val="308214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N tutorial - What is ANN">
            <a:extLst>
              <a:ext uri="{FF2B5EF4-FFF2-40B4-BE49-F238E27FC236}">
                <a16:creationId xmlns:a16="http://schemas.microsoft.com/office/drawing/2014/main" id="{8D8DBCD7-C673-4CC1-846D-8D3F9C403A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0401" r="40"/>
          <a:stretch/>
        </p:blipFill>
        <p:spPr bwMode="auto">
          <a:xfrm>
            <a:off x="1989956" y="1412776"/>
            <a:ext cx="7635949" cy="358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45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0708-A0D6-4B07-B7EF-1001B9A800B4}"/>
              </a:ext>
            </a:extLst>
          </p:cNvPr>
          <p:cNvSpPr>
            <a:spLocks noGrp="1"/>
          </p:cNvSpPr>
          <p:nvPr>
            <p:ph type="title"/>
          </p:nvPr>
        </p:nvSpPr>
        <p:spPr/>
        <p:txBody>
          <a:bodyPr/>
          <a:lstStyle/>
          <a:p>
            <a:r>
              <a:rPr lang="en-IN" dirty="0"/>
              <a:t>Activation Function?</a:t>
            </a:r>
          </a:p>
        </p:txBody>
      </p:sp>
      <p:sp>
        <p:nvSpPr>
          <p:cNvPr id="4" name="Rectangle 3">
            <a:extLst>
              <a:ext uri="{FF2B5EF4-FFF2-40B4-BE49-F238E27FC236}">
                <a16:creationId xmlns:a16="http://schemas.microsoft.com/office/drawing/2014/main" id="{0DB1FD2B-6DE0-4640-AED1-6EB66C13C5AA}"/>
              </a:ext>
            </a:extLst>
          </p:cNvPr>
          <p:cNvSpPr/>
          <p:nvPr/>
        </p:nvSpPr>
        <p:spPr>
          <a:xfrm>
            <a:off x="-3955" y="1700808"/>
            <a:ext cx="11859007" cy="2308324"/>
          </a:xfrm>
          <a:prstGeom prst="rect">
            <a:avLst/>
          </a:prstGeom>
        </p:spPr>
        <p:txBody>
          <a:bodyPr wrap="square">
            <a:spAutoFit/>
          </a:bodyPr>
          <a:lstStyle/>
          <a:p>
            <a:r>
              <a:rPr lang="en-US" b="1" dirty="0"/>
              <a:t>What is Activation Function?</a:t>
            </a:r>
          </a:p>
          <a:p>
            <a:r>
              <a:rPr lang="en-US" dirty="0"/>
              <a:t>It’s a function, which is used to get the output of node. It is also known as Transfer Function.</a:t>
            </a:r>
          </a:p>
          <a:p>
            <a:endParaRPr lang="en-US" dirty="0"/>
          </a:p>
          <a:p>
            <a:endParaRPr lang="en-US" dirty="0"/>
          </a:p>
          <a:p>
            <a:r>
              <a:rPr lang="en-US" b="1" dirty="0"/>
              <a:t>Why we use Activation functions with Neural Networks?</a:t>
            </a:r>
          </a:p>
          <a:p>
            <a:r>
              <a:rPr lang="en-US" dirty="0"/>
              <a:t>It is used to determine the output of neural network like yes or no. It maps the resulting values in between 0 to 1 or -1 to 1 etc. (depending upon the function).</a:t>
            </a:r>
          </a:p>
          <a:p>
            <a:endParaRPr lang="en-IN" dirty="0"/>
          </a:p>
        </p:txBody>
      </p:sp>
    </p:spTree>
    <p:extLst>
      <p:ext uri="{BB962C8B-B14F-4D97-AF65-F5344CB8AC3E}">
        <p14:creationId xmlns:p14="http://schemas.microsoft.com/office/powerpoint/2010/main" val="216320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AB5C-9F04-4079-8D5F-40ED00F18166}"/>
              </a:ext>
            </a:extLst>
          </p:cNvPr>
          <p:cNvSpPr>
            <a:spLocks noGrp="1"/>
          </p:cNvSpPr>
          <p:nvPr>
            <p:ph type="title"/>
          </p:nvPr>
        </p:nvSpPr>
        <p:spPr>
          <a:xfrm>
            <a:off x="2130" y="260648"/>
            <a:ext cx="2419874" cy="1144556"/>
          </a:xfrm>
        </p:spPr>
        <p:txBody>
          <a:bodyPr/>
          <a:lstStyle/>
          <a:p>
            <a:r>
              <a:rPr lang="en-IN" dirty="0"/>
              <a:t>Activation</a:t>
            </a:r>
            <a:br>
              <a:rPr lang="en-IN" dirty="0"/>
            </a:br>
            <a:r>
              <a:rPr lang="en-IN" dirty="0"/>
              <a:t> Function</a:t>
            </a:r>
          </a:p>
        </p:txBody>
      </p:sp>
      <p:pic>
        <p:nvPicPr>
          <p:cNvPr id="6146" name="Picture 2">
            <a:extLst>
              <a:ext uri="{FF2B5EF4-FFF2-40B4-BE49-F238E27FC236}">
                <a16:creationId xmlns:a16="http://schemas.microsoft.com/office/drawing/2014/main" id="{4ACBCA5E-5725-4FAC-9C22-13F51CC75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980" y="0"/>
            <a:ext cx="998284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55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arthtones 16x9">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lumMod val="100000"/>
              </a:schemeClr>
            </a:gs>
            <a:gs pos="100000">
              <a:schemeClr val="phClr">
                <a:tint val="80000"/>
              </a:schemeClr>
            </a:gs>
          </a:gsLst>
          <a:lin ang="5400000" scaled="0"/>
        </a:gradFill>
        <a:blipFill>
          <a:blip xmlns:r="http://schemas.openxmlformats.org/officeDocument/2006/relationships" r:embed="rId1">
            <a:duotone>
              <a:schemeClr val="phClr">
                <a:shade val="50000"/>
              </a:schemeClr>
              <a:schemeClr val="phClr">
                <a:tint val="80000"/>
              </a:schemeClr>
            </a:duotone>
          </a:blip>
          <a:stretch/>
        </a:blipFill>
      </a:bgFillStyleLst>
    </a:fmtScheme>
  </a:themeElements>
  <a:objectDefaults/>
  <a:extraClrSchemeLst/>
  <a:extLst>
    <a:ext uri="{05A4C25C-085E-4340-85A3-A5531E510DB2}">
      <thm15:themeFamily xmlns:thm15="http://schemas.microsoft.com/office/thememl/2012/main" name="Earth tone presentation (widescreen).potx" id="{0B5E8F0C-1569-45B5-8ADA-CBBDCE8A31F7}" vid="{BAFE7D81-C21B-4995-AEF0-26102EF6BDA1}"/>
    </a:ext>
  </a:extLst>
</a:theme>
</file>

<file path=ppt/theme/theme2.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TotalTime>
  <Words>851</Words>
  <Application>Microsoft Office PowerPoint</Application>
  <PresentationFormat>Custom</PresentationFormat>
  <Paragraphs>53</Paragraphs>
  <Slides>17</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30" baseType="lpstr">
      <vt:lpstr>Arial</vt:lpstr>
      <vt:lpstr>Arial</vt:lpstr>
      <vt:lpstr>Corbel</vt:lpstr>
      <vt:lpstr>Inter</vt:lpstr>
      <vt:lpstr>inter-regular</vt:lpstr>
      <vt:lpstr>Lato</vt:lpstr>
      <vt:lpstr>Roboto</vt:lpstr>
      <vt:lpstr>Roboto Slab</vt:lpstr>
      <vt:lpstr>source-serif-pro</vt:lpstr>
      <vt:lpstr>Times New Roman</vt:lpstr>
      <vt:lpstr>urw-din</vt:lpstr>
      <vt:lpstr>Earthtones 16x9</vt:lpstr>
      <vt:lpstr>MathType 7.0 Equation</vt:lpstr>
      <vt:lpstr>Artificial Neural  Network</vt:lpstr>
      <vt:lpstr>ANN</vt:lpstr>
      <vt:lpstr>Biological Neuron vs ANN</vt:lpstr>
      <vt:lpstr>How do neural networks work?</vt:lpstr>
      <vt:lpstr>PowerPoint Presentation</vt:lpstr>
      <vt:lpstr>Feedforward vs. Backpropagation</vt:lpstr>
      <vt:lpstr>PowerPoint Presentation</vt:lpstr>
      <vt:lpstr>Activation Function?</vt:lpstr>
      <vt:lpstr>Activation  Function</vt:lpstr>
      <vt:lpstr>Loss Function</vt:lpstr>
      <vt:lpstr>PowerPoint Presentation</vt:lpstr>
      <vt:lpstr>PowerPoint Presentation</vt:lpstr>
      <vt:lpstr>PowerPoint Presentation</vt:lpstr>
      <vt:lpstr>Regularization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dc:title>
  <dc:creator>Uday</dc:creator>
  <cp:lastModifiedBy>Uday</cp:lastModifiedBy>
  <cp:revision>29</cp:revision>
  <dcterms:created xsi:type="dcterms:W3CDTF">2023-01-23T16:25:40Z</dcterms:created>
  <dcterms:modified xsi:type="dcterms:W3CDTF">2023-01-24T07:48:30Z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