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1" r:id="rId2"/>
  </p:sldMasterIdLst>
  <p:notesMasterIdLst>
    <p:notesMasterId r:id="rId21"/>
  </p:notesMasterIdLst>
  <p:sldIdLst>
    <p:sldId id="256" r:id="rId3"/>
    <p:sldId id="289" r:id="rId4"/>
    <p:sldId id="262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8" r:id="rId17"/>
    <p:sldId id="286" r:id="rId18"/>
    <p:sldId id="287" r:id="rId19"/>
    <p:sldId id="274" r:id="rId20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B4197-2F77-4A2E-94E1-EFDBD3F614F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584B-D283-4C10-B565-C8B21F70A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0" y="0"/>
            <a:ext cx="8229600" cy="130175"/>
          </a:xfrm>
          <a:prstGeom prst="rect">
            <a:avLst/>
          </a:prstGeom>
          <a:solidFill>
            <a:srgbClr val="7AB8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i-FI" kern="0" dirty="0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5" name="Picture 55" descr="landis_gyr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254000"/>
            <a:ext cx="863600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714480" y="1764000"/>
            <a:ext cx="6400800" cy="108000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714480" y="3461750"/>
            <a:ext cx="6400800" cy="17532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156570"/>
              </a:buClr>
              <a:buSzPct val="120000"/>
              <a:buFontTx/>
              <a:buNone/>
              <a:tabLst/>
              <a:defRPr sz="1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5" name="Päivämäärän paikkamerkki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3D193D-DA34-4750-8403-447D475E38F9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16" name="Dian numeron paikkamerkki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7773C0-9349-4EE2-A8B1-A00FDBF6EFEB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36E3E-F8CC-45B1-AACE-ED2C680EB450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5AEBF9-B81E-4AED-B046-7A6FCC098984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CBF2D6-31FA-4B82-88CE-ABE9737B92C9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984B9E-C6DD-414E-BAA4-A8BF4DA8D810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C1CDB0-FAC6-474A-A299-A60A4CBD8540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48D105-AA61-4588-BC70-5EAF93B2421D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DE65DB-6004-4467-A0F7-B29F12A6EC6C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65498B-6B19-481F-8750-2A3217B495FA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9B5509-2774-4578-A57B-AD18285EB81F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5657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3" name="Päivämäärän paikkamerkki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43427-4B71-4193-B44C-BBA99977C25A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14" name="Dian numeron paikkamerkki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Alatunnisteen paikkamerkki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3BFE4-F658-4B00-AB70-3F3DA0259C71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äivämäärän paikkamerkki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9DE2C-1014-4CC6-8F13-8D2F016E6848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14" name="Dian numeron paikkamerkki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Alatunnisteen paikkamerkki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57158" y="614346"/>
            <a:ext cx="8334000" cy="4572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357158" y="1357298"/>
            <a:ext cx="4089600" cy="4878000"/>
          </a:xfrm>
        </p:spPr>
        <p:txBody>
          <a:bodyPr/>
          <a:lstStyle>
            <a:lvl1pPr>
              <a:defRPr sz="20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357298"/>
            <a:ext cx="4089600" cy="4878000"/>
          </a:xfrm>
        </p:spPr>
        <p:txBody>
          <a:bodyPr/>
          <a:lstStyle>
            <a:lvl1pPr>
              <a:defRPr sz="20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Päivämäärän paikkamerkki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DA8558-9CD1-4BC7-90F6-B004080E2681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15" name="Dian numeron paikkamerkki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Alatunnisteen paikkamerkki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448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äivämäärän paikkamerkki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572B8-06B2-4A59-AE96-FA94EB4BCCA9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11" name="Dian numeron paikkamerkki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Alatunnisteen paikkamerkki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D56F75-84E4-4D0C-AB85-17DB8A41825D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F6A16F-DDCC-4EE6-B548-ED55F9E6C708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8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äivämäärän paikkamerkki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CD1924-372E-42B1-9289-51D7CF24721D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Alatunnisteen paikkamerkki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äivämäärän paikkamerkki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4DE1FD-D310-4887-A28E-F291F7962DE5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Alatunnisteen paikkamerkki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404813" y="642938"/>
            <a:ext cx="833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Muokkaa</a:t>
            </a:r>
            <a:r>
              <a:rPr lang="en-US" dirty="0" smtClean="0"/>
              <a:t> </a:t>
            </a:r>
            <a:r>
              <a:rPr lang="en-US" dirty="0" err="1" smtClean="0"/>
              <a:t>perustyyl</a:t>
            </a:r>
            <a:r>
              <a:rPr lang="en-US" dirty="0" smtClean="0"/>
              <a:t>. </a:t>
            </a:r>
            <a:r>
              <a:rPr lang="en-US" dirty="0" err="1" smtClean="0"/>
              <a:t>napsautt</a:t>
            </a:r>
            <a:r>
              <a:rPr lang="en-US" dirty="0" smtClean="0"/>
              <a:t>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06400" y="1357313"/>
            <a:ext cx="8331200" cy="4878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Muokkaa</a:t>
            </a:r>
            <a:r>
              <a:rPr lang="en-US" noProof="0" dirty="0" smtClean="0"/>
              <a:t> </a:t>
            </a:r>
            <a:r>
              <a:rPr lang="en-US" noProof="0" dirty="0" err="1" smtClean="0"/>
              <a:t>tekstin</a:t>
            </a:r>
            <a:r>
              <a:rPr lang="en-US" noProof="0" dirty="0" smtClean="0"/>
              <a:t> </a:t>
            </a:r>
            <a:r>
              <a:rPr lang="en-US" noProof="0" dirty="0" err="1" smtClean="0"/>
              <a:t>perustyylejä</a:t>
            </a:r>
            <a:r>
              <a:rPr lang="en-US" noProof="0" dirty="0" smtClean="0"/>
              <a:t> </a:t>
            </a:r>
            <a:r>
              <a:rPr lang="en-US" noProof="0" dirty="0" err="1" smtClean="0"/>
              <a:t>napsauttamalla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toinen</a:t>
            </a:r>
            <a:r>
              <a:rPr lang="en-US" noProof="0" dirty="0" smtClean="0"/>
              <a:t> </a:t>
            </a:r>
            <a:r>
              <a:rPr lang="en-US" noProof="0" dirty="0" err="1" smtClean="0"/>
              <a:t>taso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kolmas</a:t>
            </a:r>
            <a:r>
              <a:rPr lang="en-US" noProof="0" dirty="0" smtClean="0"/>
              <a:t> </a:t>
            </a:r>
            <a:r>
              <a:rPr lang="en-US" noProof="0" dirty="0" err="1" smtClean="0"/>
              <a:t>taso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neljäs</a:t>
            </a:r>
            <a:r>
              <a:rPr lang="en-US" noProof="0" dirty="0" smtClean="0"/>
              <a:t> </a:t>
            </a:r>
            <a:r>
              <a:rPr lang="en-US" noProof="0" dirty="0" err="1" smtClean="0"/>
              <a:t>taso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viides</a:t>
            </a:r>
            <a:r>
              <a:rPr lang="en-US" noProof="0" dirty="0" smtClean="0"/>
              <a:t> </a:t>
            </a:r>
            <a:r>
              <a:rPr lang="en-US" noProof="0" dirty="0" err="1" smtClean="0"/>
              <a:t>taso</a:t>
            </a:r>
            <a:endParaRPr lang="en-US" noProof="0" dirty="0" smtClean="0"/>
          </a:p>
          <a:p>
            <a:pPr lvl="0"/>
            <a:endParaRPr lang="fi-FI" dirty="0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8229600" cy="130175"/>
          </a:xfrm>
          <a:prstGeom prst="rect">
            <a:avLst/>
          </a:prstGeom>
          <a:solidFill>
            <a:srgbClr val="7AB8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i-FI">
              <a:latin typeface="+mn-lt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68300" y="6529388"/>
            <a:ext cx="1060428" cy="244475"/>
          </a:xfrm>
          <a:prstGeom prst="rect">
            <a:avLst/>
          </a:prstGeom>
        </p:spPr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00" kern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BA04D01-7219-456F-A6B3-6CC8F58F2E34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28691" y="6529388"/>
            <a:ext cx="44291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00" kern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7338" y="6530400"/>
            <a:ext cx="6786562" cy="24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00" kern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pic>
        <p:nvPicPr>
          <p:cNvPr id="1032" name="Picture 80" descr="landis_gyr_rgb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48600" y="6164263"/>
            <a:ext cx="863600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156570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Tahoma" pitchFamily="34" charset="0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Tahoma" pitchFamily="34" charset="0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Tahoma" pitchFamily="34" charset="0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Tahoma" pitchFamily="34" charset="0"/>
          <a:cs typeface="Tahoma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20000"/>
        </a:spcAft>
        <a:buClr>
          <a:srgbClr val="156570"/>
        </a:buClr>
        <a:buSzPct val="12000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20000"/>
        </a:spcBef>
        <a:spcAft>
          <a:spcPct val="20000"/>
        </a:spcAft>
        <a:buClr>
          <a:srgbClr val="156570"/>
        </a:buClr>
        <a:buSzPct val="120000"/>
        <a:buFont typeface="Tahom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20000"/>
        </a:spcAft>
        <a:buClr>
          <a:srgbClr val="156570"/>
        </a:buClr>
        <a:buSzPct val="120000"/>
        <a:buFont typeface="Tahom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rtl="0" eaLnBrk="1" fontAlgn="base" hangingPunct="1">
        <a:spcBef>
          <a:spcPct val="20000"/>
        </a:spcBef>
        <a:spcAft>
          <a:spcPct val="20000"/>
        </a:spcAft>
        <a:buClr>
          <a:srgbClr val="156570"/>
        </a:buClr>
        <a:buSzPct val="120000"/>
        <a:buFont typeface="Tahom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rtl="0" eaLnBrk="1" fontAlgn="base" hangingPunct="1">
        <a:spcBef>
          <a:spcPct val="20000"/>
        </a:spcBef>
        <a:spcAft>
          <a:spcPct val="20000"/>
        </a:spcAft>
        <a:buClr>
          <a:srgbClr val="156570"/>
        </a:buClr>
        <a:buSzPct val="120000"/>
        <a:buFont typeface="Tahom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835673-EE00-4A06-9BFF-4585DF805D84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381000"/>
            <a:ext cx="6400800" cy="838200"/>
          </a:xfrm>
        </p:spPr>
        <p:txBody>
          <a:bodyPr/>
          <a:lstStyle/>
          <a:p>
            <a:pPr algn="ctr"/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600200"/>
            <a:ext cx="6553200" cy="32004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Welcome to T(Technology) Learning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103880" y="5967623"/>
            <a:ext cx="2176272" cy="201168"/>
          </a:xfrm>
        </p:spPr>
        <p:txBody>
          <a:bodyPr/>
          <a:lstStyle/>
          <a:p>
            <a:pPr>
              <a:defRPr/>
            </a:pPr>
            <a:fld id="{879E9B59-B2A1-4D6E-9B26-CE9DA41B8E03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76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CIRCULAR DEPENDENCY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class A requires an instance of class B through constructor injection and class B require an instance of class A through constructor injection again.</a:t>
            </a:r>
          </a:p>
          <a:p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if we configure beans for class A and class B to be injected into each other.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springIoC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container detects this circular reference at runtime and throws a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BeanCurrentlyInCreation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Exception.</a:t>
            </a:r>
          </a:p>
          <a:p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SOLUTION TO CIRCULAR DEPENDENCY</a:t>
            </a:r>
          </a:p>
          <a:p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We can configure circular dependencies with setter injection.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36E3E-F8CC-45B1-AACE-ED2C680EB450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SCOPE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143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we can also provide scope for the object created from bean definition file.</a:t>
            </a: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spring framework supports five scopes.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Singleton</a:t>
            </a: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	Creates exactly one instance of the bean.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Prototype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Creates multiple instance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everytime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on request.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Request</a:t>
            </a: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	Creates a new instance of the bean for each &amp; every Http request. 	when request completes then these beans are garbage collected.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Session</a:t>
            </a: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	Creates new instance of a bean for every new Http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session.when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session ends then this beans are garbage collected.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GlobalSession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/>
              <a:t>C</a:t>
            </a:r>
            <a:r>
              <a:rPr lang="en-US" b="0" dirty="0" smtClean="0"/>
              <a:t>reates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new instance of a bean</a:t>
            </a:r>
            <a:r>
              <a:rPr lang="en-US" b="0" dirty="0" smtClean="0"/>
              <a:t> for entire application and lives as long as application alive.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36E3E-F8CC-45B1-AACE-ED2C680EB450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Spring AUTOWIRING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spring container is able to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autowire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relationship between beans.</a:t>
            </a: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This is an process in which bean references don’t need to be  coded explicitly in the xml file but rather the spring container takes care of injecting dependencies.</a:t>
            </a: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There are five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autowire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nodes in springs.</a:t>
            </a:r>
          </a:p>
          <a:p>
            <a:pPr>
              <a:buFont typeface="+mj-lt"/>
              <a:buAutoNum type="arabicPeriod"/>
            </a:pPr>
            <a:r>
              <a:rPr lang="pl-PL" b="0" dirty="0" smtClean="0">
                <a:latin typeface="Arial" pitchFamily="34" charset="0"/>
                <a:cs typeface="Arial" pitchFamily="34" charset="0"/>
              </a:rPr>
              <a:t>autowire “no”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b="0" dirty="0" smtClean="0">
                <a:latin typeface="Arial" pitchFamily="34" charset="0"/>
                <a:cs typeface="Arial" pitchFamily="34" charset="0"/>
              </a:rPr>
              <a:t>autowire “byName”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b="0" dirty="0" smtClean="0">
                <a:latin typeface="Arial" pitchFamily="34" charset="0"/>
                <a:cs typeface="Arial" pitchFamily="34" charset="0"/>
              </a:rPr>
              <a:t>autowire “byType”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0" dirty="0" err="1" smtClean="0">
                <a:latin typeface="Arial" pitchFamily="34" charset="0"/>
                <a:cs typeface="Arial" pitchFamily="34" charset="0"/>
              </a:rPr>
              <a:t>autowire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“constructor”</a:t>
            </a:r>
          </a:p>
          <a:p>
            <a:pPr>
              <a:buFont typeface="+mj-lt"/>
              <a:buAutoNum type="arabicPeriod"/>
            </a:pPr>
            <a:r>
              <a:rPr lang="en-US" b="0" dirty="0" err="1" smtClean="0">
                <a:latin typeface="Arial" pitchFamily="34" charset="0"/>
                <a:cs typeface="Arial" pitchFamily="34" charset="0"/>
              </a:rPr>
              <a:t>autowire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autodetect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36E3E-F8CC-45B1-AACE-ED2C680EB450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JdbcTemplate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0628"/>
            <a:ext cx="8229600" cy="461437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Spring 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JdbcTemplate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 is a powerful mechanism to connect to the database and execute SQL queries. </a:t>
            </a: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It internally uses JDBC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api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, but eliminates a lot of problems of JDBC API.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problems of JDBC API are as follows:</a:t>
            </a: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We need to write a lot of code before and after executing the query, such as creating connection, statement, closing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resultset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, connection etc.</a:t>
            </a: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We need to perform exception handling code on the database logic.</a:t>
            </a: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We need to handle transaction.</a:t>
            </a: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Repetition of all these codes from one to another database logic is a time consuming task.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Advantage of Spring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JdbcTemplate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Spring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JdbcTemplate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eliminates all the above mentioned problems of JDBC API. It provides you methods to write the queries directly, so it saves a lot of work and time.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36E3E-F8CC-45B1-AACE-ED2C680EB450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14400"/>
            <a:ext cx="7520940" cy="5181600"/>
          </a:xfrm>
        </p:spPr>
        <p:txBody>
          <a:bodyPr/>
          <a:lstStyle/>
          <a:p>
            <a:r>
              <a:rPr lang="en-US" b="0" dirty="0" smtClean="0"/>
              <a:t>Let's see the methods of spring </a:t>
            </a:r>
            <a:r>
              <a:rPr lang="en-US" b="0" dirty="0" err="1" smtClean="0"/>
              <a:t>JdbcTemplate</a:t>
            </a:r>
            <a:r>
              <a:rPr lang="en-US" b="0" dirty="0" smtClean="0"/>
              <a:t> class.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36E3E-F8CC-45B1-AACE-ED2C680EB450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600200"/>
          <a:ext cx="78486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update(String query)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to insert, update and delete records.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update(String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query,Object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to insert, update and delete records using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using given arguments.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execute(String query)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to execute DDL query.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 </a:t>
                      </a:r>
                      <a:r>
                        <a:rPr lang="en-US" dirty="0" smtClean="0"/>
                        <a:t>T execute(String </a:t>
                      </a:r>
                      <a:r>
                        <a:rPr lang="en-US" dirty="0" err="1" smtClean="0"/>
                        <a:t>sql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PreparedStatementCallback</a:t>
                      </a:r>
                      <a:r>
                        <a:rPr lang="en-US" dirty="0" smtClean="0"/>
                        <a:t> action)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executes the query by using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callback.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 </a:t>
                      </a:r>
                      <a:r>
                        <a:rPr lang="en-US" dirty="0" smtClean="0"/>
                        <a:t>T query(String </a:t>
                      </a:r>
                      <a:r>
                        <a:rPr lang="en-US" dirty="0" err="1" smtClean="0"/>
                        <a:t>sql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ResultSetExtractor</a:t>
                      </a:r>
                      <a:r>
                        <a:rPr lang="en-US" dirty="0" smtClean="0"/>
                        <a:t> </a:t>
                      </a:r>
                      <a:r>
                        <a:rPr lang="en-US" dirty="0" err="1" smtClean="0"/>
                        <a:t>rse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to fetch records using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ResultSetExtractor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 </a:t>
                      </a:r>
                      <a:r>
                        <a:rPr lang="en-US" dirty="0" smtClean="0"/>
                        <a:t>List query(String </a:t>
                      </a:r>
                      <a:r>
                        <a:rPr lang="en-US" dirty="0" err="1" smtClean="0"/>
                        <a:t>sql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RowMapper</a:t>
                      </a:r>
                      <a:r>
                        <a:rPr lang="en-US" dirty="0" smtClean="0"/>
                        <a:t> </a:t>
                      </a:r>
                      <a:r>
                        <a:rPr lang="en-US" dirty="0" err="1" smtClean="0"/>
                        <a:t>rse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to fetch records using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RowMapper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with hibernate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The Spring framework provides 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HibernateTemplate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 class, so you don't need to follow so many steps like create Configuration,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BuildSessionFactory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, Session, beginning and committing transaction etc.</a:t>
            </a: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So it saves a lot of code.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36E3E-F8CC-45B1-AACE-ED2C680EB450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381000"/>
            <a:ext cx="7520940" cy="5562600"/>
          </a:xfrm>
        </p:spPr>
        <p:txBody>
          <a:bodyPr/>
          <a:lstStyle/>
          <a:p>
            <a:r>
              <a:rPr lang="en-US" b="0" dirty="0" smtClean="0"/>
              <a:t>Methods of </a:t>
            </a:r>
            <a:r>
              <a:rPr lang="en-US" b="0" dirty="0" err="1" smtClean="0"/>
              <a:t>HibernateTemplate</a:t>
            </a:r>
            <a:r>
              <a:rPr lang="en-US" b="0" dirty="0" smtClean="0"/>
              <a:t> class</a:t>
            </a:r>
          </a:p>
          <a:p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36E3E-F8CC-45B1-AACE-ED2C680EB450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066800"/>
          <a:ext cx="85344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persist(Object entity)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persists the given object.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Serializable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save(Object entity)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persists the given object and returns id.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saveOrUpdate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(Object entity)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persists or updates the given object. If id is found, it updates the record otherwise saves the record.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update(Object entity)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updates the given object.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delete(Object entity)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deletes the given object on the basis of id.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get(Class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entityClass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Serializable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persistent object on the basis of given id.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load(Class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entityClass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Serializable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persistent object on the basis of given id.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loadAll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(Class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entityClass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all the persistent objects.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36E3E-F8CC-45B1-AACE-ED2C680EB450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28"/>
            <a:ext cx="8229600" cy="438577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That’s  all from my side..</a:t>
            </a:r>
          </a:p>
          <a:p>
            <a:pPr algn="ctr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Now do whatever you want to do man but</a:t>
            </a:r>
          </a:p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trouble your manager man.</a:t>
            </a:r>
          </a:p>
          <a:p>
            <a:pPr algn="ctr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A58C3F-5333-4938-B54F-12AB1FB9847D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79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28572"/>
          </a:xfrm>
        </p:spPr>
        <p:txBody>
          <a:bodyPr>
            <a:normAutofit fontScale="92500" lnSpcReduction="20000"/>
          </a:bodyPr>
          <a:lstStyle/>
          <a:p>
            <a:pPr>
              <a:buAutoNum type="arabicParenR"/>
            </a:pPr>
            <a:r>
              <a:rPr lang="en-US" dirty="0" smtClean="0"/>
              <a:t>IOC</a:t>
            </a:r>
          </a:p>
          <a:p>
            <a:pPr>
              <a:buAutoNum type="arabicParenR"/>
            </a:pPr>
            <a:r>
              <a:rPr lang="en-US" dirty="0" smtClean="0"/>
              <a:t>Types of Injection</a:t>
            </a:r>
          </a:p>
          <a:p>
            <a:pPr>
              <a:buAutoNum type="arabicParenR"/>
            </a:pPr>
            <a:r>
              <a:rPr lang="en-US" dirty="0" smtClean="0"/>
              <a:t>Scope</a:t>
            </a:r>
          </a:p>
          <a:p>
            <a:pPr>
              <a:buAutoNum type="arabicParenR"/>
            </a:pPr>
            <a:r>
              <a:rPr lang="en-US" dirty="0" err="1" smtClean="0"/>
              <a:t>Autowire</a:t>
            </a:r>
            <a:endParaRPr lang="en-US" dirty="0" smtClean="0"/>
          </a:p>
          <a:p>
            <a:pPr>
              <a:buAutoNum type="arabicParenR"/>
            </a:pPr>
            <a:r>
              <a:rPr lang="en-US" dirty="0" smtClean="0"/>
              <a:t>Circular Dependency</a:t>
            </a:r>
          </a:p>
          <a:p>
            <a:pPr>
              <a:buAutoNum type="arabicParenR"/>
            </a:pPr>
            <a:r>
              <a:rPr lang="en-US" dirty="0" smtClean="0"/>
              <a:t>Collection</a:t>
            </a:r>
          </a:p>
          <a:p>
            <a:pPr>
              <a:buAutoNum type="arabicParenR"/>
            </a:pPr>
            <a:r>
              <a:rPr lang="en-US" dirty="0" smtClean="0"/>
              <a:t>Lifecycle </a:t>
            </a:r>
            <a:r>
              <a:rPr lang="en-US" dirty="0" err="1" smtClean="0"/>
              <a:t>Callbacs</a:t>
            </a:r>
            <a:endParaRPr lang="en-US" dirty="0" smtClean="0"/>
          </a:p>
          <a:p>
            <a:pPr>
              <a:buAutoNum type="arabicParenR"/>
            </a:pPr>
            <a:r>
              <a:rPr lang="en-US" dirty="0" smtClean="0"/>
              <a:t>Injection Using Annotation</a:t>
            </a:r>
          </a:p>
          <a:p>
            <a:pPr>
              <a:buAutoNum type="arabicParenR"/>
            </a:pPr>
            <a:r>
              <a:rPr lang="en-US" dirty="0" err="1" smtClean="0"/>
              <a:t>JdbcTemplate</a:t>
            </a:r>
            <a:endParaRPr lang="en-US" dirty="0" smtClean="0"/>
          </a:p>
          <a:p>
            <a:pPr>
              <a:buAutoNum type="arabicParenR"/>
            </a:pPr>
            <a:r>
              <a:rPr lang="en-US" dirty="0" err="1" smtClean="0"/>
              <a:t>Hbernate</a:t>
            </a:r>
            <a:r>
              <a:rPr lang="en-US" dirty="0" smtClean="0"/>
              <a:t> Template</a:t>
            </a:r>
          </a:p>
          <a:p>
            <a:pPr>
              <a:buAutoNum type="arabicParenR"/>
            </a:pPr>
            <a:r>
              <a:rPr lang="en-US" dirty="0" smtClean="0"/>
              <a:t>MVC</a:t>
            </a:r>
          </a:p>
          <a:p>
            <a:pPr>
              <a:buAutoNum type="arabicParenR"/>
            </a:pPr>
            <a:r>
              <a:rPr lang="en-US" dirty="0" smtClean="0"/>
              <a:t>AOP(</a:t>
            </a:r>
            <a:r>
              <a:rPr lang="en-US" dirty="0" err="1" smtClean="0"/>
              <a:t>Advice,Joinpoints,Pointcuts,Proxy,Advisor</a:t>
            </a:r>
            <a:r>
              <a:rPr lang="en-US" dirty="0" smtClean="0"/>
              <a:t>)</a:t>
            </a:r>
          </a:p>
          <a:p>
            <a:pPr>
              <a:buAutoNum type="arabicParenR"/>
            </a:pPr>
            <a:r>
              <a:rPr lang="en-US" dirty="0" smtClean="0"/>
              <a:t>Declarative Transaction Management</a:t>
            </a:r>
          </a:p>
          <a:p>
            <a:pPr>
              <a:buAutoNum type="arabicParenR"/>
            </a:pPr>
            <a:endParaRPr lang="en-US" dirty="0" smtClean="0"/>
          </a:p>
          <a:p>
            <a:pPr>
              <a:buAutoNum type="arabicParenR"/>
            </a:pPr>
            <a:endParaRPr lang="en-US" dirty="0" smtClean="0"/>
          </a:p>
          <a:p>
            <a:pPr>
              <a:buAutoNum type="arabicParenR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36E3E-F8CC-45B1-AACE-ED2C680EB450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8600"/>
            <a:ext cx="7520940" cy="609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Spring Framework - Architecture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966746-DE6B-468B-AF60-BEF77C9711EE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71600"/>
            <a:ext cx="5711185" cy="451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37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33400"/>
            <a:ext cx="7520940" cy="685800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Why Spring Framework?</a:t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520940" cy="4147077"/>
          </a:xfrm>
        </p:spPr>
        <p:txBody>
          <a:bodyPr>
            <a:normAutofit fontScale="85000" lnSpcReduction="20000"/>
          </a:bodyPr>
          <a:lstStyle/>
          <a:p>
            <a:endParaRPr lang="en-US" sz="40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4000" b="0" dirty="0" smtClean="0">
                <a:latin typeface="Arial" pitchFamily="34" charset="0"/>
                <a:cs typeface="Arial" pitchFamily="34" charset="0"/>
              </a:rPr>
              <a:t>Advantages</a:t>
            </a:r>
          </a:p>
          <a:p>
            <a:endParaRPr lang="en-US" sz="40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4000" b="0" dirty="0" smtClean="0">
                <a:latin typeface="Arial" pitchFamily="34" charset="0"/>
                <a:cs typeface="Arial" pitchFamily="34" charset="0"/>
              </a:rPr>
              <a:t>1) Loose Coupling</a:t>
            </a:r>
          </a:p>
          <a:p>
            <a:r>
              <a:rPr lang="en-US" sz="4000" b="0" dirty="0" smtClean="0">
                <a:latin typeface="Arial" pitchFamily="34" charset="0"/>
                <a:cs typeface="Arial" pitchFamily="34" charset="0"/>
              </a:rPr>
              <a:t>2) Predefined Templates</a:t>
            </a:r>
          </a:p>
          <a:p>
            <a:r>
              <a:rPr lang="en-US" sz="4000" b="0" dirty="0" smtClean="0">
                <a:latin typeface="Arial" pitchFamily="34" charset="0"/>
                <a:cs typeface="Arial" pitchFamily="34" charset="0"/>
              </a:rPr>
              <a:t>3) Easy to test</a:t>
            </a:r>
          </a:p>
          <a:p>
            <a:r>
              <a:rPr lang="en-US" sz="4000" b="0" dirty="0" smtClean="0">
                <a:latin typeface="Arial" pitchFamily="34" charset="0"/>
                <a:cs typeface="Arial" pitchFamily="34" charset="0"/>
              </a:rPr>
              <a:t>4) Lightweight</a:t>
            </a:r>
          </a:p>
          <a:p>
            <a:r>
              <a:rPr lang="en-US" sz="4000" b="0" dirty="0" smtClean="0">
                <a:latin typeface="Arial" pitchFamily="34" charset="0"/>
                <a:cs typeface="Arial" pitchFamily="34" charset="0"/>
              </a:rPr>
              <a:t>5) Fast Development…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04CC7B-E153-4F1D-843E-3E8FF5EF8229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520940" cy="357984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600" b="0" dirty="0" smtClean="0">
                <a:latin typeface="Arial" pitchFamily="34" charset="0"/>
                <a:cs typeface="Arial" pitchFamily="34" charset="0"/>
              </a:rPr>
              <a:t>Basics of Spring</a:t>
            </a:r>
          </a:p>
          <a:p>
            <a:pPr>
              <a:buFont typeface="+mj-lt"/>
              <a:buAutoNum type="arabicPeriod"/>
            </a:pPr>
            <a:r>
              <a:rPr lang="en-US" sz="3600" b="0" dirty="0" smtClean="0">
                <a:latin typeface="Arial" pitchFamily="34" charset="0"/>
                <a:cs typeface="Arial" pitchFamily="34" charset="0"/>
              </a:rPr>
              <a:t>Dependency Injection in Spring</a:t>
            </a:r>
          </a:p>
          <a:p>
            <a:pPr>
              <a:buFont typeface="+mj-lt"/>
              <a:buAutoNum type="arabicPeriod"/>
            </a:pPr>
            <a:r>
              <a:rPr lang="en-US" sz="3600" b="0" dirty="0" smtClean="0">
                <a:latin typeface="Arial" pitchFamily="34" charset="0"/>
                <a:cs typeface="Arial" pitchFamily="34" charset="0"/>
              </a:rPr>
              <a:t>Spring </a:t>
            </a:r>
            <a:r>
              <a:rPr lang="en-US" sz="3600" b="0" dirty="0" err="1" smtClean="0">
                <a:latin typeface="Arial" pitchFamily="34" charset="0"/>
                <a:cs typeface="Arial" pitchFamily="34" charset="0"/>
              </a:rPr>
              <a:t>Jdbc</a:t>
            </a:r>
            <a:r>
              <a:rPr lang="en-US" sz="3600" b="0" dirty="0" smtClean="0">
                <a:latin typeface="Arial" pitchFamily="34" charset="0"/>
                <a:cs typeface="Arial" pitchFamily="34" charset="0"/>
              </a:rPr>
              <a:t> Tutorial</a:t>
            </a:r>
          </a:p>
          <a:p>
            <a:pPr>
              <a:buFont typeface="+mj-lt"/>
              <a:buAutoNum type="arabicPeriod"/>
            </a:pPr>
            <a:r>
              <a:rPr lang="en-US" sz="3600" b="0" dirty="0" smtClean="0">
                <a:latin typeface="Arial" pitchFamily="34" charset="0"/>
                <a:cs typeface="Arial" pitchFamily="34" charset="0"/>
              </a:rPr>
              <a:t>Spring with ORM Frameworks</a:t>
            </a:r>
          </a:p>
          <a:p>
            <a:pPr>
              <a:buFont typeface="+mj-lt"/>
              <a:buAutoNum type="arabicPeriod"/>
            </a:pPr>
            <a:r>
              <a:rPr lang="en-US" sz="3600" b="0" dirty="0" smtClean="0">
                <a:latin typeface="Arial" pitchFamily="34" charset="0"/>
                <a:cs typeface="Arial" pitchFamily="34" charset="0"/>
              </a:rPr>
              <a:t>Spring MVC Tutorial</a:t>
            </a:r>
          </a:p>
          <a:p>
            <a:pPr>
              <a:buFont typeface="+mj-lt"/>
              <a:buAutoNum type="arabicPeriod"/>
            </a:pPr>
            <a:endParaRPr lang="en-US" sz="3600" b="0" dirty="0" smtClean="0">
              <a:latin typeface="Arial" pitchFamily="34" charset="0"/>
              <a:cs typeface="Arial" pitchFamily="34" charset="0"/>
            </a:endParaRPr>
          </a:p>
          <a:p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EF5AD-7434-4342-ABD2-CEFADCD11408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Basics of Spring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8321040" cy="3579849"/>
          </a:xfrm>
        </p:spPr>
        <p:txBody>
          <a:bodyPr>
            <a:noAutofit/>
          </a:bodyPr>
          <a:lstStyle/>
          <a:p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Learn the simple steps to create the spring application.</a:t>
            </a:r>
          </a:p>
          <a:p>
            <a:pPr lvl="7">
              <a:buFont typeface="Wingdings" pitchFamily="2" charset="2"/>
              <a:buChar char="Ø"/>
            </a:pPr>
            <a:r>
              <a:rPr lang="en-US" sz="2200" b="0" dirty="0" smtClean="0">
                <a:latin typeface="Arial" pitchFamily="34" charset="0"/>
                <a:cs typeface="Arial" pitchFamily="34" charset="0"/>
              </a:rPr>
              <a:t>create the java project</a:t>
            </a:r>
          </a:p>
          <a:p>
            <a:pPr lvl="7">
              <a:buFont typeface="Wingdings" pitchFamily="2" charset="2"/>
              <a:buChar char="Ø"/>
            </a:pPr>
            <a:r>
              <a:rPr lang="en-US" sz="2200" b="0" dirty="0" smtClean="0">
                <a:latin typeface="Arial" pitchFamily="34" charset="0"/>
                <a:cs typeface="Arial" pitchFamily="34" charset="0"/>
              </a:rPr>
              <a:t>add spring jar files</a:t>
            </a:r>
          </a:p>
          <a:p>
            <a:pPr lvl="7">
              <a:buFont typeface="Wingdings" pitchFamily="2" charset="2"/>
              <a:buChar char="Ø"/>
            </a:pPr>
            <a:r>
              <a:rPr lang="en-US" sz="2200" b="0" dirty="0" smtClean="0">
                <a:latin typeface="Arial" pitchFamily="34" charset="0"/>
                <a:cs typeface="Arial" pitchFamily="34" charset="0"/>
              </a:rPr>
              <a:t>create the class</a:t>
            </a:r>
          </a:p>
          <a:p>
            <a:pPr lvl="7">
              <a:buFont typeface="Wingdings" pitchFamily="2" charset="2"/>
              <a:buChar char="Ø"/>
            </a:pPr>
            <a:r>
              <a:rPr lang="en-US" sz="2200" b="0" dirty="0" smtClean="0">
                <a:latin typeface="Arial" pitchFamily="34" charset="0"/>
                <a:cs typeface="Arial" pitchFamily="34" charset="0"/>
              </a:rPr>
              <a:t>create the xml file to provide the values</a:t>
            </a:r>
          </a:p>
          <a:p>
            <a:pPr lvl="7">
              <a:buFont typeface="Wingdings" pitchFamily="2" charset="2"/>
              <a:buChar char="Ø"/>
            </a:pPr>
            <a:r>
              <a:rPr lang="en-US" sz="2200" b="0" dirty="0" smtClean="0">
                <a:latin typeface="Arial" pitchFamily="34" charset="0"/>
                <a:cs typeface="Arial" pitchFamily="34" charset="0"/>
              </a:rPr>
              <a:t>create the test class</a:t>
            </a:r>
          </a:p>
          <a:p>
            <a:pPr lvl="7">
              <a:buFont typeface="Wingdings" pitchFamily="2" charset="2"/>
              <a:buChar char="Ø"/>
            </a:pPr>
            <a:r>
              <a:rPr lang="en-US" sz="2200" b="0" dirty="0" smtClean="0">
                <a:latin typeface="Arial" pitchFamily="34" charset="0"/>
                <a:cs typeface="Arial" pitchFamily="34" charset="0"/>
              </a:rPr>
              <a:t>Run the test class</a:t>
            </a:r>
          </a:p>
          <a:p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C59E67-2F74-4792-B9FB-EB974734557B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 smtClean="0">
                <a:latin typeface="Arial" pitchFamily="34" charset="0"/>
                <a:cs typeface="Arial" pitchFamily="34" charset="0"/>
              </a:rPr>
              <a:t>There are two types of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IoC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containers. They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BeanFactory</a:t>
            </a: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ApplicationContext</a:t>
            </a: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smtClean="0">
                <a:latin typeface="Arial" pitchFamily="34" charset="0"/>
                <a:cs typeface="Arial" pitchFamily="34" charset="0"/>
              </a:rPr>
              <a:t>The main tasks performed by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IoC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container are:</a:t>
            </a:r>
          </a:p>
          <a:p>
            <a:pPr>
              <a:buFont typeface="Wingdings" pitchFamily="2" charset="2"/>
              <a:buChar char="Ø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to instantiate the application class</a:t>
            </a:r>
          </a:p>
          <a:p>
            <a:pPr>
              <a:buFont typeface="Wingdings" pitchFamily="2" charset="2"/>
              <a:buChar char="Ø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to configure the object</a:t>
            </a:r>
          </a:p>
          <a:p>
            <a:pPr>
              <a:buFont typeface="Wingdings" pitchFamily="2" charset="2"/>
              <a:buChar char="Ø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to assemble the dependencies between the objects</a:t>
            </a:r>
          </a:p>
          <a:p>
            <a:pPr>
              <a:buFont typeface="Wingdings" pitchFamily="2" charset="2"/>
              <a:buChar char="Ø"/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36E3E-F8CC-45B1-AACE-ED2C680EB450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Difference between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beanfactory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applicationcontext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BeanFactory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 provides basic IOC and DI features while 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ApplicationContext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 provides some advanced features like 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Jdbc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 template Hibernate etc.  </a:t>
            </a:r>
          </a:p>
          <a:p>
            <a:pPr>
              <a:buFont typeface="+mj-lt"/>
              <a:buAutoNum type="arabicPeriod"/>
            </a:pP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Beanfactory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 instantiate Singleton bean when you call 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getBean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() method while 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ApplicationContext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 instantiates Singleton bean when the container is started,  It doesn't wait for 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getBean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 to be called. </a:t>
            </a:r>
          </a:p>
          <a:p>
            <a:pPr>
              <a:buFont typeface="+mj-lt"/>
              <a:buAutoNum type="arabicPeriod"/>
            </a:pP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If you are using auto wiring and using 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BeanFactory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 than you need to register 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AutoWiredBeanPostProcessor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 using API while you can configure in XML if you are using  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ApplicationContext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800" b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b="0" dirty="0" smtClean="0">
                <a:latin typeface="Arial" pitchFamily="34" charset="0"/>
                <a:cs typeface="Arial" pitchFamily="34" charset="0"/>
              </a:rPr>
            </a:br>
            <a:r>
              <a:rPr lang="en-US" sz="1800" b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b="0" dirty="0" smtClean="0">
                <a:latin typeface="Arial" pitchFamily="34" charset="0"/>
                <a:cs typeface="Arial" pitchFamily="34" charset="0"/>
              </a:rPr>
            </a:br>
            <a:r>
              <a:rPr lang="en-US" sz="1800" b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b="0" dirty="0" smtClean="0">
                <a:latin typeface="Arial" pitchFamily="34" charset="0"/>
                <a:cs typeface="Arial" pitchFamily="34" charset="0"/>
              </a:rPr>
            </a:br>
            <a:r>
              <a:rPr lang="en-US" sz="1800" b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b="0" dirty="0" smtClean="0">
                <a:latin typeface="Arial" pitchFamily="34" charset="0"/>
                <a:cs typeface="Arial" pitchFamily="34" charset="0"/>
              </a:rPr>
            </a:b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36E3E-F8CC-45B1-AACE-ED2C680EB450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Dependency Injection in Spring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61972"/>
          </a:xfrm>
        </p:spPr>
        <p:txBody>
          <a:bodyPr/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DI exists in two major variants.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setter based DI</a:t>
            </a: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	setter based dependencies injection is created by calling setter methods on main object or bean after invoking no argument constructor.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	constructor based DI</a:t>
            </a: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	constructor based dependency injection is created by invoking a constructor with arguments on main object or bean.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When to use constructor and setter based DI</a:t>
            </a: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setter injection doesn’t ensure DI which means we may have an object with incomplete dependency.</a:t>
            </a:r>
          </a:p>
          <a:p>
            <a:pPr>
              <a:buFont typeface="Wingdings" pitchFamily="2" charset="2"/>
              <a:buChar char="Ø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it’s better to use constructor injection for mandatory dependencies and setter injection for optional dependencies.</a:t>
            </a:r>
          </a:p>
          <a:p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36E3E-F8CC-45B1-AACE-ED2C680EB450}" type="datetime7">
              <a:rPr lang="en-US" smtClean="0"/>
              <a:pPr>
                <a:defRPr/>
              </a:pPr>
              <a:t>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 Landis+Gyr - Vikash Singh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BA5EE-629E-4A8F-A92C-DC146F23699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1">
  <a:themeElements>
    <a:clrScheme name="LandisGyr_colors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56570"/>
      </a:accent1>
      <a:accent2>
        <a:srgbClr val="59705D"/>
      </a:accent2>
      <a:accent3>
        <a:srgbClr val="857363"/>
      </a:accent3>
      <a:accent4>
        <a:srgbClr val="823C47"/>
      </a:accent4>
      <a:accent5>
        <a:srgbClr val="9A996E"/>
      </a:accent5>
      <a:accent6>
        <a:srgbClr val="5E6167"/>
      </a:accent6>
      <a:hlink>
        <a:srgbClr val="156570"/>
      </a:hlink>
      <a:folHlink>
        <a:srgbClr val="823C47"/>
      </a:folHlink>
    </a:clrScheme>
    <a:fontScheme name="LandisGyr_fon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4772</TotalTime>
  <Words>710</Words>
  <Application>Microsoft Office PowerPoint</Application>
  <PresentationFormat>On-screen Show (4:3)</PresentationFormat>
  <Paragraphs>203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Theme1</vt:lpstr>
      <vt:lpstr>Angles</vt:lpstr>
      <vt:lpstr>Slide 1</vt:lpstr>
      <vt:lpstr>Topics</vt:lpstr>
      <vt:lpstr>Spring Framework - Architecture</vt:lpstr>
      <vt:lpstr>Why Spring Framework? </vt:lpstr>
      <vt:lpstr>Topics of Spring Framework</vt:lpstr>
      <vt:lpstr>Basics of Spring </vt:lpstr>
      <vt:lpstr>IoC Container </vt:lpstr>
      <vt:lpstr>Difference between beanfactory and applicationcontext</vt:lpstr>
      <vt:lpstr>Dependency Injection in Spring </vt:lpstr>
      <vt:lpstr>CIRCULAR DEPENDENCY  </vt:lpstr>
      <vt:lpstr>Spring SCOPE </vt:lpstr>
      <vt:lpstr>  Spring AUTOWIRING   </vt:lpstr>
      <vt:lpstr>Spring JdbcTemplate </vt:lpstr>
      <vt:lpstr>Slide 14</vt:lpstr>
      <vt:lpstr>Spring with hibernate 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Vikash</dc:creator>
  <cp:lastModifiedBy>Vicky</cp:lastModifiedBy>
  <cp:revision>161</cp:revision>
  <dcterms:created xsi:type="dcterms:W3CDTF">2016-12-23T10:49:40Z</dcterms:created>
  <dcterms:modified xsi:type="dcterms:W3CDTF">2018-04-14T13:29:23Z</dcterms:modified>
</cp:coreProperties>
</file>