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76" r:id="rId12"/>
    <p:sldId id="265" r:id="rId13"/>
    <p:sldId id="266" r:id="rId14"/>
    <p:sldId id="268" r:id="rId15"/>
    <p:sldId id="269" r:id="rId16"/>
    <p:sldId id="277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605C-6CDA-4850-BAAC-97F4607B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BB5DB-993C-4FF9-8FF4-583BA2A49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C126-460B-43A6-8A14-69528416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579D-DBB5-4E1D-A91B-B9AB5E7F018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196F-0423-49E9-8C92-2F80F0B6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370C-EA61-41AF-80B4-5A0C5599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DDC3-199E-480B-97AF-200B1D82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F47E-F231-4CD0-BA9F-61229CA0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8FA0F-F3AD-4C20-8B2C-5113A111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01BC-CFCD-4996-8382-DFFCCBE4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579D-DBB5-4E1D-A91B-B9AB5E7F018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9662-85ED-4762-A05A-5751BCEC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8338-3191-416D-B79B-4D3D5216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DDC3-199E-480B-97AF-200B1D82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8BE3F-FC1B-4E14-B8C2-F4D82D5A6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9F266-C242-4878-8010-0F9EE59FB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39A5E-04DE-4E5E-9318-9CFF0552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579D-DBB5-4E1D-A91B-B9AB5E7F018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6ADC8-367E-4E2A-AB93-2D344F28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E230-21B4-4CC6-BA81-B03B3485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DDC3-199E-480B-97AF-200B1D82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0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1D99-E149-4F74-9384-ACE13D46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2CC9-70BA-4A0D-883D-B6571DDD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78E3-9AB4-48E4-BF31-2AD11BBF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579D-DBB5-4E1D-A91B-B9AB5E7F018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0BD0-674D-401D-867C-0F14762C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AAF51-B778-4CFD-93C0-1482C3E1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DDC3-199E-480B-97AF-200B1D82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B156-D5A3-4922-9C41-A50B29E4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681E4-D2EB-4E22-BF6F-ED230499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39A5F-8941-4974-8DEA-B5C888CB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579D-DBB5-4E1D-A91B-B9AB5E7F018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3ED8-8D8B-455C-8E7F-71FB6E51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978B-51FB-44F1-98E3-4420837B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DDC3-199E-480B-97AF-200B1D82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7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69B5-D14C-4EB4-BBA8-FF3878D9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3856-CC2B-4BCB-8AAF-CACF0C25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E3700-C999-41CB-931B-8B5ACF2B2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0F07-1244-4C0C-A561-397FB897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579D-DBB5-4E1D-A91B-B9AB5E7F018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0F40E-D501-430D-9D41-5FC02F5F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60B62-DC97-451F-A284-6B0B2A56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DDC3-199E-480B-97AF-200B1D82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AB2C-79B5-4E92-ADE2-0DD6CC74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6FA49-7BFB-4786-B83D-91A477980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29D53-6AFF-4312-935E-5CA43701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93A81-6E5B-4EA5-A24E-3CFB0422F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8892C-430A-441A-ABD3-D9DC15B11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DA1EE-1A72-4F61-A20D-FCFFDE9F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579D-DBB5-4E1D-A91B-B9AB5E7F018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AAD6E-B04B-473B-8CD2-377B53BF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88BBC-D796-41A3-A1D0-7C050E5C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DDC3-199E-480B-97AF-200B1D82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4505-0FFB-4371-B6B1-34C37DF9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7466-F79F-41DD-A41D-DF75D240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579D-DBB5-4E1D-A91B-B9AB5E7F018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EAD13-59F0-442C-846D-A53051D9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30DD5-5B31-4879-878F-D9BDCB24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DDC3-199E-480B-97AF-200B1D82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9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4573F-5F64-4268-914C-CBDE846D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579D-DBB5-4E1D-A91B-B9AB5E7F018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5559D-E0AA-4D85-8C61-7A6BF42B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90AB9-DD79-47CA-BB3B-F7CF3DF2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DDC3-199E-480B-97AF-200B1D82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6C4F-2570-4B42-8CF2-FA720CD6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E5DB-BE5A-4618-B35B-09D8AE4C3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769AF-955D-4738-8703-5A789B1DF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DC12-C18F-4DDA-807C-34C8ACE7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579D-DBB5-4E1D-A91B-B9AB5E7F018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9C252-A131-4855-88F4-80455B7E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7112E-96DE-46F0-B8A8-9899AFFD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DDC3-199E-480B-97AF-200B1D82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DE47-EC4F-4CA3-8B64-B51DDFF2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FBCF1-980A-4BB1-951F-54322F6BF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BD054-2659-46FF-ACC7-73F2E1973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0B551-1DC2-4B4F-B903-A7DBB1B5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579D-DBB5-4E1D-A91B-B9AB5E7F018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7B84-71E5-40D0-A931-1D3FB7B5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E7E3-C87A-4C1F-B669-F9BB1EA9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DDC3-199E-480B-97AF-200B1D82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CFFAB-DB6D-4425-AB77-1145DD94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EA11-EEF9-4A7C-ADD9-154C1F680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37A2B-E025-4932-9490-1AA65465B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579D-DBB5-4E1D-A91B-B9AB5E7F018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1522-2B80-4141-8A7F-03540314E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0802-F665-481C-A130-F2A1118DD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DDC3-199E-480B-97AF-200B1D82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67CBF-131D-4E80-94DE-92278BDCD0A4}"/>
              </a:ext>
            </a:extLst>
          </p:cNvPr>
          <p:cNvSpPr txBox="1"/>
          <p:nvPr/>
        </p:nvSpPr>
        <p:spPr>
          <a:xfrm>
            <a:off x="414290" y="1811045"/>
            <a:ext cx="11363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Agent Recruitment 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39D16-7A15-490D-8B45-78F6238114DD}"/>
              </a:ext>
            </a:extLst>
          </p:cNvPr>
          <p:cNvSpPr txBox="1"/>
          <p:nvPr/>
        </p:nvSpPr>
        <p:spPr>
          <a:xfrm>
            <a:off x="3530351" y="3429000"/>
            <a:ext cx="5131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Project – 2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-Vikram Singh</a:t>
            </a:r>
          </a:p>
        </p:txBody>
      </p:sp>
    </p:spTree>
    <p:extLst>
      <p:ext uri="{BB962C8B-B14F-4D97-AF65-F5344CB8AC3E}">
        <p14:creationId xmlns:p14="http://schemas.microsoft.com/office/powerpoint/2010/main" val="313147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2238C0-350C-474A-8A03-346FFB99F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5" y="231650"/>
            <a:ext cx="4513905" cy="319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F1F9E78-EB02-4573-A425-F6898D0F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369" y="3254611"/>
            <a:ext cx="4392366" cy="360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64D23-9466-4095-85A9-01FFA1A76D2B}"/>
              </a:ext>
            </a:extLst>
          </p:cNvPr>
          <p:cNvSpPr txBox="1"/>
          <p:nvPr/>
        </p:nvSpPr>
        <p:spPr>
          <a:xfrm>
            <a:off x="5140171" y="1384917"/>
            <a:ext cx="64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41% of Salaried Applicants are more likely to be Agents.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05A1B-DE0C-48DA-9757-A8EE4E75EFFC}"/>
              </a:ext>
            </a:extLst>
          </p:cNvPr>
          <p:cNvSpPr txBox="1"/>
          <p:nvPr/>
        </p:nvSpPr>
        <p:spPr>
          <a:xfrm>
            <a:off x="758650" y="4686973"/>
            <a:ext cx="601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67.5% of Adult Age Applicants are likely to Agents.</a:t>
            </a:r>
          </a:p>
        </p:txBody>
      </p:sp>
    </p:spTree>
    <p:extLst>
      <p:ext uri="{BB962C8B-B14F-4D97-AF65-F5344CB8AC3E}">
        <p14:creationId xmlns:p14="http://schemas.microsoft.com/office/powerpoint/2010/main" val="70662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50D9BC19-A1CB-4B2A-AEBD-5085D04F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8" y="204187"/>
            <a:ext cx="4987170" cy="33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261DB0F4-A207-41D6-98A8-4DCD661CB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54" y="3599064"/>
            <a:ext cx="5075948" cy="324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1F0E1-89D8-468F-8CCC-2D0D41671425}"/>
              </a:ext>
            </a:extLst>
          </p:cNvPr>
          <p:cNvSpPr txBox="1"/>
          <p:nvPr/>
        </p:nvSpPr>
        <p:spPr>
          <a:xfrm>
            <a:off x="5566299" y="1571348"/>
            <a:ext cx="618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male managers applicants are more likely to be agents.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AA1C2-7264-4A06-86E8-E7A2CDDD8110}"/>
              </a:ext>
            </a:extLst>
          </p:cNvPr>
          <p:cNvSpPr/>
          <p:nvPr/>
        </p:nvSpPr>
        <p:spPr>
          <a:xfrm>
            <a:off x="352147" y="5037763"/>
            <a:ext cx="6382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Young managers applicants are more likely to be agents.</a:t>
            </a:r>
          </a:p>
        </p:txBody>
      </p:sp>
    </p:spTree>
    <p:extLst>
      <p:ext uri="{BB962C8B-B14F-4D97-AF65-F5344CB8AC3E}">
        <p14:creationId xmlns:p14="http://schemas.microsoft.com/office/powerpoint/2010/main" val="116934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95E74049-BF02-473C-9F23-1B89E064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415" y="2844437"/>
            <a:ext cx="4377430" cy="401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ED8B1AB-EBAC-48B3-A453-3BC16D043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8" y="257267"/>
            <a:ext cx="4192989" cy="387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52FBCA-C005-42A3-B3EC-995617138B9B}"/>
              </a:ext>
            </a:extLst>
          </p:cNvPr>
          <p:cNvSpPr/>
          <p:nvPr/>
        </p:nvSpPr>
        <p:spPr>
          <a:xfrm>
            <a:off x="441155" y="4961268"/>
            <a:ext cx="6350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managers whose current designation is level-2, applicants are more likely to be agents.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C6B74-A051-4921-B064-C78E5DED812C}"/>
              </a:ext>
            </a:extLst>
          </p:cNvPr>
          <p:cNvSpPr/>
          <p:nvPr/>
        </p:nvSpPr>
        <p:spPr>
          <a:xfrm>
            <a:off x="4731797" y="10195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managers whose Joining designation is level-1, applicants are more likely to be agents.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216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09ADDE5-025F-435F-95A9-2087A4D3A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9" y="186246"/>
            <a:ext cx="4341504" cy="378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611F19D-9623-4E44-972C-8D8B90997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90" y="3144584"/>
            <a:ext cx="4534411" cy="356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A5B70-AD15-4905-A59E-BA44A8BE9600}"/>
              </a:ext>
            </a:extLst>
          </p:cNvPr>
          <p:cNvSpPr txBox="1"/>
          <p:nvPr/>
        </p:nvSpPr>
        <p:spPr>
          <a:xfrm>
            <a:off x="5216553" y="1711767"/>
            <a:ext cx="660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Manager grade-3 Applicants are more likely to be Agents.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A4795-F190-4537-8DAF-A722DE354790}"/>
              </a:ext>
            </a:extLst>
          </p:cNvPr>
          <p:cNvSpPr/>
          <p:nvPr/>
        </p:nvSpPr>
        <p:spPr>
          <a:xfrm>
            <a:off x="266008" y="4961567"/>
            <a:ext cx="6933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Confirmed Managers, Applicants are more likely to be Agents.</a:t>
            </a:r>
          </a:p>
        </p:txBody>
      </p:sp>
    </p:spTree>
    <p:extLst>
      <p:ext uri="{BB962C8B-B14F-4D97-AF65-F5344CB8AC3E}">
        <p14:creationId xmlns:p14="http://schemas.microsoft.com/office/powerpoint/2010/main" val="51218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7734C1C-F299-4F63-90EA-3218187A4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56" y="230819"/>
            <a:ext cx="7528263" cy="426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49056C-C6BF-4A63-98F0-5E2C1EE10E58}"/>
              </a:ext>
            </a:extLst>
          </p:cNvPr>
          <p:cNvSpPr txBox="1"/>
          <p:nvPr/>
        </p:nvSpPr>
        <p:spPr>
          <a:xfrm>
            <a:off x="1571348" y="5166804"/>
            <a:ext cx="9401452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Applicants who are salaried and of age between 25-50 years age are more likely to be Agents.</a:t>
            </a:r>
          </a:p>
        </p:txBody>
      </p:sp>
    </p:spTree>
    <p:extLst>
      <p:ext uri="{BB962C8B-B14F-4D97-AF65-F5344CB8AC3E}">
        <p14:creationId xmlns:p14="http://schemas.microsoft.com/office/powerpoint/2010/main" val="78657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1AD7E1C5-88D1-468B-A41F-FA253268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97" y="424418"/>
            <a:ext cx="7546020" cy="389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1E8357-98D8-4B0A-BBD8-F67CCD7961A7}"/>
              </a:ext>
            </a:extLst>
          </p:cNvPr>
          <p:cNvSpPr txBox="1"/>
          <p:nvPr/>
        </p:nvSpPr>
        <p:spPr>
          <a:xfrm>
            <a:off x="2698810" y="4793942"/>
            <a:ext cx="6525089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male managers of age less than 35 and having experience less than 2 years, applicants are more likely to be agents.</a:t>
            </a:r>
          </a:p>
        </p:txBody>
      </p:sp>
    </p:spTree>
    <p:extLst>
      <p:ext uri="{BB962C8B-B14F-4D97-AF65-F5344CB8AC3E}">
        <p14:creationId xmlns:p14="http://schemas.microsoft.com/office/powerpoint/2010/main" val="23236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CC610D28-A3EA-4438-BEF9-4E2B97E63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48" y="408373"/>
            <a:ext cx="6986726" cy="364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7F3D62-E7F0-4E5E-93CE-455D2011C92D}"/>
              </a:ext>
            </a:extLst>
          </p:cNvPr>
          <p:cNvSpPr/>
          <p:nvPr/>
        </p:nvSpPr>
        <p:spPr>
          <a:xfrm>
            <a:off x="3048000" y="4929300"/>
            <a:ext cx="6566517" cy="646331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probation managers of age less than 35 and having experience less than 2 years, applicants are more likely to be agents.</a:t>
            </a:r>
          </a:p>
        </p:txBody>
      </p:sp>
    </p:spTree>
    <p:extLst>
      <p:ext uri="{BB962C8B-B14F-4D97-AF65-F5344CB8AC3E}">
        <p14:creationId xmlns:p14="http://schemas.microsoft.com/office/powerpoint/2010/main" val="403167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7517094E-01C1-4140-BD16-FECF8D55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511068"/>
            <a:ext cx="53721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E65DB5-A6FA-4E0F-BAD4-5AD04AAC4184}"/>
              </a:ext>
            </a:extLst>
          </p:cNvPr>
          <p:cNvSpPr txBox="1"/>
          <p:nvPr/>
        </p:nvSpPr>
        <p:spPr>
          <a:xfrm>
            <a:off x="6329778" y="2450237"/>
            <a:ext cx="529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Num Application and Manager are correlated</a:t>
            </a:r>
          </a:p>
        </p:txBody>
      </p:sp>
    </p:spTree>
    <p:extLst>
      <p:ext uri="{BB962C8B-B14F-4D97-AF65-F5344CB8AC3E}">
        <p14:creationId xmlns:p14="http://schemas.microsoft.com/office/powerpoint/2010/main" val="309248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88251A-7C58-4312-B5FA-2F55F230FAEC}"/>
              </a:ext>
            </a:extLst>
          </p:cNvPr>
          <p:cNvSpPr/>
          <p:nvPr/>
        </p:nvSpPr>
        <p:spPr>
          <a:xfrm>
            <a:off x="5021026" y="714198"/>
            <a:ext cx="21499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Conclusion: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06F57-C755-48B8-8FE4-B314515CC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5" y="1714500"/>
            <a:ext cx="2590801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B1B42C-7336-499F-BB02-AABA69B4283E}"/>
              </a:ext>
            </a:extLst>
          </p:cNvPr>
          <p:cNvSpPr/>
          <p:nvPr/>
        </p:nvSpPr>
        <p:spPr>
          <a:xfrm>
            <a:off x="4548327" y="20041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Applicants who are salaried and of age between 25-50 years age are more likely to be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male managers of age less than 35 and having experience less than 2 years, applicants are more likely to be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probation managers of age less than 35 and having experience less than 2 years, applicants are more likely to be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CA1AE-D4C2-44C2-B61D-4528B9962934}"/>
              </a:ext>
            </a:extLst>
          </p:cNvPr>
          <p:cNvSpPr/>
          <p:nvPr/>
        </p:nvSpPr>
        <p:spPr>
          <a:xfrm>
            <a:off x="4422304" y="873995"/>
            <a:ext cx="33473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Recommendations: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5449F-530A-4082-9BF4-785C6BAC1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06" y="2176272"/>
            <a:ext cx="2438400" cy="2505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5BA8CB-5D2F-4ED2-9EEF-96BBFEFCB4E0}"/>
              </a:ext>
            </a:extLst>
          </p:cNvPr>
          <p:cNvSpPr txBox="1"/>
          <p:nvPr/>
        </p:nvSpPr>
        <p:spPr>
          <a:xfrm>
            <a:off x="4703824" y="2552049"/>
            <a:ext cx="66797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managers of age greater than 35 years and having experience of age greater than 2 years have to be more involved in the recruitment process.</a:t>
            </a:r>
          </a:p>
        </p:txBody>
      </p:sp>
    </p:spTree>
    <p:extLst>
      <p:ext uri="{BB962C8B-B14F-4D97-AF65-F5344CB8AC3E}">
        <p14:creationId xmlns:p14="http://schemas.microsoft.com/office/powerpoint/2010/main" val="205153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00CB7F-CEB3-457E-A060-3014E4249CF0}"/>
              </a:ext>
            </a:extLst>
          </p:cNvPr>
          <p:cNvSpPr txBox="1"/>
          <p:nvPr/>
        </p:nvSpPr>
        <p:spPr>
          <a:xfrm>
            <a:off x="6542843" y="1197620"/>
            <a:ext cx="39594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are here?</a:t>
            </a:r>
          </a:p>
          <a:p>
            <a:pPr algn="ctr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the recruiting data of agents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“FinMan”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Financial Distribution Company having distribution channel across India and they sell their products by their agents.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of the FinMan are primarily responsible for hiring the agents.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agents provides their consent then in the next 3 they undergo 7 days training and have to clear subsequent exams to become agents.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69763-34CF-42F5-A280-B0A38F17A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75" y="1751567"/>
            <a:ext cx="3642804" cy="335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11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2F718-51B6-4C7F-9BFF-3F7160AE4496}"/>
              </a:ext>
            </a:extLst>
          </p:cNvPr>
          <p:cNvSpPr/>
          <p:nvPr/>
        </p:nvSpPr>
        <p:spPr>
          <a:xfrm>
            <a:off x="4337184" y="2967335"/>
            <a:ext cx="3517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- You</a:t>
            </a:r>
          </a:p>
        </p:txBody>
      </p:sp>
    </p:spTree>
    <p:extLst>
      <p:ext uri="{BB962C8B-B14F-4D97-AF65-F5344CB8AC3E}">
        <p14:creationId xmlns:p14="http://schemas.microsoft.com/office/powerpoint/2010/main" val="360786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05D1F2-316D-498C-BB81-DF55D6603BBB}"/>
              </a:ext>
            </a:extLst>
          </p:cNvPr>
          <p:cNvSpPr txBox="1"/>
          <p:nvPr/>
        </p:nvSpPr>
        <p:spPr>
          <a:xfrm>
            <a:off x="6862439" y="1943978"/>
            <a:ext cx="4021585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to do?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FinMan makes significant investment in identifying, training and recruiting the agents but there are significant Agents doesn’t meets the expectations.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FinMan wants to Analyse the overall past recruiting data to derive meaningful insights.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BDB07-6AC8-4BD1-88FD-A0417879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68" y="1333500"/>
            <a:ext cx="2743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2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00B231-F6DF-431E-A6F0-2A8B4353F55B}"/>
              </a:ext>
            </a:extLst>
          </p:cNvPr>
          <p:cNvSpPr/>
          <p:nvPr/>
        </p:nvSpPr>
        <p:spPr>
          <a:xfrm>
            <a:off x="3048000" y="41885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Data we have…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87CEB-E08A-4462-9C52-0D5600170B84}"/>
              </a:ext>
            </a:extLst>
          </p:cNvPr>
          <p:cNvSpPr txBox="1"/>
          <p:nvPr/>
        </p:nvSpPr>
        <p:spPr>
          <a:xfrm>
            <a:off x="1417040" y="1349406"/>
            <a:ext cx="3320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Receive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0CC36-2EA4-479D-A59F-9616035C90C8}"/>
              </a:ext>
            </a:extLst>
          </p:cNvPr>
          <p:cNvSpPr txBox="1"/>
          <p:nvPr/>
        </p:nvSpPr>
        <p:spPr>
          <a:xfrm>
            <a:off x="8067270" y="3299823"/>
            <a:ext cx="31629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Joining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Designation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Designation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 recruited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Sourced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D23A74-FE01-4BDC-80E6-0C1C42856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08" y="3706127"/>
            <a:ext cx="3967892" cy="27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7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A8252F-4374-4F5E-9DBE-6B8B7BD2C855}"/>
              </a:ext>
            </a:extLst>
          </p:cNvPr>
          <p:cNvSpPr txBox="1"/>
          <p:nvPr/>
        </p:nvSpPr>
        <p:spPr>
          <a:xfrm>
            <a:off x="3977196" y="461638"/>
            <a:ext cx="50336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  Before EDA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66FF1-96C1-46CB-8280-A37C2A7CC625}"/>
              </a:ext>
            </a:extLst>
          </p:cNvPr>
          <p:cNvSpPr txBox="1"/>
          <p:nvPr/>
        </p:nvSpPr>
        <p:spPr>
          <a:xfrm>
            <a:off x="4505417" y="1473694"/>
            <a:ext cx="39771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25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YA_Appli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25 and 50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AA_Appli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50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SA_Appli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35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YA_Man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35 and 50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AA_Man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50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SA_Man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Experience: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2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2 and 5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Sen_Man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5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Exe_Man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60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305073-4CB4-456E-AC90-A022040D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16" y="84337"/>
            <a:ext cx="4565572" cy="317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9C7707-405B-4377-9B15-965D72EC3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03" y="84337"/>
            <a:ext cx="4015233" cy="317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56227B9-4950-4007-97FA-C26FE712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9" y="3524304"/>
            <a:ext cx="3409026" cy="308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55BEBE-8501-4EFD-8C83-E8CF2B190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70" y="3357946"/>
            <a:ext cx="3979927" cy="34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59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64713C2-6DA1-4B71-B4A2-096F3308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3" y="580075"/>
            <a:ext cx="11073414" cy="54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18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6F52142-E7D8-4FFC-912B-6E1EC5EA2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39" y="146301"/>
            <a:ext cx="9521290" cy="308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60D2B7-4CB2-44CF-94D7-0451858A5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39" y="3527855"/>
            <a:ext cx="9521290" cy="31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4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FB7D82C-64F9-48B4-A54A-15D595EF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0" y="175680"/>
            <a:ext cx="4506766" cy="369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C12E279-273B-48E4-983C-CBCBF902D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12" y="3220720"/>
            <a:ext cx="4717748" cy="349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6FF1A0-F7A0-444D-9CC7-236C9A606E10}"/>
              </a:ext>
            </a:extLst>
          </p:cNvPr>
          <p:cNvSpPr txBox="1"/>
          <p:nvPr/>
        </p:nvSpPr>
        <p:spPr>
          <a:xfrm>
            <a:off x="6096000" y="1641461"/>
            <a:ext cx="563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73% of male applicant are more likely to be Agents.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DD9DA-0C90-4341-A394-90536BDFA967}"/>
              </a:ext>
            </a:extLst>
          </p:cNvPr>
          <p:cNvSpPr txBox="1"/>
          <p:nvPr/>
        </p:nvSpPr>
        <p:spPr>
          <a:xfrm>
            <a:off x="887766" y="4847207"/>
            <a:ext cx="578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65% of married applicants are more likely to Agents.</a:t>
            </a:r>
          </a:p>
        </p:txBody>
      </p:sp>
    </p:spTree>
    <p:extLst>
      <p:ext uri="{BB962C8B-B14F-4D97-AF65-F5344CB8AC3E}">
        <p14:creationId xmlns:p14="http://schemas.microsoft.com/office/powerpoint/2010/main" val="123336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565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PRAKASH PRAJAPATI</dc:creator>
  <cp:lastModifiedBy>OM PRAKASH PRAJAPATI</cp:lastModifiedBy>
  <cp:revision>17</cp:revision>
  <dcterms:created xsi:type="dcterms:W3CDTF">2021-09-06T16:09:14Z</dcterms:created>
  <dcterms:modified xsi:type="dcterms:W3CDTF">2021-09-06T19:04:30Z</dcterms:modified>
</cp:coreProperties>
</file>