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79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5DCDF-81FA-6047-8069-71F7FE9EFEAB}" v="6" dt="2023-12-11T13:16:33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/>
    <p:restoredTop sz="94225" autoAdjust="0"/>
  </p:normalViewPr>
  <p:slideViewPr>
    <p:cSldViewPr snapToGrid="0">
      <p:cViewPr varScale="1">
        <p:scale>
          <a:sx n="112" d="100"/>
          <a:sy n="112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yn augusto" userId="fd745df259ffe29d" providerId="LiveId" clId="{96216CF0-27DA-4623-8114-85995C5C08EE}"/>
    <pc:docChg chg="custSel modSld">
      <pc:chgData name="stalyn augusto" userId="fd745df259ffe29d" providerId="LiveId" clId="{96216CF0-27DA-4623-8114-85995C5C08EE}" dt="2023-12-11T05:11:23.295" v="22" actId="20577"/>
      <pc:docMkLst>
        <pc:docMk/>
      </pc:docMkLst>
      <pc:sldChg chg="addSp delSp modSp mod">
        <pc:chgData name="stalyn augusto" userId="fd745df259ffe29d" providerId="LiveId" clId="{96216CF0-27DA-4623-8114-85995C5C08EE}" dt="2023-12-11T05:11:23.295" v="22" actId="20577"/>
        <pc:sldMkLst>
          <pc:docMk/>
          <pc:sldMk cId="856647933" sldId="279"/>
        </pc:sldMkLst>
        <pc:spChg chg="mod">
          <ac:chgData name="stalyn augusto" userId="fd745df259ffe29d" providerId="LiveId" clId="{96216CF0-27DA-4623-8114-85995C5C08EE}" dt="2023-12-11T05:11:23.295" v="22" actId="20577"/>
          <ac:spMkLst>
            <pc:docMk/>
            <pc:sldMk cId="856647933" sldId="279"/>
            <ac:spMk id="3" creationId="{44DC8953-183F-7F7A-A6F7-EDA1F65C4839}"/>
          </ac:spMkLst>
        </pc:spChg>
        <pc:cxnChg chg="add del">
          <ac:chgData name="stalyn augusto" userId="fd745df259ffe29d" providerId="LiveId" clId="{96216CF0-27DA-4623-8114-85995C5C08EE}" dt="2023-12-11T05:10:18.170" v="6" actId="478"/>
          <ac:cxnSpMkLst>
            <pc:docMk/>
            <pc:sldMk cId="856647933" sldId="279"/>
            <ac:cxnSpMk id="8" creationId="{94F75688-C296-B8FB-9699-30A03192F17D}"/>
          </ac:cxnSpMkLst>
        </pc:cxnChg>
        <pc:cxnChg chg="add del">
          <ac:chgData name="stalyn augusto" userId="fd745df259ffe29d" providerId="LiveId" clId="{96216CF0-27DA-4623-8114-85995C5C08EE}" dt="2023-12-11T05:10:14.675" v="5" actId="478"/>
          <ac:cxnSpMkLst>
            <pc:docMk/>
            <pc:sldMk cId="856647933" sldId="279"/>
            <ac:cxnSpMk id="10" creationId="{E8E5A1CB-6777-C316-1E74-FAA5EBD5C5D9}"/>
          </ac:cxnSpMkLst>
        </pc:cxnChg>
      </pc:sldChg>
    </pc:docChg>
  </pc:docChgLst>
  <pc:docChgLst>
    <pc:chgData name="Juan Diego Wilches Vega" userId="896eac22-4037-4053-8e03-c7a6438147ce" providerId="ADAL" clId="{13A5DCDF-81FA-6047-8069-71F7FE9EFEAB}"/>
    <pc:docChg chg="modSld">
      <pc:chgData name="Juan Diego Wilches Vega" userId="896eac22-4037-4053-8e03-c7a6438147ce" providerId="ADAL" clId="{13A5DCDF-81FA-6047-8069-71F7FE9EFEAB}" dt="2023-12-11T14:00:28.838" v="8" actId="20577"/>
      <pc:docMkLst>
        <pc:docMk/>
      </pc:docMkLst>
      <pc:sldChg chg="modSp">
        <pc:chgData name="Juan Diego Wilches Vega" userId="896eac22-4037-4053-8e03-c7a6438147ce" providerId="ADAL" clId="{13A5DCDF-81FA-6047-8069-71F7FE9EFEAB}" dt="2023-12-11T13:16:33.682" v="5" actId="692"/>
        <pc:sldMkLst>
          <pc:docMk/>
          <pc:sldMk cId="2841772045" sldId="274"/>
        </pc:sldMkLst>
        <pc:graphicFrameChg chg="mod">
          <ac:chgData name="Juan Diego Wilches Vega" userId="896eac22-4037-4053-8e03-c7a6438147ce" providerId="ADAL" clId="{13A5DCDF-81FA-6047-8069-71F7FE9EFEAB}" dt="2023-12-11T13:16:33.682" v="5" actId="692"/>
          <ac:graphicFrameMkLst>
            <pc:docMk/>
            <pc:sldMk cId="2841772045" sldId="274"/>
            <ac:graphicFrameMk id="3" creationId="{83BE6B2C-9985-CB40-AADB-4061ED263940}"/>
          </ac:graphicFrameMkLst>
        </pc:graphicFrameChg>
      </pc:sldChg>
      <pc:sldChg chg="modSp mod">
        <pc:chgData name="Juan Diego Wilches Vega" userId="896eac22-4037-4053-8e03-c7a6438147ce" providerId="ADAL" clId="{13A5DCDF-81FA-6047-8069-71F7FE9EFEAB}" dt="2023-12-11T14:00:28.838" v="8" actId="20577"/>
        <pc:sldMkLst>
          <pc:docMk/>
          <pc:sldMk cId="856647933" sldId="279"/>
        </pc:sldMkLst>
        <pc:spChg chg="mod">
          <ac:chgData name="Juan Diego Wilches Vega" userId="896eac22-4037-4053-8e03-c7a6438147ce" providerId="ADAL" clId="{13A5DCDF-81FA-6047-8069-71F7FE9EFEAB}" dt="2023-12-11T14:00:28.838" v="8" actId="20577"/>
          <ac:spMkLst>
            <pc:docMk/>
            <pc:sldMk cId="856647933" sldId="279"/>
            <ac:spMk id="2" creationId="{3EBE575B-9216-A02B-DE57-35A5C978422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ycambrian-my.sharepoint.com/personal/a00290412_mycambrian_ca/Documents/Classes/EXL1002_Dashboards%20and%20Data%20Analysis/Group%20Project/Shared_Group_Project/New_Folder/MALARIA_VIVAX_COLOMBIA_2015_20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[MALARIA_VIVAX_COLOMBIA_2015_2022.xlsx]data__sex!PivotTable1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data__sex!$B$3:$B$4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data__sex!$A$5:$A$14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data__sex!$B$5:$B$14</c:f>
              <c:numCache>
                <c:formatCode>General</c:formatCode>
                <c:ptCount val="9"/>
                <c:pt idx="0">
                  <c:v>9838</c:v>
                </c:pt>
                <c:pt idx="1">
                  <c:v>13975</c:v>
                </c:pt>
                <c:pt idx="2">
                  <c:v>8938</c:v>
                </c:pt>
                <c:pt idx="3">
                  <c:v>11886</c:v>
                </c:pt>
                <c:pt idx="4">
                  <c:v>14822</c:v>
                </c:pt>
                <c:pt idx="5">
                  <c:v>15702</c:v>
                </c:pt>
                <c:pt idx="6">
                  <c:v>14742</c:v>
                </c:pt>
                <c:pt idx="7">
                  <c:v>17775</c:v>
                </c:pt>
                <c:pt idx="8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C-A34B-8742-56E743612F6A}"/>
            </c:ext>
          </c:extLst>
        </c:ser>
        <c:ser>
          <c:idx val="1"/>
          <c:order val="1"/>
          <c:tx>
            <c:strRef>
              <c:f>data__sex!$C$3:$C$4</c:f>
              <c:strCache>
                <c:ptCount val="1"/>
                <c:pt idx="0">
                  <c:v>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data__sex!$A$5:$A$14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data__sex!$C$5:$C$14</c:f>
              <c:numCache>
                <c:formatCode>General</c:formatCode>
                <c:ptCount val="9"/>
                <c:pt idx="0">
                  <c:v>14317</c:v>
                </c:pt>
                <c:pt idx="1">
                  <c:v>19741</c:v>
                </c:pt>
                <c:pt idx="2">
                  <c:v>12961</c:v>
                </c:pt>
                <c:pt idx="3">
                  <c:v>17817</c:v>
                </c:pt>
                <c:pt idx="4">
                  <c:v>21618</c:v>
                </c:pt>
                <c:pt idx="5">
                  <c:v>23353</c:v>
                </c:pt>
                <c:pt idx="6">
                  <c:v>20742</c:v>
                </c:pt>
                <c:pt idx="7">
                  <c:v>25668</c:v>
                </c:pt>
                <c:pt idx="8">
                  <c:v>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A34B-8742-56E743612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8904992"/>
        <c:axId val="874623328"/>
      </c:lineChart>
      <c:catAx>
        <c:axId val="10589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74623328"/>
        <c:crosses val="autoZero"/>
        <c:auto val="1"/>
        <c:lblAlgn val="ctr"/>
        <c:lblOffset val="100"/>
        <c:noMultiLvlLbl val="0"/>
      </c:catAx>
      <c:valAx>
        <c:axId val="87462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89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[MALARIA_VIVAX_COLOMBIA_2015_2022.xlsx]data__social_security!data__social_security</c:name>
    <c:fmtId val="3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data__social_security!$B$3:$B$4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data__social_security!$B$5:$B$14</c:f>
              <c:numCache>
                <c:formatCode>General</c:formatCode>
                <c:ptCount val="9"/>
                <c:pt idx="0">
                  <c:v>1396</c:v>
                </c:pt>
                <c:pt idx="1">
                  <c:v>2313</c:v>
                </c:pt>
                <c:pt idx="2">
                  <c:v>2282</c:v>
                </c:pt>
                <c:pt idx="3">
                  <c:v>2179</c:v>
                </c:pt>
                <c:pt idx="4">
                  <c:v>2269</c:v>
                </c:pt>
                <c:pt idx="5">
                  <c:v>2362</c:v>
                </c:pt>
                <c:pt idx="6">
                  <c:v>1645</c:v>
                </c:pt>
                <c:pt idx="7">
                  <c:v>2220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B-D946-8B78-87C2075F70CD}"/>
            </c:ext>
          </c:extLst>
        </c:ser>
        <c:ser>
          <c:idx val="1"/>
          <c:order val="1"/>
          <c:tx>
            <c:strRef>
              <c:f>data__social_security!$C$3:$C$4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data__social_security!$C$5:$C$14</c:f>
              <c:numCache>
                <c:formatCode>General</c:formatCode>
                <c:ptCount val="9"/>
                <c:pt idx="0">
                  <c:v>720</c:v>
                </c:pt>
                <c:pt idx="1">
                  <c:v>808</c:v>
                </c:pt>
                <c:pt idx="2">
                  <c:v>253</c:v>
                </c:pt>
                <c:pt idx="3">
                  <c:v>465</c:v>
                </c:pt>
                <c:pt idx="4">
                  <c:v>59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EB-D946-8B78-87C2075F70CD}"/>
            </c:ext>
          </c:extLst>
        </c:ser>
        <c:ser>
          <c:idx val="2"/>
          <c:order val="2"/>
          <c:tx>
            <c:strRef>
              <c:f>data__social_security!$D$3:$D$4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data__social_security!$D$5:$D$14</c:f>
              <c:numCache>
                <c:formatCode>General</c:formatCode>
                <c:ptCount val="9"/>
                <c:pt idx="0">
                  <c:v>15</c:v>
                </c:pt>
                <c:pt idx="1">
                  <c:v>297</c:v>
                </c:pt>
                <c:pt idx="2">
                  <c:v>324</c:v>
                </c:pt>
                <c:pt idx="3">
                  <c:v>599</c:v>
                </c:pt>
                <c:pt idx="4">
                  <c:v>525</c:v>
                </c:pt>
                <c:pt idx="5">
                  <c:v>725</c:v>
                </c:pt>
                <c:pt idx="6">
                  <c:v>539</c:v>
                </c:pt>
                <c:pt idx="7">
                  <c:v>646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EB-D946-8B78-87C2075F70CD}"/>
            </c:ext>
          </c:extLst>
        </c:ser>
        <c:ser>
          <c:idx val="3"/>
          <c:order val="3"/>
          <c:tx>
            <c:strRef>
              <c:f>data__social_security!$E$3:$E$4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data__social_security!$E$5:$E$14</c:f>
              <c:numCache>
                <c:formatCode>General</c:formatCode>
                <c:ptCount val="9"/>
                <c:pt idx="0">
                  <c:v>4545</c:v>
                </c:pt>
                <c:pt idx="1">
                  <c:v>5755</c:v>
                </c:pt>
                <c:pt idx="2">
                  <c:v>1749</c:v>
                </c:pt>
                <c:pt idx="3">
                  <c:v>3403</c:v>
                </c:pt>
                <c:pt idx="4">
                  <c:v>6167</c:v>
                </c:pt>
                <c:pt idx="5">
                  <c:v>9731</c:v>
                </c:pt>
                <c:pt idx="6">
                  <c:v>4692</c:v>
                </c:pt>
                <c:pt idx="7">
                  <c:v>4818</c:v>
                </c:pt>
                <c:pt idx="8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EB-D946-8B78-87C2075F70CD}"/>
            </c:ext>
          </c:extLst>
        </c:ser>
        <c:ser>
          <c:idx val="4"/>
          <c:order val="4"/>
          <c:tx>
            <c:strRef>
              <c:f>data__social_security!$F$3:$F$4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data__social_security!$F$5:$F$14</c:f>
              <c:numCache>
                <c:formatCode>General</c:formatCode>
                <c:ptCount val="9"/>
                <c:pt idx="0">
                  <c:v>293</c:v>
                </c:pt>
                <c:pt idx="1">
                  <c:v>382</c:v>
                </c:pt>
                <c:pt idx="2">
                  <c:v>121</c:v>
                </c:pt>
                <c:pt idx="3">
                  <c:v>234</c:v>
                </c:pt>
                <c:pt idx="4">
                  <c:v>941</c:v>
                </c:pt>
                <c:pt idx="5">
                  <c:v>1337</c:v>
                </c:pt>
                <c:pt idx="6">
                  <c:v>1423</c:v>
                </c:pt>
                <c:pt idx="7">
                  <c:v>1851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EB-D946-8B78-87C2075F70CD}"/>
            </c:ext>
          </c:extLst>
        </c:ser>
        <c:ser>
          <c:idx val="5"/>
          <c:order val="5"/>
          <c:tx>
            <c:strRef>
              <c:f>data__social_security!$G$3:$G$4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data__social_security!$A$5:$A$14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data__social_security!$G$5:$G$14</c:f>
              <c:numCache>
                <c:formatCode>General</c:formatCode>
                <c:ptCount val="9"/>
                <c:pt idx="0">
                  <c:v>17186</c:v>
                </c:pt>
                <c:pt idx="1">
                  <c:v>24161</c:v>
                </c:pt>
                <c:pt idx="2">
                  <c:v>17170</c:v>
                </c:pt>
                <c:pt idx="3">
                  <c:v>22823</c:v>
                </c:pt>
                <c:pt idx="4">
                  <c:v>26479</c:v>
                </c:pt>
                <c:pt idx="5">
                  <c:v>24892</c:v>
                </c:pt>
                <c:pt idx="6">
                  <c:v>27185</c:v>
                </c:pt>
                <c:pt idx="7">
                  <c:v>33908</c:v>
                </c:pt>
                <c:pt idx="8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EB-D946-8B78-87C2075F7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8904992"/>
        <c:axId val="874623328"/>
      </c:barChart>
      <c:catAx>
        <c:axId val="10589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74623328"/>
        <c:crosses val="autoZero"/>
        <c:auto val="1"/>
        <c:lblAlgn val="ctr"/>
        <c:lblOffset val="100"/>
        <c:noMultiLvlLbl val="0"/>
      </c:catAx>
      <c:valAx>
        <c:axId val="87462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89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[MALARIA_VIVAX_COLOMBIA_2015_2022.xlsx]data__ethinicity!data__ethinicity</c:name>
    <c:fmtId val="3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data__ethinicity!$B$3:$B$4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data__ethinicity!$B$5:$B$14</c:f>
              <c:numCache>
                <c:formatCode>General</c:formatCode>
                <c:ptCount val="9"/>
                <c:pt idx="0">
                  <c:v>9361</c:v>
                </c:pt>
                <c:pt idx="1">
                  <c:v>14787</c:v>
                </c:pt>
                <c:pt idx="2">
                  <c:v>8756</c:v>
                </c:pt>
                <c:pt idx="3">
                  <c:v>9472</c:v>
                </c:pt>
                <c:pt idx="4">
                  <c:v>11400</c:v>
                </c:pt>
                <c:pt idx="5">
                  <c:v>13080</c:v>
                </c:pt>
                <c:pt idx="6">
                  <c:v>11519</c:v>
                </c:pt>
                <c:pt idx="7">
                  <c:v>15372</c:v>
                </c:pt>
                <c:pt idx="8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6-1E44-A030-F308D1148E9C}"/>
            </c:ext>
          </c:extLst>
        </c:ser>
        <c:ser>
          <c:idx val="1"/>
          <c:order val="1"/>
          <c:tx>
            <c:strRef>
              <c:f>data__ethinicity!$C$3:$C$4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data__ethinicity!$C$5:$C$14</c:f>
              <c:numCache>
                <c:formatCode>General</c:formatCode>
                <c:ptCount val="9"/>
                <c:pt idx="0">
                  <c:v>47</c:v>
                </c:pt>
                <c:pt idx="1">
                  <c:v>90</c:v>
                </c:pt>
                <c:pt idx="2">
                  <c:v>48</c:v>
                </c:pt>
                <c:pt idx="3">
                  <c:v>40</c:v>
                </c:pt>
                <c:pt idx="4">
                  <c:v>76</c:v>
                </c:pt>
                <c:pt idx="5">
                  <c:v>47</c:v>
                </c:pt>
                <c:pt idx="6">
                  <c:v>34</c:v>
                </c:pt>
                <c:pt idx="7">
                  <c:v>66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6-1E44-A030-F308D1148E9C}"/>
            </c:ext>
          </c:extLst>
        </c:ser>
        <c:ser>
          <c:idx val="2"/>
          <c:order val="2"/>
          <c:tx>
            <c:strRef>
              <c:f>data__ethinicity!$D$3:$D$4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data__ethinicity!$D$5:$D$14</c:f>
              <c:numCache>
                <c:formatCode>General</c:formatCode>
                <c:ptCount val="9"/>
                <c:pt idx="0">
                  <c:v>36</c:v>
                </c:pt>
                <c:pt idx="1">
                  <c:v>56</c:v>
                </c:pt>
                <c:pt idx="2">
                  <c:v>46</c:v>
                </c:pt>
                <c:pt idx="3">
                  <c:v>34</c:v>
                </c:pt>
                <c:pt idx="4">
                  <c:v>34</c:v>
                </c:pt>
                <c:pt idx="5">
                  <c:v>33</c:v>
                </c:pt>
                <c:pt idx="6">
                  <c:v>24</c:v>
                </c:pt>
                <c:pt idx="7">
                  <c:v>39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46-1E44-A030-F308D1148E9C}"/>
            </c:ext>
          </c:extLst>
        </c:ser>
        <c:ser>
          <c:idx val="3"/>
          <c:order val="3"/>
          <c:tx>
            <c:strRef>
              <c:f>data__ethinicity!$E$3:$E$4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data__ethinicity!$E$5:$E$14</c:f>
              <c:numCache>
                <c:formatCode>General</c:formatCode>
                <c:ptCount val="9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13</c:v>
                </c:pt>
                <c:pt idx="4">
                  <c:v>18</c:v>
                </c:pt>
                <c:pt idx="5">
                  <c:v>13</c:v>
                </c:pt>
                <c:pt idx="6">
                  <c:v>6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46-1E44-A030-F308D1148E9C}"/>
            </c:ext>
          </c:extLst>
        </c:ser>
        <c:ser>
          <c:idx val="4"/>
          <c:order val="4"/>
          <c:tx>
            <c:strRef>
              <c:f>data__ethinicity!$F$3:$F$4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data__ethinicity!$F$5:$F$14</c:f>
              <c:numCache>
                <c:formatCode>General</c:formatCode>
                <c:ptCount val="9"/>
                <c:pt idx="0">
                  <c:v>6601</c:v>
                </c:pt>
                <c:pt idx="1">
                  <c:v>9137</c:v>
                </c:pt>
                <c:pt idx="2">
                  <c:v>4273</c:v>
                </c:pt>
                <c:pt idx="3">
                  <c:v>4287</c:v>
                </c:pt>
                <c:pt idx="4">
                  <c:v>5191</c:v>
                </c:pt>
                <c:pt idx="5">
                  <c:v>6097</c:v>
                </c:pt>
                <c:pt idx="6">
                  <c:v>7289</c:v>
                </c:pt>
                <c:pt idx="7">
                  <c:v>6883</c:v>
                </c:pt>
                <c:pt idx="8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46-1E44-A030-F308D1148E9C}"/>
            </c:ext>
          </c:extLst>
        </c:ser>
        <c:ser>
          <c:idx val="5"/>
          <c:order val="5"/>
          <c:tx>
            <c:strRef>
              <c:f>data__ethinicity!$G$3:$G$4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data__ethinicity!$A$5:$A$14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data__ethinicity!$G$5:$G$14</c:f>
              <c:numCache>
                <c:formatCode>General</c:formatCode>
                <c:ptCount val="9"/>
                <c:pt idx="0">
                  <c:v>8100</c:v>
                </c:pt>
                <c:pt idx="1">
                  <c:v>9633</c:v>
                </c:pt>
                <c:pt idx="2">
                  <c:v>8765</c:v>
                </c:pt>
                <c:pt idx="3">
                  <c:v>15857</c:v>
                </c:pt>
                <c:pt idx="4">
                  <c:v>19721</c:v>
                </c:pt>
                <c:pt idx="5">
                  <c:v>19785</c:v>
                </c:pt>
                <c:pt idx="6">
                  <c:v>16612</c:v>
                </c:pt>
                <c:pt idx="7">
                  <c:v>21077</c:v>
                </c:pt>
                <c:pt idx="8">
                  <c:v>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46-1E44-A030-F308D1148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8904992"/>
        <c:axId val="874623328"/>
      </c:barChart>
      <c:catAx>
        <c:axId val="10589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74623328"/>
        <c:crosses val="autoZero"/>
        <c:auto val="1"/>
        <c:lblAlgn val="ctr"/>
        <c:lblOffset val="100"/>
        <c:noMultiLvlLbl val="0"/>
      </c:catAx>
      <c:valAx>
        <c:axId val="87462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89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[MALARIA_VIVAX_COLOMBIA_2015_2022.xlsx]data__migrant!data__migrant</c:name>
    <c:fmtId val="5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data__migrant!$B$3:$B$4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data__migrant!$A$5:$A$14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data__migrant!$B$5:$B$14</c:f>
              <c:numCache>
                <c:formatCode>General</c:formatCode>
                <c:ptCount val="9"/>
                <c:pt idx="0">
                  <c:v>146</c:v>
                </c:pt>
                <c:pt idx="1">
                  <c:v>263</c:v>
                </c:pt>
                <c:pt idx="2">
                  <c:v>162</c:v>
                </c:pt>
                <c:pt idx="3">
                  <c:v>285</c:v>
                </c:pt>
                <c:pt idx="4">
                  <c:v>1426</c:v>
                </c:pt>
                <c:pt idx="5">
                  <c:v>2482</c:v>
                </c:pt>
                <c:pt idx="6">
                  <c:v>1523</c:v>
                </c:pt>
                <c:pt idx="7">
                  <c:v>1938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A-1042-993B-B697764D769A}"/>
            </c:ext>
          </c:extLst>
        </c:ser>
        <c:ser>
          <c:idx val="1"/>
          <c:order val="1"/>
          <c:tx>
            <c:strRef>
              <c:f>data__migrant!$C$3:$C$4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data__migrant!$A$5:$A$14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data__migrant!$C$5:$C$14</c:f>
              <c:numCache>
                <c:formatCode>General</c:formatCode>
                <c:ptCount val="9"/>
                <c:pt idx="0">
                  <c:v>24009</c:v>
                </c:pt>
                <c:pt idx="1">
                  <c:v>33453</c:v>
                </c:pt>
                <c:pt idx="2">
                  <c:v>21737</c:v>
                </c:pt>
                <c:pt idx="3">
                  <c:v>29418</c:v>
                </c:pt>
                <c:pt idx="4">
                  <c:v>35014</c:v>
                </c:pt>
                <c:pt idx="5">
                  <c:v>36573</c:v>
                </c:pt>
                <c:pt idx="6">
                  <c:v>33961</c:v>
                </c:pt>
                <c:pt idx="7">
                  <c:v>41505</c:v>
                </c:pt>
                <c:pt idx="8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AA-1042-993B-B697764D7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8904992"/>
        <c:axId val="874623328"/>
      </c:barChart>
      <c:catAx>
        <c:axId val="105890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74623328"/>
        <c:crosses val="autoZero"/>
        <c:auto val="1"/>
        <c:lblAlgn val="ctr"/>
        <c:lblOffset val="100"/>
        <c:noMultiLvlLbl val="0"/>
      </c:catAx>
      <c:valAx>
        <c:axId val="8746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89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[MALARIA_VIVAX_COLOMBIA_2015_2022.xlsx]data__pregnancy!data__pregnancy</c:name>
    <c:fmtId val="4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data__pregnancy!$B$3:$B$4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data__pregnancy!$A$5:$A$14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data__pregnancy!$B$5:$B$14</c:f>
              <c:numCache>
                <c:formatCode>General</c:formatCode>
                <c:ptCount val="9"/>
                <c:pt idx="0">
                  <c:v>157</c:v>
                </c:pt>
                <c:pt idx="1">
                  <c:v>159</c:v>
                </c:pt>
                <c:pt idx="2">
                  <c:v>176</c:v>
                </c:pt>
                <c:pt idx="3">
                  <c:v>195</c:v>
                </c:pt>
                <c:pt idx="4">
                  <c:v>218</c:v>
                </c:pt>
                <c:pt idx="5">
                  <c:v>273</c:v>
                </c:pt>
                <c:pt idx="6">
                  <c:v>297</c:v>
                </c:pt>
                <c:pt idx="7">
                  <c:v>363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7-6642-AB6E-079A3FDE9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8406687"/>
        <c:axId val="642846815"/>
      </c:barChart>
      <c:lineChart>
        <c:grouping val="standard"/>
        <c:varyColors val="0"/>
        <c:ser>
          <c:idx val="1"/>
          <c:order val="1"/>
          <c:tx>
            <c:strRef>
              <c:f>data__pregnancy!$C$3:$C$4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data__pregnancy!$A$5:$A$14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data__pregnancy!$C$5:$C$14</c:f>
              <c:numCache>
                <c:formatCode>General</c:formatCode>
                <c:ptCount val="9"/>
                <c:pt idx="0">
                  <c:v>23998</c:v>
                </c:pt>
                <c:pt idx="1">
                  <c:v>33557</c:v>
                </c:pt>
                <c:pt idx="2">
                  <c:v>21723</c:v>
                </c:pt>
                <c:pt idx="3">
                  <c:v>29508</c:v>
                </c:pt>
                <c:pt idx="4">
                  <c:v>36222</c:v>
                </c:pt>
                <c:pt idx="5">
                  <c:v>38782</c:v>
                </c:pt>
                <c:pt idx="6">
                  <c:v>35187</c:v>
                </c:pt>
                <c:pt idx="7">
                  <c:v>43080</c:v>
                </c:pt>
                <c:pt idx="8">
                  <c:v>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7-6642-AB6E-079A3FDE9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09071"/>
        <c:axId val="642835407"/>
      </c:lineChart>
      <c:catAx>
        <c:axId val="2184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42846815"/>
        <c:crosses val="autoZero"/>
        <c:auto val="1"/>
        <c:lblAlgn val="ctr"/>
        <c:lblOffset val="100"/>
        <c:noMultiLvlLbl val="0"/>
      </c:catAx>
      <c:valAx>
        <c:axId val="64284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8406687"/>
        <c:crosses val="autoZero"/>
        <c:crossBetween val="between"/>
      </c:valAx>
      <c:valAx>
        <c:axId val="64283540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1809071"/>
        <c:crosses val="max"/>
        <c:crossBetween val="between"/>
      </c:valAx>
      <c:catAx>
        <c:axId val="211809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428354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[MALARIA_VIVAX_COLOMBIA_2015_2022.xlsx]data__hospitalized!data__hospitalized</c:name>
    <c:fmtId val="6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data__hospitalized!$B$3:$B$4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data__hospitalized!$A$5:$A$14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data__hospitalized!$B$5:$B$14</c:f>
              <c:numCache>
                <c:formatCode>General</c:formatCode>
                <c:ptCount val="9"/>
                <c:pt idx="0">
                  <c:v>1413</c:v>
                </c:pt>
                <c:pt idx="1">
                  <c:v>1699</c:v>
                </c:pt>
                <c:pt idx="2">
                  <c:v>1518</c:v>
                </c:pt>
                <c:pt idx="3">
                  <c:v>2261</c:v>
                </c:pt>
                <c:pt idx="4">
                  <c:v>3021</c:v>
                </c:pt>
                <c:pt idx="5">
                  <c:v>2118</c:v>
                </c:pt>
                <c:pt idx="6">
                  <c:v>2003</c:v>
                </c:pt>
                <c:pt idx="7">
                  <c:v>4264</c:v>
                </c:pt>
                <c:pt idx="8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0-6F47-AC2C-00AC457E575A}"/>
            </c:ext>
          </c:extLst>
        </c:ser>
        <c:ser>
          <c:idx val="1"/>
          <c:order val="1"/>
          <c:tx>
            <c:strRef>
              <c:f>data__hospitalized!$C$3:$C$4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data__hospitalized!$A$5:$A$14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strCache>
            </c:strRef>
          </c:cat>
          <c:val>
            <c:numRef>
              <c:f>data__hospitalized!$C$5:$C$14</c:f>
              <c:numCache>
                <c:formatCode>General</c:formatCode>
                <c:ptCount val="9"/>
                <c:pt idx="0">
                  <c:v>22742</c:v>
                </c:pt>
                <c:pt idx="1">
                  <c:v>32017</c:v>
                </c:pt>
                <c:pt idx="2">
                  <c:v>20381</c:v>
                </c:pt>
                <c:pt idx="3">
                  <c:v>27442</c:v>
                </c:pt>
                <c:pt idx="4">
                  <c:v>33419</c:v>
                </c:pt>
                <c:pt idx="5">
                  <c:v>36937</c:v>
                </c:pt>
                <c:pt idx="6">
                  <c:v>33481</c:v>
                </c:pt>
                <c:pt idx="7">
                  <c:v>39179</c:v>
                </c:pt>
                <c:pt idx="8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0-6F47-AC2C-00AC457E5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218406687"/>
        <c:axId val="642846815"/>
        <c:axId val="219353407"/>
      </c:bar3DChart>
      <c:catAx>
        <c:axId val="2184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42846815"/>
        <c:crosses val="autoZero"/>
        <c:auto val="1"/>
        <c:lblAlgn val="ctr"/>
        <c:lblOffset val="100"/>
        <c:noMultiLvlLbl val="0"/>
      </c:catAx>
      <c:valAx>
        <c:axId val="64284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8406687"/>
        <c:crosses val="autoZero"/>
        <c:crossBetween val="between"/>
      </c:valAx>
      <c:serAx>
        <c:axId val="21935340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42846815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Cases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data_age!$M$3:$M$11</c:f>
              <c:strCache>
                <c:ptCount val="9"/>
                <c:pt idx="0">
                  <c:v>0 to 10</c:v>
                </c:pt>
                <c:pt idx="1">
                  <c:v>11 to 20</c:v>
                </c:pt>
                <c:pt idx="2">
                  <c:v>21 to 30</c:v>
                </c:pt>
                <c:pt idx="3">
                  <c:v>31 to 40</c:v>
                </c:pt>
                <c:pt idx="4">
                  <c:v>41 to 50</c:v>
                </c:pt>
                <c:pt idx="5">
                  <c:v>51 to 60</c:v>
                </c:pt>
                <c:pt idx="6">
                  <c:v>61 to 70</c:v>
                </c:pt>
                <c:pt idx="7">
                  <c:v>71 to 80</c:v>
                </c:pt>
                <c:pt idx="8">
                  <c:v>81+</c:v>
                </c:pt>
              </c:strCache>
            </c:strRef>
          </c:cat>
          <c:val>
            <c:numRef>
              <c:f>data_age!$N$3:$N$11</c:f>
              <c:numCache>
                <c:formatCode>_(* #,##0_);_(* \(#,##0\);_(* "-"_);_(@_)</c:formatCode>
                <c:ptCount val="9"/>
                <c:pt idx="0">
                  <c:v>68127</c:v>
                </c:pt>
                <c:pt idx="1">
                  <c:v>69039</c:v>
                </c:pt>
                <c:pt idx="2">
                  <c:v>51261</c:v>
                </c:pt>
                <c:pt idx="3">
                  <c:v>33217</c:v>
                </c:pt>
                <c:pt idx="4">
                  <c:v>20603</c:v>
                </c:pt>
                <c:pt idx="5">
                  <c:v>13110</c:v>
                </c:pt>
                <c:pt idx="6">
                  <c:v>6164</c:v>
                </c:pt>
                <c:pt idx="7">
                  <c:v>2329</c:v>
                </c:pt>
                <c:pt idx="8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0-4845-889B-BC4CCE869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06906159"/>
        <c:axId val="21503567"/>
      </c:barChart>
      <c:catAx>
        <c:axId val="40690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503567"/>
        <c:crosses val="autoZero"/>
        <c:auto val="1"/>
        <c:lblAlgn val="ctr"/>
        <c:lblOffset val="100"/>
        <c:noMultiLvlLbl val="0"/>
      </c:catAx>
      <c:valAx>
        <c:axId val="2150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690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data_department!$V$3</c:f>
              <c:strCache>
                <c:ptCount val="1"/>
                <c:pt idx="0">
                  <c:v>CHOCO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data_department!$W$3:$AD$3</c:f>
            </c:numRef>
          </c:val>
          <c:smooth val="0"/>
          <c:extLst>
            <c:ext xmlns:c16="http://schemas.microsoft.com/office/drawing/2014/chart" uri="{C3380CC4-5D6E-409C-BE32-E72D297353CC}">
              <c16:uniqueId val="{00000000-6ED3-984B-AC72-62AF56DB979F}"/>
            </c:ext>
          </c:extLst>
        </c:ser>
        <c:ser>
          <c:idx val="1"/>
          <c:order val="1"/>
          <c:tx>
            <c:strRef>
              <c:f>data_department!$V$4</c:f>
              <c:strCache>
                <c:ptCount val="1"/>
                <c:pt idx="0">
                  <c:v>CORDOBA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data_department!$W$4:$AD$4</c:f>
            </c:numRef>
          </c:val>
          <c:smooth val="0"/>
          <c:extLst>
            <c:ext xmlns:c16="http://schemas.microsoft.com/office/drawing/2014/chart" uri="{C3380CC4-5D6E-409C-BE32-E72D297353CC}">
              <c16:uniqueId val="{00000001-6ED3-984B-AC72-62AF56DB979F}"/>
            </c:ext>
          </c:extLst>
        </c:ser>
        <c:ser>
          <c:idx val="2"/>
          <c:order val="2"/>
          <c:tx>
            <c:strRef>
              <c:f>data_department!$V$5</c:f>
              <c:strCache>
                <c:ptCount val="1"/>
                <c:pt idx="0">
                  <c:v>ANTIOQUIA</c:v>
                </c:pt>
              </c:strCache>
            </c:strRef>
          </c:tx>
          <c:spPr>
            <a:ln w="476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data_department!$W$5:$AD$5</c:f>
              <c:numCache>
                <c:formatCode>0</c:formatCode>
                <c:ptCount val="8"/>
                <c:pt idx="0">
                  <c:v>4966</c:v>
                </c:pt>
                <c:pt idx="1">
                  <c:v>4798</c:v>
                </c:pt>
                <c:pt idx="2">
                  <c:v>3748</c:v>
                </c:pt>
                <c:pt idx="3">
                  <c:v>4390</c:v>
                </c:pt>
                <c:pt idx="4">
                  <c:v>5844</c:v>
                </c:pt>
                <c:pt idx="5">
                  <c:v>5997</c:v>
                </c:pt>
                <c:pt idx="6">
                  <c:v>4566</c:v>
                </c:pt>
                <c:pt idx="7">
                  <c:v>6330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3-984B-AC72-62AF56DB979F}"/>
            </c:ext>
          </c:extLst>
        </c:ser>
        <c:ser>
          <c:idx val="3"/>
          <c:order val="3"/>
          <c:tx>
            <c:strRef>
              <c:f>data_department!$V$6</c:f>
              <c:strCache>
                <c:ptCount val="1"/>
                <c:pt idx="0">
                  <c:v>GUAINIA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data_department!$W$6:$AD$6</c:f>
              <c:numCache>
                <c:formatCode>0</c:formatCode>
                <c:ptCount val="8"/>
                <c:pt idx="0">
                  <c:v>1033</c:v>
                </c:pt>
                <c:pt idx="1">
                  <c:v>2268</c:v>
                </c:pt>
                <c:pt idx="2">
                  <c:v>2297</c:v>
                </c:pt>
                <c:pt idx="3">
                  <c:v>2629</c:v>
                </c:pt>
                <c:pt idx="4">
                  <c:v>1911</c:v>
                </c:pt>
                <c:pt idx="5">
                  <c:v>3258</c:v>
                </c:pt>
                <c:pt idx="6">
                  <c:v>2877</c:v>
                </c:pt>
                <c:pt idx="7">
                  <c:v>4404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D3-984B-AC72-62AF56DB979F}"/>
            </c:ext>
          </c:extLst>
        </c:ser>
        <c:ser>
          <c:idx val="4"/>
          <c:order val="4"/>
          <c:tx>
            <c:strRef>
              <c:f>data_department!$V$7</c:f>
              <c:strCache>
                <c:ptCount val="1"/>
                <c:pt idx="0">
                  <c:v>AMAZONAS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data_department!$W$7:$AD$7</c:f>
            </c:numRef>
          </c:val>
          <c:smooth val="0"/>
          <c:extLst>
            <c:ext xmlns:c16="http://schemas.microsoft.com/office/drawing/2014/chart" uri="{C3380CC4-5D6E-409C-BE32-E72D297353CC}">
              <c16:uniqueId val="{00000004-6ED3-984B-AC72-62AF56DB979F}"/>
            </c:ext>
          </c:extLst>
        </c:ser>
        <c:ser>
          <c:idx val="5"/>
          <c:order val="5"/>
          <c:tx>
            <c:strRef>
              <c:f>data_department!$V$8</c:f>
              <c:strCache>
                <c:ptCount val="1"/>
                <c:pt idx="0">
                  <c:v>NORTE SANTANDER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data_department!$W$8:$AD$8</c:f>
              <c:numCache>
                <c:formatCode>0</c:formatCode>
                <c:ptCount val="8"/>
                <c:pt idx="0">
                  <c:v>30</c:v>
                </c:pt>
                <c:pt idx="1">
                  <c:v>171</c:v>
                </c:pt>
                <c:pt idx="2">
                  <c:v>50</c:v>
                </c:pt>
                <c:pt idx="3">
                  <c:v>1390</c:v>
                </c:pt>
                <c:pt idx="4">
                  <c:v>4461</c:v>
                </c:pt>
                <c:pt idx="5">
                  <c:v>5053</c:v>
                </c:pt>
                <c:pt idx="6">
                  <c:v>1411</c:v>
                </c:pt>
                <c:pt idx="7">
                  <c:v>1982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D3-984B-AC72-62AF56DB979F}"/>
            </c:ext>
          </c:extLst>
        </c:ser>
        <c:ser>
          <c:idx val="6"/>
          <c:order val="6"/>
          <c:tx>
            <c:strRef>
              <c:f>data_department!$V$9</c:f>
              <c:strCache>
                <c:ptCount val="1"/>
                <c:pt idx="0">
                  <c:v>VICHADA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data_department!$W$9:$AD$9</c:f>
              <c:numCache>
                <c:formatCode>0</c:formatCode>
                <c:ptCount val="8"/>
                <c:pt idx="0">
                  <c:v>452</c:v>
                </c:pt>
                <c:pt idx="1">
                  <c:v>1083</c:v>
                </c:pt>
                <c:pt idx="2">
                  <c:v>1407</c:v>
                </c:pt>
                <c:pt idx="3">
                  <c:v>997</c:v>
                </c:pt>
                <c:pt idx="4">
                  <c:v>1018</c:v>
                </c:pt>
                <c:pt idx="5">
                  <c:v>2692</c:v>
                </c:pt>
                <c:pt idx="6">
                  <c:v>1499</c:v>
                </c:pt>
                <c:pt idx="7">
                  <c:v>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D3-984B-AC72-62AF56DB979F}"/>
            </c:ext>
          </c:extLst>
        </c:ser>
        <c:ser>
          <c:idx val="7"/>
          <c:order val="7"/>
          <c:tx>
            <c:strRef>
              <c:f>data_department!$V$10</c:f>
              <c:strCache>
                <c:ptCount val="1"/>
                <c:pt idx="0">
                  <c:v>NARIÑO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data_department!$W$10:$AD$10</c:f>
            </c:numRef>
          </c:val>
          <c:smooth val="0"/>
          <c:extLst>
            <c:ext xmlns:c16="http://schemas.microsoft.com/office/drawing/2014/chart" uri="{C3380CC4-5D6E-409C-BE32-E72D297353CC}">
              <c16:uniqueId val="{00000007-6ED3-984B-AC72-62AF56DB979F}"/>
            </c:ext>
          </c:extLst>
        </c:ser>
        <c:ser>
          <c:idx val="8"/>
          <c:order val="8"/>
          <c:tx>
            <c:strRef>
              <c:f>data_department!$V$11</c:f>
              <c:strCache>
                <c:ptCount val="1"/>
                <c:pt idx="0">
                  <c:v>BOLIVAR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data_department!$W$11:$AD$11</c:f>
            </c:numRef>
          </c:val>
          <c:smooth val="0"/>
          <c:extLst>
            <c:ext xmlns:c16="http://schemas.microsoft.com/office/drawing/2014/chart" uri="{C3380CC4-5D6E-409C-BE32-E72D297353CC}">
              <c16:uniqueId val="{00000008-6ED3-984B-AC72-62AF56DB979F}"/>
            </c:ext>
          </c:extLst>
        </c:ser>
        <c:ser>
          <c:idx val="9"/>
          <c:order val="9"/>
          <c:tx>
            <c:strRef>
              <c:f>data_department!$V$12</c:f>
              <c:strCache>
                <c:ptCount val="1"/>
                <c:pt idx="0">
                  <c:v>GUAVIARE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data_department!$W$12:$AD$12</c:f>
            </c:numRef>
          </c:val>
          <c:smooth val="0"/>
          <c:extLst>
            <c:ext xmlns:c16="http://schemas.microsoft.com/office/drawing/2014/chart" uri="{C3380CC4-5D6E-409C-BE32-E72D297353CC}">
              <c16:uniqueId val="{00000009-6ED3-984B-AC72-62AF56DB979F}"/>
            </c:ext>
          </c:extLst>
        </c:ser>
        <c:ser>
          <c:idx val="10"/>
          <c:order val="10"/>
          <c:tx>
            <c:strRef>
              <c:f>data_department!$V$13</c:f>
              <c:strCache>
                <c:ptCount val="1"/>
                <c:pt idx="0">
                  <c:v>RISARALDA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data_department!$W$13:$AD$13</c:f>
            </c:numRef>
          </c:val>
          <c:smooth val="0"/>
          <c:extLst>
            <c:ext xmlns:c16="http://schemas.microsoft.com/office/drawing/2014/chart" uri="{C3380CC4-5D6E-409C-BE32-E72D297353CC}">
              <c16:uniqueId val="{0000000A-6ED3-984B-AC72-62AF56DB979F}"/>
            </c:ext>
          </c:extLst>
        </c:ser>
        <c:ser>
          <c:idx val="11"/>
          <c:order val="11"/>
          <c:tx>
            <c:strRef>
              <c:f>data_department!$V$14</c:f>
              <c:strCache>
                <c:ptCount val="1"/>
                <c:pt idx="0">
                  <c:v>VALLE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data_department!$W$14:$AD$14</c:f>
            </c:numRef>
          </c:val>
          <c:smooth val="0"/>
          <c:extLst>
            <c:ext xmlns:c16="http://schemas.microsoft.com/office/drawing/2014/chart" uri="{C3380CC4-5D6E-409C-BE32-E72D297353CC}">
              <c16:uniqueId val="{0000000B-6ED3-984B-AC72-62AF56DB979F}"/>
            </c:ext>
          </c:extLst>
        </c:ser>
        <c:ser>
          <c:idx val="12"/>
          <c:order val="12"/>
          <c:tx>
            <c:strRef>
              <c:f>data_department!$V$15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data_department!$W$15:$AD$15</c:f>
            </c:numRef>
          </c:val>
          <c:smooth val="0"/>
          <c:extLst>
            <c:ext xmlns:c16="http://schemas.microsoft.com/office/drawing/2014/chart" uri="{C3380CC4-5D6E-409C-BE32-E72D297353CC}">
              <c16:uniqueId val="{0000000C-6ED3-984B-AC72-62AF56DB979F}"/>
            </c:ext>
          </c:extLst>
        </c:ser>
        <c:ser>
          <c:idx val="13"/>
          <c:order val="13"/>
          <c:tx>
            <c:strRef>
              <c:f>data_department!$V$16</c:f>
              <c:strCache>
                <c:ptCount val="1"/>
                <c:pt idx="0">
                  <c:v>VAUPES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data_department!$W$16:$AD$16</c:f>
            </c:numRef>
          </c:val>
          <c:smooth val="0"/>
          <c:extLst>
            <c:ext xmlns:c16="http://schemas.microsoft.com/office/drawing/2014/chart" uri="{C3380CC4-5D6E-409C-BE32-E72D297353CC}">
              <c16:uniqueId val="{0000000D-6ED3-984B-AC72-62AF56DB979F}"/>
            </c:ext>
          </c:extLst>
        </c:ser>
        <c:ser>
          <c:idx val="14"/>
          <c:order val="14"/>
          <c:tx>
            <c:strRef>
              <c:f>data_department!$V$17</c:f>
              <c:strCache>
                <c:ptCount val="1"/>
                <c:pt idx="0">
                  <c:v>CAUCA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data_department!$W$2:$AD$2</c:f>
              <c:strCach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strCache>
            </c:strRef>
          </c:cat>
          <c:val>
            <c:numRef>
              <c:f>data_department!$W$17:$AD$17</c:f>
            </c:numRef>
          </c:val>
          <c:smooth val="0"/>
          <c:extLst>
            <c:ext xmlns:c16="http://schemas.microsoft.com/office/drawing/2014/chart" uri="{C3380CC4-5D6E-409C-BE32-E72D297353CC}">
              <c16:uniqueId val="{0000000E-6ED3-984B-AC72-62AF56DB9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600048"/>
        <c:axId val="342601776"/>
      </c:lineChart>
      <c:catAx>
        <c:axId val="34260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42601776"/>
        <c:crosses val="autoZero"/>
        <c:auto val="1"/>
        <c:lblAlgn val="ctr"/>
        <c:lblOffset val="100"/>
        <c:noMultiLvlLbl val="0"/>
      </c:catAx>
      <c:valAx>
        <c:axId val="342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4260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53590-06A1-4330-90A3-CB2D0DF5AE02}" type="datetimeFigureOut">
              <a:rPr lang="es-DO" smtClean="0"/>
              <a:t>11/12/23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C2C-806F-4F82-8833-DA6EAE540A7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520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8324E-13CD-D2C2-74C4-8306EF8DF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5D7BE-6C0B-456A-775A-749938A3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40000-9DD7-41CA-1D72-C586F147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AB0-0854-400D-9C3F-EF2A48BA0CE0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2F824-A1EC-2671-51C3-72722C96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CB13B-D8E7-FA3A-965E-344312A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5056-E1CF-1542-1072-72BD9D7A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C4BAE-1E1A-E222-6A17-72606CF7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54D4A-2456-47A6-68EF-AB2A3E76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4174-8E6C-40D8-924A-CADFA123F08D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E2379-3B1B-7F49-29AB-01AAB442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CE62A-6F8F-0656-CA0C-C4196D01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8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20941D-C6F1-13C8-F33B-A590BA4A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F1923-5C54-C576-0CC7-D34CAA3C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28686-AC99-7C46-8D0A-94196222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3B81-F588-4F63-B42E-A30777C2E00E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C8E60-7066-437C-0546-5BF47E83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BD224-142A-86CD-1C86-6EA7A01C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49657-0E79-11DC-90B8-D7EAD87C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AAFC0-687E-BA3A-82A7-57C2DB25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7C8F7-6808-4B62-5004-EE110ADA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2B4-FFB7-4D2A-8BCD-9EFF53DFD3CA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1672B-D91B-D852-7FEB-7FF2E371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A9C6C-201F-C6E0-549C-DF38AC3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95176-493A-9432-07BA-803CEE77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7374-B9F9-F681-90C7-C9E4829F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34036-7406-7577-8491-7A77271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84C9-7EE1-4B60-9D78-37D020C54181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631D6-74B3-5913-3A76-B4F05AF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9252D-8802-0370-8824-244505C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85E3D-ADEE-1185-55A1-FA932A0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F976B-7402-8232-5256-1D0710F4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817202-EA02-393F-169E-F6C46A50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74070-700E-9226-BABE-E291C5C6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ECB-0A0E-4428-85A8-DB8D6C880CF5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3CCDB-C97F-273A-C596-5E2D553C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288A8-A4EE-3654-4E58-C77AC80B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1C2EB-7325-722C-C36C-B0DA721F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BEF417-86A6-2F1B-A659-0B832FB3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52F53-61AE-A9C1-D369-EEB9B261B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704B92-DE97-E34C-20E1-31D7EF22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A6980-4C1F-125B-0B10-0F0199AD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020ED-3C6F-6629-C126-B8465CC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9081-6BA8-4F85-98C6-6C60E2C2EC38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9C171F-70DF-BABD-FD73-E53D0EE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49F073-868E-4046-1345-BAD41C18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73C6-F648-F303-37A7-DD32B298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4AEF39-D09B-A8A0-C6BD-7DCABC20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27C4-9610-4B89-9AFD-C4DC30C1FDEA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E333BD-7734-8ED1-5DDE-46DE1D8A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198BAD-E956-67C6-F06D-B1220ED0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C21809-DFB0-2CB5-EA05-DB9B37E3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E12-22B0-4752-9EEA-0D300CD4F7FF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396339-E00B-DF33-4A6E-4A2FAD3E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CDB2FF-6B2B-D2DB-A154-49AC957F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2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D7D46-0DB8-11B9-4484-681E3989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17D55-84DD-9852-3FBC-F99A7E13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AD51FB-DE52-FB7B-2A85-A0F64A89A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1CF153-1F2A-6539-653E-13F1E927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4E3-AE31-4EC7-B186-CFA02F4C9826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264A9-9977-E854-FE0A-0B2F968A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81B77-F525-63DC-2871-E3E574D4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1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F6FA2-F414-B0F9-4682-4F1AD9E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DC4EF0-1CC8-A54A-76E4-7AD6304B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40E7E-CF77-E655-DC46-DD0FFE4E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917B4-1DDA-C74F-3B16-FA1150D6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CEED-F61E-4CF3-8BE6-D938D6A2BDF9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86CE1-A9F8-2EB1-2057-DAD4BB44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4A2DDD-DAD3-B7FA-76C9-D288A3C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07E7C2-BFFE-3CDF-FC16-DEB73F62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F48BA-3281-5E28-C4B4-8DC5EC81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3C5C0-B6E9-F993-39D3-5A48AA08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2D80-777A-4E5F-8507-C56FE4B3D373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2F1B4-C972-5D96-5BBD-695000FD4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D19FD3-1098-E032-0019-6F88BBC7D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7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125A0-0D27-030C-E22F-83DB81E2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s-CO" sz="6100"/>
              <a:t>Malaria cases in Colombia</a:t>
            </a:r>
            <a:br>
              <a:rPr lang="es-CO" sz="6100"/>
            </a:br>
            <a:r>
              <a:rPr lang="es-CO" sz="6100"/>
              <a:t>2015 - 2023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44DEA-ED3E-5A43-224D-6C2775DE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s-CO" sz="1500" dirty="0">
                <a:solidFill>
                  <a:srgbClr val="FFFFFF"/>
                </a:solidFill>
              </a:rPr>
              <a:t>Cruz De La Rosa, </a:t>
            </a:r>
            <a:r>
              <a:rPr lang="es-CO" sz="1500" dirty="0" err="1">
                <a:solidFill>
                  <a:srgbClr val="FFFFFF"/>
                </a:solidFill>
              </a:rPr>
              <a:t>Gressy</a:t>
            </a:r>
            <a:r>
              <a:rPr lang="es-CO" sz="1500" dirty="0">
                <a:solidFill>
                  <a:srgbClr val="FFFFFF"/>
                </a:solidFill>
              </a:rPr>
              <a:t>; Kong De Puga, </a:t>
            </a:r>
            <a:r>
              <a:rPr lang="es-CO" sz="1500" dirty="0" err="1">
                <a:solidFill>
                  <a:srgbClr val="FFFFFF"/>
                </a:solidFill>
              </a:rPr>
              <a:t>Fatima</a:t>
            </a:r>
            <a:r>
              <a:rPr lang="es-CO" sz="1500" dirty="0">
                <a:solidFill>
                  <a:srgbClr val="FFFFFF"/>
                </a:solidFill>
              </a:rPr>
              <a:t> Cecilia; Salawu, Ayotomiwa; Singh, </a:t>
            </a:r>
            <a:r>
              <a:rPr lang="es-CO" sz="1500" dirty="0" err="1">
                <a:solidFill>
                  <a:srgbClr val="FFFFFF"/>
                </a:solidFill>
              </a:rPr>
              <a:t>Vikram</a:t>
            </a:r>
            <a:r>
              <a:rPr lang="es-CO" sz="1500" dirty="0">
                <a:solidFill>
                  <a:srgbClr val="FFFFFF"/>
                </a:solidFill>
              </a:rPr>
              <a:t> </a:t>
            </a:r>
            <a:r>
              <a:rPr lang="es-CO" sz="1500" dirty="0" err="1">
                <a:solidFill>
                  <a:srgbClr val="FFFFFF"/>
                </a:solidFill>
              </a:rPr>
              <a:t>Jeet</a:t>
            </a:r>
            <a:r>
              <a:rPr lang="es-CO" sz="1500" dirty="0">
                <a:solidFill>
                  <a:srgbClr val="FFFFFF"/>
                </a:solidFill>
              </a:rPr>
              <a:t>; Wilches Vega, Juan Diego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8C77-57F0-DD10-98E2-534ED57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0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Social Security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8BC57636-F2F4-4219-AC00-E3B8C351A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587393"/>
              </p:ext>
            </p:extLst>
          </p:nvPr>
        </p:nvGraphicFramePr>
        <p:xfrm>
          <a:off x="838200" y="2660908"/>
          <a:ext cx="5859780" cy="365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00DBC43-A7F6-9A77-A994-FB1027E3C1F1}"/>
              </a:ext>
            </a:extLst>
          </p:cNvPr>
          <p:cNvSpPr txBox="1"/>
          <p:nvPr/>
        </p:nvSpPr>
        <p:spPr>
          <a:xfrm>
            <a:off x="7367444" y="2413337"/>
            <a:ext cx="41202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 = Subsidized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 = Retired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 = Not covered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 = Unknown status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pecial category (military, police 	officers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public teachers)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 = Contributory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F792-E4CE-E3DC-F3ED-BB8C18D5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Social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Ethnicity</a:t>
            </a:r>
            <a:r>
              <a:rPr lang="es-CO" sz="1200" dirty="0">
                <a:effectLst/>
              </a:rPr>
              <a:t> </a:t>
            </a:r>
            <a:endParaRPr lang="en-CA" sz="1800" b="1" dirty="0">
              <a:solidFill>
                <a:schemeClr val="dk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0DBC43-A7F6-9A77-A994-FB1027E3C1F1}"/>
              </a:ext>
            </a:extLst>
          </p:cNvPr>
          <p:cNvSpPr txBox="1"/>
          <p:nvPr/>
        </p:nvSpPr>
        <p:spPr>
          <a:xfrm>
            <a:off x="7233519" y="3282017"/>
            <a:ext cx="41202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= Indigenous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= Romani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Raizal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(Colombian Caribbean islands)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= Palenque (Northern swamps of Colombia),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 = Afro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 = Others</a:t>
            </a:r>
            <a:r>
              <a:rPr lang="es-CO" dirty="0">
                <a:effectLst/>
              </a:rPr>
              <a:t> </a:t>
            </a:r>
            <a:endParaRPr lang="es-CO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4093F2F-174E-4ED3-B531-671BA136A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966978"/>
              </p:ext>
            </p:extLst>
          </p:nvPr>
        </p:nvGraphicFramePr>
        <p:xfrm>
          <a:off x="838200" y="2522161"/>
          <a:ext cx="6134100" cy="397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A0433-0D00-EFD3-B26F-7AE50E3E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igrant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tatus</a:t>
            </a:r>
            <a:endParaRPr lang="en-CA" sz="1800" b="1" dirty="0">
              <a:solidFill>
                <a:schemeClr val="dk1"/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2AA4DF6-F0B2-4573-92D6-9D5115D3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55531"/>
              </p:ext>
            </p:extLst>
          </p:nvPr>
        </p:nvGraphicFramePr>
        <p:xfrm>
          <a:off x="896302" y="2481352"/>
          <a:ext cx="6247448" cy="341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0D0CBC5-C957-8767-E656-FD8F177B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840" y="2481352"/>
            <a:ext cx="1888450" cy="35122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F7E3-73E8-3DD3-4DE9-A455F925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Pregnancy Status</a:t>
            </a:r>
            <a:endParaRPr lang="en-CA" sz="1800" b="1" dirty="0">
              <a:solidFill>
                <a:schemeClr val="dk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D0CBC5-C957-8767-E656-FD8F177B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40" y="2481352"/>
            <a:ext cx="1888450" cy="3512230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29A8225-CF45-DF44-8741-3548AC2D9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216702"/>
              </p:ext>
            </p:extLst>
          </p:nvPr>
        </p:nvGraphicFramePr>
        <p:xfrm>
          <a:off x="838200" y="2481352"/>
          <a:ext cx="6545580" cy="351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AE911-0159-F70D-1597-DCCCBE39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2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Hospitalization</a:t>
            </a:r>
            <a:endParaRPr lang="en-CA" sz="1800" b="1" dirty="0">
              <a:solidFill>
                <a:schemeClr val="dk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D0CBC5-C957-8767-E656-FD8F177B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40" y="2481352"/>
            <a:ext cx="1888450" cy="3512230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857AE41D-DD98-4E22-A5DF-63DCB0CF2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700265"/>
              </p:ext>
            </p:extLst>
          </p:nvPr>
        </p:nvGraphicFramePr>
        <p:xfrm>
          <a:off x="1127125" y="2481352"/>
          <a:ext cx="6622415" cy="351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9566-F5FD-7C13-7448-82FECD67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Age Group</a:t>
            </a:r>
            <a:endParaRPr lang="en-CA" sz="1800" b="1" dirty="0">
              <a:solidFill>
                <a:schemeClr val="dk1"/>
              </a:solidFill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7819982-1CD0-02A7-9C09-2F55BEF0E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636657"/>
              </p:ext>
            </p:extLst>
          </p:nvPr>
        </p:nvGraphicFramePr>
        <p:xfrm>
          <a:off x="2180590" y="2311756"/>
          <a:ext cx="7830820" cy="411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D1768-A9B8-308D-85C3-B7EC83C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3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3173730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Department</a:t>
            </a:r>
            <a:endParaRPr lang="en-CA" sz="1800" b="1" dirty="0">
              <a:solidFill>
                <a:schemeClr val="dk1"/>
              </a:solidFill>
            </a:endParaRPr>
          </a:p>
        </p:txBody>
      </p:sp>
      <p:graphicFrame>
        <p:nvGraphicFramePr>
          <p:cNvPr id="3" name="Chart 5">
            <a:extLst>
              <a:ext uri="{FF2B5EF4-FFF2-40B4-BE49-F238E27FC236}">
                <a16:creationId xmlns:a16="http://schemas.microsoft.com/office/drawing/2014/main" id="{83BE6B2C-9985-CB40-AADB-4061ED263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69359"/>
              </p:ext>
            </p:extLst>
          </p:nvPr>
        </p:nvGraphicFramePr>
        <p:xfrm>
          <a:off x="2594610" y="2310714"/>
          <a:ext cx="6648244" cy="435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BD36-40D3-CCB9-A098-3192958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379412"/>
            <a:ext cx="3779520" cy="1325563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3A18EE-8DFC-C063-6702-36A7BD226D2B}"/>
              </a:ext>
            </a:extLst>
          </p:cNvPr>
          <p:cNvSpPr txBox="1">
            <a:spLocks/>
          </p:cNvSpPr>
          <p:nvPr/>
        </p:nvSpPr>
        <p:spPr>
          <a:xfrm>
            <a:off x="415290" y="2526823"/>
            <a:ext cx="377952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 dirty="0">
                <a:solidFill>
                  <a:schemeClr val="bg1"/>
                </a:solidFill>
              </a:rPr>
              <a:t>Audit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8A3274-DE6E-7856-4560-566D1E226764}"/>
              </a:ext>
            </a:extLst>
          </p:cNvPr>
          <p:cNvSpPr txBox="1">
            <a:spLocks/>
          </p:cNvSpPr>
          <p:nvPr/>
        </p:nvSpPr>
        <p:spPr>
          <a:xfrm>
            <a:off x="415290" y="4674235"/>
            <a:ext cx="377952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61523FC-91D3-08D1-A855-9AB3801E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631" y="379412"/>
            <a:ext cx="7097079" cy="1325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CA" sz="2400" dirty="0"/>
              <a:t>Structured database</a:t>
            </a:r>
          </a:p>
          <a:p>
            <a:r>
              <a:rPr lang="en-CA" sz="2400" dirty="0"/>
              <a:t>Recognizable and organized columns</a:t>
            </a:r>
          </a:p>
          <a:p>
            <a:r>
              <a:rPr lang="en-CA" sz="2400" dirty="0"/>
              <a:t>Aggregation: multiple to single</a:t>
            </a:r>
            <a:endParaRPr lang="en-CA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1865793-C57A-F5EC-ED0F-82ADBC34217C}"/>
              </a:ext>
            </a:extLst>
          </p:cNvPr>
          <p:cNvSpPr txBox="1">
            <a:spLocks/>
          </p:cNvSpPr>
          <p:nvPr/>
        </p:nvSpPr>
        <p:spPr>
          <a:xfrm>
            <a:off x="4679630" y="2526823"/>
            <a:ext cx="7097079" cy="1325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Data for all years was available</a:t>
            </a:r>
          </a:p>
          <a:p>
            <a:r>
              <a:rPr lang="en-CA" sz="2400" dirty="0"/>
              <a:t>Records for all the variables</a:t>
            </a:r>
          </a:p>
          <a:p>
            <a:r>
              <a:rPr lang="en-CA" sz="2400" dirty="0"/>
              <a:t>Data was cleaned, trimmed, and formatted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0F89E63-872B-5E6F-C902-46EE73501175}"/>
              </a:ext>
            </a:extLst>
          </p:cNvPr>
          <p:cNvSpPr txBox="1">
            <a:spLocks/>
          </p:cNvSpPr>
          <p:nvPr/>
        </p:nvSpPr>
        <p:spPr>
          <a:xfrm>
            <a:off x="4679630" y="4674235"/>
            <a:ext cx="7097079" cy="1325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Dataset translated from Spanish to English</a:t>
            </a:r>
          </a:p>
          <a:p>
            <a:r>
              <a:rPr lang="en-CA" sz="2400" dirty="0"/>
              <a:t>Some variables were deleted</a:t>
            </a:r>
          </a:p>
          <a:p>
            <a:r>
              <a:rPr lang="en-CA" sz="2400" dirty="0"/>
              <a:t>Metadata sheet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AB31B-FD39-7846-58D1-3FB6AC93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2000250"/>
            <a:ext cx="3276600" cy="440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Increasing Malaria Cases: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Despite Ministry of Health efforts, Malaria cases in Colombia have continued to rise annually from 2015 to 2023.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Migration from Venezuela was initially considered the main factor, but data reveals a low proportion of cases among migrants compared to Colombians.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Both, possibly acting as a larger reservoir for mosquitoes, may contribute to the sustained increase.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D7C4-6D27-FB62-D01F-EDDFAE4868BF}"/>
              </a:ext>
            </a:extLst>
          </p:cNvPr>
          <p:cNvSpPr txBox="1">
            <a:spLocks/>
          </p:cNvSpPr>
          <p:nvPr/>
        </p:nvSpPr>
        <p:spPr>
          <a:xfrm>
            <a:off x="4457700" y="2004376"/>
            <a:ext cx="3276600" cy="440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Ethnic and Geographical Trends: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Indigenous people and Afro communities exhibit a steady increase in malaria cases, contrasting with the "Other" population.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Migrants, concentrated in cities, show higher malaria rates, while Indigenous and Afro communities, located in less accessible areas with poor conditions, experience high incidence, but steadier.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C413951-01A2-0CDA-980E-790CD412CEE3}"/>
              </a:ext>
            </a:extLst>
          </p:cNvPr>
          <p:cNvSpPr txBox="1">
            <a:spLocks/>
          </p:cNvSpPr>
          <p:nvPr/>
        </p:nvSpPr>
        <p:spPr>
          <a:xfrm>
            <a:off x="8077200" y="2000249"/>
            <a:ext cx="3276600" cy="440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Age Distribution and Risk Factors: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Malaria cases follow a common pattern seen in other affected countries.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Higher risk among young adults due to outdoor activities and active nightlife.</a:t>
            </a:r>
          </a:p>
          <a:p>
            <a:pPr>
              <a:lnSpc>
                <a:spcPct val="110000"/>
              </a:lnSpc>
            </a:pPr>
            <a:r>
              <a:rPr lang="en-CA" sz="1600" dirty="0">
                <a:solidFill>
                  <a:schemeClr val="dk1"/>
                </a:solidFill>
              </a:rPr>
              <a:t>Children aged 5 and younger are also vulnerable.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CB75-4EEC-F081-B9CF-3262FA6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2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2000250"/>
            <a:ext cx="10515600" cy="440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solidFill>
                  <a:schemeClr val="dk1"/>
                </a:solidFill>
              </a:rPr>
              <a:t>Arena, P. M., </a:t>
            </a:r>
            <a:r>
              <a:rPr lang="en-CA" sz="1600" dirty="0" err="1">
                <a:solidFill>
                  <a:schemeClr val="dk1"/>
                </a:solidFill>
              </a:rPr>
              <a:t>Corugedo</a:t>
            </a:r>
            <a:r>
              <a:rPr lang="en-CA" sz="1600" dirty="0">
                <a:solidFill>
                  <a:schemeClr val="dk1"/>
                </a:solidFill>
              </a:rPr>
              <a:t>, E. F., &amp; Yepez, J. G. y J. F. (n.d.). Los </a:t>
            </a:r>
            <a:r>
              <a:rPr lang="en-CA" sz="1600" dirty="0" err="1">
                <a:solidFill>
                  <a:schemeClr val="dk1"/>
                </a:solidFill>
              </a:rPr>
              <a:t>migrantes</a:t>
            </a:r>
            <a:r>
              <a:rPr lang="en-CA" sz="1600" dirty="0">
                <a:solidFill>
                  <a:schemeClr val="dk1"/>
                </a:solidFill>
              </a:rPr>
              <a:t> venezolanos </a:t>
            </a:r>
            <a:r>
              <a:rPr lang="en-CA" sz="1600" dirty="0" err="1">
                <a:solidFill>
                  <a:schemeClr val="dk1"/>
                </a:solidFill>
              </a:rPr>
              <a:t>brindan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oportunidades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económicas</a:t>
            </a:r>
            <a:r>
              <a:rPr lang="en-CA" sz="1600" dirty="0">
                <a:solidFill>
                  <a:schemeClr val="dk1"/>
                </a:solidFill>
              </a:rPr>
              <a:t> a América Latina. IMF. Retrieved December 9, 2023, from https://</a:t>
            </a:r>
            <a:r>
              <a:rPr lang="en-CA" sz="1600" dirty="0" err="1">
                <a:solidFill>
                  <a:schemeClr val="dk1"/>
                </a:solidFill>
              </a:rPr>
              <a:t>www.imf.org</a:t>
            </a:r>
            <a:r>
              <a:rPr lang="en-CA" sz="1600" dirty="0">
                <a:solidFill>
                  <a:schemeClr val="dk1"/>
                </a:solidFill>
              </a:rPr>
              <a:t>/es/News/Articles/2022/12/06/cf-venezuelas-migrants-bring-economic-opportunity-to-latin-america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solidFill>
                  <a:schemeClr val="dk1"/>
                </a:solidFill>
              </a:rPr>
              <a:t>Cardona-Arias, J. A., Salas-Zapata, W. A., &amp; Carmona-Fonseca, J. (2019). </a:t>
            </a:r>
            <a:r>
              <a:rPr lang="en-CA" sz="1600" dirty="0" err="1">
                <a:solidFill>
                  <a:schemeClr val="dk1"/>
                </a:solidFill>
              </a:rPr>
              <a:t>Determinación</a:t>
            </a:r>
            <a:r>
              <a:rPr lang="en-CA" sz="1600" dirty="0">
                <a:solidFill>
                  <a:schemeClr val="dk1"/>
                </a:solidFill>
              </a:rPr>
              <a:t> y </a:t>
            </a:r>
            <a:r>
              <a:rPr lang="en-CA" sz="1600" dirty="0" err="1">
                <a:solidFill>
                  <a:schemeClr val="dk1"/>
                </a:solidFill>
              </a:rPr>
              <a:t>determinantes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sociales</a:t>
            </a:r>
            <a:r>
              <a:rPr lang="en-CA" sz="1600" dirty="0">
                <a:solidFill>
                  <a:schemeClr val="dk1"/>
                </a:solidFill>
              </a:rPr>
              <a:t> de la malaria: </a:t>
            </a:r>
            <a:r>
              <a:rPr lang="en-CA" sz="1600" dirty="0" err="1">
                <a:solidFill>
                  <a:schemeClr val="dk1"/>
                </a:solidFill>
              </a:rPr>
              <a:t>Revisión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sistemática</a:t>
            </a:r>
            <a:r>
              <a:rPr lang="en-CA" sz="1600" dirty="0">
                <a:solidFill>
                  <a:schemeClr val="dk1"/>
                </a:solidFill>
              </a:rPr>
              <a:t>, 1980-2018. </a:t>
            </a:r>
            <a:r>
              <a:rPr lang="en-CA" sz="1600" dirty="0" err="1">
                <a:solidFill>
                  <a:schemeClr val="dk1"/>
                </a:solidFill>
              </a:rPr>
              <a:t>Revista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Panamericana</a:t>
            </a:r>
            <a:r>
              <a:rPr lang="en-CA" sz="1600" dirty="0">
                <a:solidFill>
                  <a:schemeClr val="dk1"/>
                </a:solidFill>
              </a:rPr>
              <a:t> de </a:t>
            </a:r>
            <a:r>
              <a:rPr lang="en-CA" sz="1600" dirty="0" err="1">
                <a:solidFill>
                  <a:schemeClr val="dk1"/>
                </a:solidFill>
              </a:rPr>
              <a:t>Salud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Pública</a:t>
            </a:r>
            <a:r>
              <a:rPr lang="en-CA" sz="1600" dirty="0">
                <a:solidFill>
                  <a:schemeClr val="dk1"/>
                </a:solidFill>
              </a:rPr>
              <a:t>, 43, e39. https://</a:t>
            </a:r>
            <a:r>
              <a:rPr lang="en-CA" sz="1600" dirty="0" err="1">
                <a:solidFill>
                  <a:schemeClr val="dk1"/>
                </a:solidFill>
              </a:rPr>
              <a:t>doi.org</a:t>
            </a:r>
            <a:r>
              <a:rPr lang="en-CA" sz="1600" dirty="0">
                <a:solidFill>
                  <a:schemeClr val="dk1"/>
                </a:solidFill>
              </a:rPr>
              <a:t>/10.26633/RPSP.2019.39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 err="1">
                <a:solidFill>
                  <a:schemeClr val="dk1"/>
                </a:solidFill>
              </a:rPr>
              <a:t>Recht</a:t>
            </a:r>
            <a:r>
              <a:rPr lang="en-CA" sz="1600" dirty="0">
                <a:solidFill>
                  <a:schemeClr val="dk1"/>
                </a:solidFill>
              </a:rPr>
              <a:t>, J., Siqueira, A. M., Monteiro, W. M., Herrera, S. M., Herrera, S., &amp; </a:t>
            </a:r>
            <a:r>
              <a:rPr lang="en-CA" sz="1600" dirty="0" err="1">
                <a:solidFill>
                  <a:schemeClr val="dk1"/>
                </a:solidFill>
              </a:rPr>
              <a:t>Lacerda</a:t>
            </a:r>
            <a:r>
              <a:rPr lang="en-CA" sz="1600" dirty="0">
                <a:solidFill>
                  <a:schemeClr val="dk1"/>
                </a:solidFill>
              </a:rPr>
              <a:t>, M. V. G. (2017). Malaria in Brazil, Colombia, Peru and Venezuela: current challenges in malaria control and elimination. Malaria Journal 2017 16:1, 16(1), 1–18. https://</a:t>
            </a:r>
            <a:r>
              <a:rPr lang="en-CA" sz="1600" dirty="0" err="1">
                <a:solidFill>
                  <a:schemeClr val="dk1"/>
                </a:solidFill>
              </a:rPr>
              <a:t>doi.org</a:t>
            </a:r>
            <a:r>
              <a:rPr lang="en-CA" sz="1600" dirty="0">
                <a:solidFill>
                  <a:schemeClr val="dk1"/>
                </a:solidFill>
              </a:rPr>
              <a:t>/10.1186/S12936-017-1925-6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solidFill>
                  <a:schemeClr val="dk1"/>
                </a:solidFill>
              </a:rPr>
              <a:t>Rogerson, S. J. (2017). Management of malaria in pregnancy. The Indian Journal of Medical Research, 146(3), 328. https://</a:t>
            </a:r>
            <a:r>
              <a:rPr lang="en-CA" sz="1600" dirty="0" err="1">
                <a:solidFill>
                  <a:schemeClr val="dk1"/>
                </a:solidFill>
              </a:rPr>
              <a:t>doi.org</a:t>
            </a:r>
            <a:r>
              <a:rPr lang="en-CA" sz="1600" dirty="0">
                <a:solidFill>
                  <a:schemeClr val="dk1"/>
                </a:solidFill>
              </a:rPr>
              <a:t>/10.4103/IJMR.IJMR_1304_17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solidFill>
                  <a:schemeClr val="dk1"/>
                </a:solidFill>
              </a:rPr>
              <a:t>Rocha, J. O. (2020, August 19). Las </a:t>
            </a:r>
            <a:r>
              <a:rPr lang="en-CA" sz="1600" dirty="0" err="1">
                <a:solidFill>
                  <a:schemeClr val="dk1"/>
                </a:solidFill>
              </a:rPr>
              <a:t>etnias</a:t>
            </a:r>
            <a:r>
              <a:rPr lang="en-CA" sz="1600" dirty="0">
                <a:solidFill>
                  <a:schemeClr val="dk1"/>
                </a:solidFill>
              </a:rPr>
              <a:t> y la </a:t>
            </a:r>
            <a:r>
              <a:rPr lang="en-CA" sz="1600" dirty="0" err="1">
                <a:solidFill>
                  <a:schemeClr val="dk1"/>
                </a:solidFill>
              </a:rPr>
              <a:t>pandemia</a:t>
            </a:r>
            <a:r>
              <a:rPr lang="en-CA" sz="1600" dirty="0">
                <a:solidFill>
                  <a:schemeClr val="dk1"/>
                </a:solidFill>
              </a:rPr>
              <a:t> </a:t>
            </a:r>
            <a:r>
              <a:rPr lang="en-CA" sz="1600" dirty="0" err="1">
                <a:solidFill>
                  <a:schemeClr val="dk1"/>
                </a:solidFill>
              </a:rPr>
              <a:t>en</a:t>
            </a:r>
            <a:r>
              <a:rPr lang="en-CA" sz="1600" dirty="0">
                <a:solidFill>
                  <a:schemeClr val="dk1"/>
                </a:solidFill>
              </a:rPr>
              <a:t> Colombia [Text]. Universidad de </a:t>
            </a:r>
            <a:r>
              <a:rPr lang="en-CA" sz="1600" dirty="0" err="1">
                <a:solidFill>
                  <a:schemeClr val="dk1"/>
                </a:solidFill>
              </a:rPr>
              <a:t>los</a:t>
            </a:r>
            <a:r>
              <a:rPr lang="en-CA" sz="1600" dirty="0">
                <a:solidFill>
                  <a:schemeClr val="dk1"/>
                </a:solidFill>
              </a:rPr>
              <a:t> Andes - Colombia - Sitio </a:t>
            </a:r>
            <a:r>
              <a:rPr lang="en-CA" sz="1600" dirty="0" err="1">
                <a:solidFill>
                  <a:schemeClr val="dk1"/>
                </a:solidFill>
              </a:rPr>
              <a:t>oficial</a:t>
            </a:r>
            <a:r>
              <a:rPr lang="en-CA" sz="1600" dirty="0">
                <a:solidFill>
                  <a:schemeClr val="dk1"/>
                </a:solidFill>
              </a:rPr>
              <a:t>. https://</a:t>
            </a:r>
            <a:r>
              <a:rPr lang="en-CA" sz="1600" dirty="0" err="1">
                <a:solidFill>
                  <a:schemeClr val="dk1"/>
                </a:solidFill>
              </a:rPr>
              <a:t>uniandes.edu.co</a:t>
            </a:r>
            <a:r>
              <a:rPr lang="en-CA" sz="1600" dirty="0">
                <a:solidFill>
                  <a:schemeClr val="dk1"/>
                </a:solidFill>
              </a:rPr>
              <a:t>/es/</a:t>
            </a:r>
            <a:r>
              <a:rPr lang="en-CA" sz="1600" dirty="0" err="1">
                <a:solidFill>
                  <a:schemeClr val="dk1"/>
                </a:solidFill>
              </a:rPr>
              <a:t>noticias</a:t>
            </a:r>
            <a:r>
              <a:rPr lang="en-CA" sz="1600" dirty="0">
                <a:solidFill>
                  <a:schemeClr val="dk1"/>
                </a:solidFill>
              </a:rPr>
              <a:t>/</a:t>
            </a:r>
            <a:r>
              <a:rPr lang="en-CA" sz="1600" dirty="0" err="1">
                <a:solidFill>
                  <a:schemeClr val="dk1"/>
                </a:solidFill>
              </a:rPr>
              <a:t>economia</a:t>
            </a:r>
            <a:r>
              <a:rPr lang="en-CA" sz="1600" dirty="0">
                <a:solidFill>
                  <a:schemeClr val="dk1"/>
                </a:solidFill>
              </a:rPr>
              <a:t>-y-</a:t>
            </a:r>
            <a:r>
              <a:rPr lang="en-CA" sz="1600" dirty="0" err="1">
                <a:solidFill>
                  <a:schemeClr val="dk1"/>
                </a:solidFill>
              </a:rPr>
              <a:t>negocios</a:t>
            </a:r>
            <a:r>
              <a:rPr lang="en-CA" sz="1600" dirty="0">
                <a:solidFill>
                  <a:schemeClr val="dk1"/>
                </a:solidFill>
              </a:rPr>
              <a:t>/la-</a:t>
            </a:r>
            <a:r>
              <a:rPr lang="en-CA" sz="1600" dirty="0" err="1">
                <a:solidFill>
                  <a:schemeClr val="dk1"/>
                </a:solidFill>
              </a:rPr>
              <a:t>etnias</a:t>
            </a:r>
            <a:r>
              <a:rPr lang="en-CA" sz="1600" dirty="0">
                <a:solidFill>
                  <a:schemeClr val="dk1"/>
                </a:solidFill>
              </a:rPr>
              <a:t>-y-</a:t>
            </a:r>
            <a:r>
              <a:rPr lang="en-CA" sz="1600" dirty="0" err="1">
                <a:solidFill>
                  <a:schemeClr val="dk1"/>
                </a:solidFill>
              </a:rPr>
              <a:t>pandemia</a:t>
            </a:r>
            <a:r>
              <a:rPr lang="en-CA" sz="1600" dirty="0">
                <a:solidFill>
                  <a:schemeClr val="dk1"/>
                </a:solidFill>
              </a:rPr>
              <a:t>-</a:t>
            </a:r>
            <a:r>
              <a:rPr lang="en-CA" sz="1600" dirty="0" err="1">
                <a:solidFill>
                  <a:schemeClr val="dk1"/>
                </a:solidFill>
              </a:rPr>
              <a:t>en-colombia</a:t>
            </a:r>
            <a:endParaRPr lang="en-CA" sz="16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F3AB-6F2D-2F7F-E85A-518FF81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575B-9216-A02B-DE57-35A5C9784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                              Contents 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8953-183F-7F7A-A6F7-EDA1F65C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900" b="1" dirty="0"/>
              <a:t>Overview</a:t>
            </a:r>
            <a:r>
              <a:rPr lang="en-US" sz="1900" dirty="0"/>
              <a:t>						3,4,5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Decisions</a:t>
            </a:r>
            <a:r>
              <a:rPr lang="en-US" sz="1900" dirty="0"/>
              <a:t>						6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Acquisition</a:t>
            </a:r>
            <a:r>
              <a:rPr lang="en-US" sz="1900" dirty="0"/>
              <a:t>                                                                    		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-Data source, Data scope, Anonymity Measures		7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Timing</a:t>
            </a:r>
            <a:r>
              <a:rPr lang="en-US" sz="1900" dirty="0"/>
              <a:t> 						8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Analysis </a:t>
            </a:r>
            <a:r>
              <a:rPr lang="en-US" sz="1900" dirty="0"/>
              <a:t>						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sex						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Social Security 					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Ethnicity 					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Migrant Status 					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Pregnancy status					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hospitalization 					14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Age Group 					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-Cases by Department 					16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Data Transformation, Audit and Desing </a:t>
            </a:r>
            <a:r>
              <a:rPr lang="en-US" sz="1900" dirty="0"/>
              <a:t>			17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Assumptions </a:t>
            </a:r>
            <a:r>
              <a:rPr lang="en-US" sz="1900" dirty="0"/>
              <a:t>						18</a:t>
            </a:r>
          </a:p>
          <a:p>
            <a:pPr>
              <a:spcBef>
                <a:spcPts val="0"/>
              </a:spcBef>
            </a:pPr>
            <a:r>
              <a:rPr lang="en-US" sz="1900" b="1" dirty="0"/>
              <a:t>References </a:t>
            </a:r>
            <a:r>
              <a:rPr lang="en-US" sz="1900" dirty="0"/>
              <a:t>						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F63E-A3C8-0BDE-5735-8EEC4693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4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yful Venn Diagram | Free PowerPoint Template">
            <a:extLst>
              <a:ext uri="{FF2B5EF4-FFF2-40B4-BE49-F238E27FC236}">
                <a16:creationId xmlns:a16="http://schemas.microsoft.com/office/drawing/2014/main" id="{DF914865-59D6-8DDC-5B42-1E1BEEEAA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9E1-5D01-DF88-75E3-7DAFA937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7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E93DD3-83A3-B09E-29AE-3B93EE76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FA0A85A-325B-890B-1B1F-38C72391D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1"/>
          <a:stretch/>
        </p:blipFill>
        <p:spPr>
          <a:xfrm>
            <a:off x="1232791" y="258523"/>
            <a:ext cx="9941628" cy="40930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A6171B9-3F67-A53F-8617-67E599E6B5E6}"/>
              </a:ext>
            </a:extLst>
          </p:cNvPr>
          <p:cNvSpPr txBox="1">
            <a:spLocks/>
          </p:cNvSpPr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/>
              <a:t>Malaria is a significant global public health challenge, particularly in equatorial regions.</a:t>
            </a:r>
          </a:p>
          <a:p>
            <a:r>
              <a:rPr lang="en-US" sz="1500"/>
              <a:t>WHO reports a reduction in global malaria cases and deaths from 2000 to 2019.</a:t>
            </a:r>
          </a:p>
          <a:p>
            <a:r>
              <a:rPr lang="en-US" sz="1500"/>
              <a:t>Estimated cases decreased from 238 million to 230 million during this period.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F849E3-260C-1757-E30D-7D8BA4B3AD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EC0C3-0116-52DC-9387-AA02B1BA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A9557-A3CD-0C0E-D28E-C24B0E6D3C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BFAE735-3069-96F6-D3AF-70C230E7E81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05B08-0FC8-33CF-8C7E-9146F880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4946374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dirty="0"/>
              <a:t>Incidence rate dropped from 80 to 57 cases per 1000 people at risk.</a:t>
            </a:r>
          </a:p>
          <a:p>
            <a:r>
              <a:rPr lang="en-CA" dirty="0"/>
              <a:t>Mortality rate decreased from 25 to 10 deaths per 100,000 people at risk.</a:t>
            </a:r>
          </a:p>
          <a:p>
            <a:r>
              <a:rPr lang="en-CA" dirty="0"/>
              <a:t>Malaria-related deaths globally declined from 736,000 in 2000 to 409,000 in 2019.</a:t>
            </a:r>
          </a:p>
          <a:p>
            <a:endParaRPr lang="en-CA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392C63C-CDF9-0AE7-ED80-4D5939CF28A7}"/>
              </a:ext>
            </a:extLst>
          </p:cNvPr>
          <p:cNvSpPr txBox="1">
            <a:spLocks/>
          </p:cNvSpPr>
          <p:nvPr/>
        </p:nvSpPr>
        <p:spPr>
          <a:xfrm>
            <a:off x="6407426" y="1978025"/>
            <a:ext cx="4946374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Concentrated in countries like Brazil, Colombia, Guyana, Haiti, Peru, and Venezuela.</a:t>
            </a:r>
          </a:p>
          <a:p>
            <a:r>
              <a:rPr lang="en-CA" dirty="0"/>
              <a:t>Increase in cases from 2015 to 2019, particularly in Brazil, Colombia, Guyana, Nicaragua, and Panama.</a:t>
            </a:r>
          </a:p>
          <a:p>
            <a:r>
              <a:rPr lang="en-CA" dirty="0"/>
              <a:t>COVID-19 in 2020 complicated malaria control efforts, impacting prevention and treatment programs.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2746-7F49-4536-F207-9772CB83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4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F9517-EBED-CB5A-027C-3BF13B35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b="1"/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86969-609C-E9B7-D4B5-1F867054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4563223" cy="372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/>
              <a:t>Five main active transmission foci in regions including the Pacific, Amazon-Orinoco, Magdalena Medio, and the Venezuela border.</a:t>
            </a:r>
          </a:p>
          <a:p>
            <a:r>
              <a:rPr lang="en-CA" sz="2400" dirty="0"/>
              <a:t>Malaria transmission occurs in unstable zones with varying </a:t>
            </a:r>
            <a:r>
              <a:rPr lang="en-CA" sz="2400" dirty="0" err="1"/>
              <a:t>endemo</a:t>
            </a:r>
            <a:r>
              <a:rPr lang="en-CA" sz="2400" dirty="0"/>
              <a:t>-epidemic patterns.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061B56A-81E5-9711-428D-D57A7117BA5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A1B560-8D5E-7765-77B5-960E60BF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13" y="0"/>
            <a:ext cx="5730787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49DE0-7653-42D0-2DE9-BAA7D413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03C5-AA92-EC9D-A785-8E0CC112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799"/>
            <a:ext cx="10515600" cy="1127851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C4869-9C8A-E2BA-892B-E8FBB9D3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7" y="1356065"/>
            <a:ext cx="5270152" cy="14659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000" dirty="0">
                <a:solidFill>
                  <a:schemeClr val="dk1"/>
                </a:solidFill>
              </a:rPr>
              <a:t>Malaria cases declined from 2005 to 2014.</a:t>
            </a:r>
          </a:p>
          <a:p>
            <a:r>
              <a:rPr lang="en-CA" sz="2000" dirty="0">
                <a:solidFill>
                  <a:schemeClr val="dk1"/>
                </a:solidFill>
              </a:rPr>
              <a:t>A spike in cases reported in 2015, attributed to the conflict in Venezuela leading to migration into Colombia and neighboring countries.</a:t>
            </a:r>
          </a:p>
          <a:p>
            <a:endParaRPr lang="en-CA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A642FA8-A0BA-A048-46BF-9AD6EDCABAC2}"/>
              </a:ext>
            </a:extLst>
          </p:cNvPr>
          <p:cNvSpPr txBox="1">
            <a:spLocks/>
          </p:cNvSpPr>
          <p:nvPr/>
        </p:nvSpPr>
        <p:spPr>
          <a:xfrm>
            <a:off x="852616" y="2962444"/>
            <a:ext cx="5270154" cy="3626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>
                <a:solidFill>
                  <a:schemeClr val="dk1"/>
                </a:solidFill>
              </a:rPr>
              <a:t>Key Focus Areas:</a:t>
            </a:r>
          </a:p>
          <a:p>
            <a:pPr marL="228600" lvl="1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Age Group Distribution:</a:t>
            </a:r>
          </a:p>
          <a:p>
            <a:pPr marL="685800" lvl="3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Aiming to identify the most affected age group.</a:t>
            </a:r>
          </a:p>
          <a:p>
            <a:pPr marL="228600" lvl="1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Sex-based Classification:</a:t>
            </a:r>
          </a:p>
          <a:p>
            <a:pPr marL="685800" lvl="3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Seeking to determine which sex has higher cases of the disease.</a:t>
            </a:r>
          </a:p>
          <a:p>
            <a:pPr marL="228600" lvl="1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Ethnicity and Healthcare Coverage:</a:t>
            </a:r>
          </a:p>
          <a:p>
            <a:pPr marL="685800" lvl="3">
              <a:spcBef>
                <a:spcPts val="1000"/>
              </a:spcBef>
            </a:pPr>
            <a:r>
              <a:rPr lang="en-CA" dirty="0">
                <a:solidFill>
                  <a:schemeClr val="dk1"/>
                </a:solidFill>
              </a:rPr>
              <a:t>Analyzing to identify the ethnic group most affected and assess healthcare coverage implications.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DB0690-B3E3-25A2-AEB3-C5AA0646978E}"/>
              </a:ext>
            </a:extLst>
          </p:cNvPr>
          <p:cNvSpPr txBox="1">
            <a:spLocks/>
          </p:cNvSpPr>
          <p:nvPr/>
        </p:nvSpPr>
        <p:spPr>
          <a:xfrm>
            <a:off x="6384325" y="2132245"/>
            <a:ext cx="4969474" cy="37380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>
                <a:solidFill>
                  <a:schemeClr val="dk1"/>
                </a:solidFill>
              </a:rPr>
              <a:t>Purpose of Data Analysis:</a:t>
            </a:r>
          </a:p>
          <a:p>
            <a:pPr lvl="1"/>
            <a:r>
              <a:rPr lang="en-CA" sz="1800" dirty="0">
                <a:solidFill>
                  <a:schemeClr val="dk1"/>
                </a:solidFill>
              </a:rPr>
              <a:t>Planning interventions:</a:t>
            </a:r>
          </a:p>
          <a:p>
            <a:pPr lvl="2"/>
            <a:r>
              <a:rPr lang="en-CA" sz="1800" dirty="0">
                <a:solidFill>
                  <a:schemeClr val="dk1"/>
                </a:solidFill>
              </a:rPr>
              <a:t>Aiming for target-specific strategies.</a:t>
            </a:r>
          </a:p>
          <a:p>
            <a:pPr lvl="1"/>
            <a:r>
              <a:rPr lang="en-CA" sz="1800" dirty="0">
                <a:solidFill>
                  <a:schemeClr val="dk1"/>
                </a:solidFill>
              </a:rPr>
              <a:t>Resource Allocation:</a:t>
            </a:r>
          </a:p>
          <a:p>
            <a:pPr lvl="2"/>
            <a:r>
              <a:rPr lang="en-CA" sz="1800" dirty="0">
                <a:solidFill>
                  <a:schemeClr val="dk1"/>
                </a:solidFill>
              </a:rPr>
              <a:t>Enhancing efficiency in resource allocation based on identified patterns.</a:t>
            </a:r>
          </a:p>
          <a:p>
            <a:r>
              <a:rPr lang="en-CA" sz="2000" b="1" dirty="0">
                <a:solidFill>
                  <a:schemeClr val="dk1"/>
                </a:solidFill>
              </a:rPr>
              <a:t>Strategic Planning for Intervention:</a:t>
            </a:r>
          </a:p>
          <a:p>
            <a:pPr lvl="1"/>
            <a:r>
              <a:rPr lang="en-CA" sz="1800" dirty="0">
                <a:solidFill>
                  <a:schemeClr val="dk1"/>
                </a:solidFill>
              </a:rPr>
              <a:t>Utilizing data insights for planning interventions.</a:t>
            </a:r>
          </a:p>
          <a:p>
            <a:pPr lvl="1"/>
            <a:r>
              <a:rPr lang="en-CA" sz="1800" dirty="0">
                <a:solidFill>
                  <a:schemeClr val="dk1"/>
                </a:solidFill>
              </a:rPr>
              <a:t>Addressing age, gender, and ethnicity-specific aspects to tailor malaria control efforts effectively.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15037-2B9A-272A-3BF0-4FDEE625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624A9-5F63-6F27-0959-12781C89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46" y="1825625"/>
            <a:ext cx="3993292" cy="15106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CA" sz="1800" b="1" dirty="0">
                <a:solidFill>
                  <a:schemeClr val="dk1"/>
                </a:solidFill>
              </a:rPr>
              <a:t>Data Source: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Obtained from the national institute of health of Colombia.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Detailed information on individuals who suffered from the disease.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EC587B-EB52-03E5-03BB-CD276D1D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25196"/>
            <a:ext cx="7772400" cy="2453034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4030359" y="1825625"/>
            <a:ext cx="3993292" cy="1510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1800" b="1" dirty="0">
                <a:solidFill>
                  <a:schemeClr val="dk1"/>
                </a:solidFill>
              </a:rPr>
              <a:t>Data Scope: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Comprehensive variables gathered for analysis.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Enables a detailed examination of key factors related to malaria cases in Colombia.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535858C-1FD4-1BD4-3D7E-82A302FE7C4D}"/>
              </a:ext>
            </a:extLst>
          </p:cNvPr>
          <p:cNvSpPr txBox="1">
            <a:spLocks/>
          </p:cNvSpPr>
          <p:nvPr/>
        </p:nvSpPr>
        <p:spPr>
          <a:xfrm>
            <a:off x="7865072" y="1825625"/>
            <a:ext cx="3993292" cy="1510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1800" b="1" dirty="0">
                <a:solidFill>
                  <a:schemeClr val="dk1"/>
                </a:solidFill>
              </a:rPr>
              <a:t>Anonymity Measures: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Unique codes were assigned to each individual.</a:t>
            </a:r>
          </a:p>
          <a:p>
            <a:pPr marL="857250" lvl="1">
              <a:lnSpc>
                <a:spcPct val="110000"/>
              </a:lnSpc>
              <a:spcBef>
                <a:spcPts val="1000"/>
              </a:spcBef>
            </a:pPr>
            <a:r>
              <a:rPr lang="en-CA" sz="1800" dirty="0">
                <a:solidFill>
                  <a:schemeClr val="dk1"/>
                </a:solidFill>
              </a:rPr>
              <a:t>Elimination of all identifiers to maintain individual anonymity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69099-DADC-A7B2-1A89-17B6C8B4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6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Timing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2639801"/>
            <a:ext cx="10377616" cy="1510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1800" dirty="0">
                <a:solidFill>
                  <a:schemeClr val="dk1"/>
                </a:solidFill>
              </a:rPr>
              <a:t>This research explored reported Malaria cases in Colombia between 2015 and 2023 by sex, ethnicity, age distribution, and health coverage.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EAE32-3A5A-D92C-9B09-873D63E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D6B4-A293-C0AE-93FB-5EEACC3D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0" y="3395150"/>
            <a:ext cx="3407229" cy="28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376D-A500-00E1-F8DE-4EA516B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C899E-DAC5-C9C5-9BFE-6A6E523D3226}"/>
              </a:ext>
            </a:extLst>
          </p:cNvPr>
          <p:cNvSpPr txBox="1"/>
          <p:nvPr/>
        </p:nvSpPr>
        <p:spPr>
          <a:xfrm>
            <a:off x="9242854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3C8E06B-DCA5-3BB7-4DB5-B8D0F7DFB5D0}"/>
              </a:ext>
            </a:extLst>
          </p:cNvPr>
          <p:cNvSpPr txBox="1">
            <a:spLocks/>
          </p:cNvSpPr>
          <p:nvPr/>
        </p:nvSpPr>
        <p:spPr>
          <a:xfrm>
            <a:off x="838200" y="1861326"/>
            <a:ext cx="2250989" cy="44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CA" sz="1800" b="1" dirty="0">
                <a:solidFill>
                  <a:schemeClr val="dk1"/>
                </a:solidFill>
              </a:rPr>
              <a:t>Cases by Sex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960BF15-AFCE-8111-5601-BC9A102A1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38158"/>
              </p:ext>
            </p:extLst>
          </p:nvPr>
        </p:nvGraphicFramePr>
        <p:xfrm>
          <a:off x="838200" y="2441443"/>
          <a:ext cx="5354739" cy="34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489">
                  <a:extLst>
                    <a:ext uri="{9D8B030D-6E8A-4147-A177-3AD203B41FA5}">
                      <a16:colId xmlns:a16="http://schemas.microsoft.com/office/drawing/2014/main" val="1598541908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3814815639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3038776476"/>
                    </a:ext>
                  </a:extLst>
                </a:gridCol>
                <a:gridCol w="1436371">
                  <a:extLst>
                    <a:ext uri="{9D8B030D-6E8A-4147-A177-3AD203B41FA5}">
                      <a16:colId xmlns:a16="http://schemas.microsoft.com/office/drawing/2014/main" val="2474815393"/>
                    </a:ext>
                  </a:extLst>
                </a:gridCol>
              </a:tblGrid>
              <a:tr h="267090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Gran Total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16668"/>
                  </a:ext>
                </a:extLst>
              </a:tr>
              <a:tr h="167777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9838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14317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24155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98189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13975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19741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33716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71306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8938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12961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21899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65424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11886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17817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29703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112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14822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21618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36440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080592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15702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23353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39055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67439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14742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20742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35484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982821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17775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25668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43443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3301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es-CO" sz="12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0" kern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418</a:t>
                      </a:r>
                      <a:endParaRPr lang="es-CO" sz="1200" b="0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688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439624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107948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156635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83820" indent="450850" algn="l">
                        <a:lnSpc>
                          <a:spcPct val="150000"/>
                        </a:lnSpc>
                        <a:spcAft>
                          <a:spcPts val="710"/>
                        </a:spcAft>
                      </a:pPr>
                      <a:r>
                        <a:rPr lang="en-GB" sz="1200" b="1" kern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264583</a:t>
                      </a:r>
                      <a:endParaRPr lang="es-CO" sz="12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020405"/>
                  </a:ext>
                </a:extLst>
              </a:tr>
            </a:tbl>
          </a:graphicData>
        </a:graphic>
      </p:graphicFrame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8EE65D22-46C6-123F-3EA8-E5C7F6887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398068"/>
              </p:ext>
            </p:extLst>
          </p:nvPr>
        </p:nvGraphicFramePr>
        <p:xfrm>
          <a:off x="6566329" y="2738418"/>
          <a:ext cx="5353050" cy="282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CF4BA-CE09-DE35-2E2C-92C70555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6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1254</Words>
  <Application>Microsoft Macintosh PowerPoint</Application>
  <PresentationFormat>Panorámica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de Office</vt:lpstr>
      <vt:lpstr>Malaria cases in Colombia 2015 - 2023</vt:lpstr>
      <vt:lpstr>                               Contents </vt:lpstr>
      <vt:lpstr>Overview</vt:lpstr>
      <vt:lpstr>Overview</vt:lpstr>
      <vt:lpstr>Overview</vt:lpstr>
      <vt:lpstr>Decisions</vt:lpstr>
      <vt:lpstr>Acquisition</vt:lpstr>
      <vt:lpstr>Timing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Transformation</vt:lpstr>
      <vt:lpstr>Assumptions</vt:lpstr>
      <vt:lpstr>References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cases in Colombia 2015 - 2023</dc:title>
  <dc:creator>JUAN DIEGO WILCHES VEGA</dc:creator>
  <cp:lastModifiedBy>JUAN DIEGO WILCHES VEGA</cp:lastModifiedBy>
  <cp:revision>2</cp:revision>
  <dcterms:created xsi:type="dcterms:W3CDTF">2023-12-10T22:35:54Z</dcterms:created>
  <dcterms:modified xsi:type="dcterms:W3CDTF">2023-12-11T14:00:31Z</dcterms:modified>
</cp:coreProperties>
</file>