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8" r:id="rId3"/>
    <p:sldId id="276" r:id="rId4"/>
    <p:sldId id="257" r:id="rId5"/>
    <p:sldId id="261" r:id="rId6"/>
    <p:sldId id="262" r:id="rId7"/>
    <p:sldId id="272" r:id="rId8"/>
    <p:sldId id="275" r:id="rId9"/>
    <p:sldId id="260" r:id="rId10"/>
    <p:sldId id="264" r:id="rId11"/>
    <p:sldId id="277" r:id="rId12"/>
    <p:sldId id="271"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5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D760"/>
    <a:srgbClr val="84B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D254C-C070-4BF5-802F-FDFC7D3BDC51}" v="187" dt="2019-12-05T05:05:50.964"/>
    <p1510:client id="{52881EBB-B4A8-4B29-ADB0-8BE0BEBB5D1B}" v="283" dt="2019-12-04T23:02:16.820"/>
    <p1510:client id="{588135C7-E9C5-4EBA-A1A5-10078DF2164B}" v="3" dt="2019-12-04T23:06:53.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guide orient="horz" pos="1272"/>
        <p:guide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2881EBB-B4A8-4B29-ADB0-8BE0BEBB5D1B}"/>
    <pc:docChg chg="addSld modSld">
      <pc:chgData name="" userId="" providerId="" clId="Web-{52881EBB-B4A8-4B29-ADB0-8BE0BEBB5D1B}" dt="2019-12-04T23:02:16.820" v="280" actId="20577"/>
      <pc:docMkLst>
        <pc:docMk/>
      </pc:docMkLst>
      <pc:sldChg chg="modSp">
        <pc:chgData name="" userId="" providerId="" clId="Web-{52881EBB-B4A8-4B29-ADB0-8BE0BEBB5D1B}" dt="2019-12-04T22:53:55.663" v="116" actId="14100"/>
        <pc:sldMkLst>
          <pc:docMk/>
          <pc:sldMk cId="4253668438" sldId="260"/>
        </pc:sldMkLst>
        <pc:spChg chg="mod">
          <ac:chgData name="" userId="" providerId="" clId="Web-{52881EBB-B4A8-4B29-ADB0-8BE0BEBB5D1B}" dt="2019-12-04T22:53:55.663" v="116" actId="14100"/>
          <ac:spMkLst>
            <pc:docMk/>
            <pc:sldMk cId="4253668438" sldId="260"/>
            <ac:spMk id="6" creationId="{90A829D0-5722-441F-8D0C-0D8D2069828F}"/>
          </ac:spMkLst>
        </pc:spChg>
      </pc:sldChg>
      <pc:sldChg chg="modSp">
        <pc:chgData name="" userId="" providerId="" clId="Web-{52881EBB-B4A8-4B29-ADB0-8BE0BEBB5D1B}" dt="2019-12-04T22:54:19.507" v="120" actId="20577"/>
        <pc:sldMkLst>
          <pc:docMk/>
          <pc:sldMk cId="1547997542" sldId="264"/>
        </pc:sldMkLst>
        <pc:spChg chg="mod">
          <ac:chgData name="" userId="" providerId="" clId="Web-{52881EBB-B4A8-4B29-ADB0-8BE0BEBB5D1B}" dt="2019-12-04T22:54:19.507" v="120" actId="20577"/>
          <ac:spMkLst>
            <pc:docMk/>
            <pc:sldMk cId="1547997542" sldId="264"/>
            <ac:spMk id="8" creationId="{CD3071CA-1F19-44CB-800E-650A74598175}"/>
          </ac:spMkLst>
        </pc:spChg>
      </pc:sldChg>
      <pc:sldChg chg="modSp new">
        <pc:chgData name="" userId="" providerId="" clId="Web-{52881EBB-B4A8-4B29-ADB0-8BE0BEBB5D1B}" dt="2019-12-04T23:02:16.820" v="279" actId="20577"/>
        <pc:sldMkLst>
          <pc:docMk/>
          <pc:sldMk cId="142609303" sldId="276"/>
        </pc:sldMkLst>
        <pc:spChg chg="mod">
          <ac:chgData name="" userId="" providerId="" clId="Web-{52881EBB-B4A8-4B29-ADB0-8BE0BEBB5D1B}" dt="2019-12-04T22:51:07.616" v="27" actId="20577"/>
          <ac:spMkLst>
            <pc:docMk/>
            <pc:sldMk cId="142609303" sldId="276"/>
            <ac:spMk id="2" creationId="{F1F3DD6E-F317-42F0-8515-4D6348C2A911}"/>
          </ac:spMkLst>
        </pc:spChg>
        <pc:spChg chg="mod">
          <ac:chgData name="" userId="" providerId="" clId="Web-{52881EBB-B4A8-4B29-ADB0-8BE0BEBB5D1B}" dt="2019-12-04T23:02:16.820" v="279" actId="20577"/>
          <ac:spMkLst>
            <pc:docMk/>
            <pc:sldMk cId="142609303" sldId="276"/>
            <ac:spMk id="3" creationId="{240AE76B-2F33-4683-9727-F76CA29E4400}"/>
          </ac:spMkLst>
        </pc:spChg>
      </pc:sldChg>
    </pc:docChg>
  </pc:docChgLst>
  <pc:docChgLst>
    <pc:chgData clId="Web-{06FD254C-C070-4BF5-802F-FDFC7D3BDC51}"/>
    <pc:docChg chg="modSld">
      <pc:chgData name="" userId="" providerId="" clId="Web-{06FD254C-C070-4BF5-802F-FDFC7D3BDC51}" dt="2019-12-05T05:05:50.964" v="170" actId="20577"/>
      <pc:docMkLst>
        <pc:docMk/>
      </pc:docMkLst>
      <pc:sldChg chg="modSp">
        <pc:chgData name="" userId="" providerId="" clId="Web-{06FD254C-C070-4BF5-802F-FDFC7D3BDC51}" dt="2019-12-05T05:05:48.199" v="168" actId="20577"/>
        <pc:sldMkLst>
          <pc:docMk/>
          <pc:sldMk cId="1886230932" sldId="258"/>
        </pc:sldMkLst>
        <pc:spChg chg="mod">
          <ac:chgData name="" userId="" providerId="" clId="Web-{06FD254C-C070-4BF5-802F-FDFC7D3BDC51}" dt="2019-12-05T05:05:48.199" v="168" actId="20577"/>
          <ac:spMkLst>
            <pc:docMk/>
            <pc:sldMk cId="1886230932" sldId="258"/>
            <ac:spMk id="3" creationId="{9BC4D2A1-EAF2-4CC6-85B2-A579BE2B3FE1}"/>
          </ac:spMkLst>
        </pc:spChg>
      </pc:sldChg>
      <pc:sldChg chg="addSp delSp modSp">
        <pc:chgData name="" userId="" providerId="" clId="Web-{06FD254C-C070-4BF5-802F-FDFC7D3BDC51}" dt="2019-12-05T05:05:09.824" v="167"/>
        <pc:sldMkLst>
          <pc:docMk/>
          <pc:sldMk cId="1904523309" sldId="277"/>
        </pc:sldMkLst>
        <pc:spChg chg="del">
          <ac:chgData name="" userId="" providerId="" clId="Web-{06FD254C-C070-4BF5-802F-FDFC7D3BDC51}" dt="2019-12-05T04:58:35.660" v="0"/>
          <ac:spMkLst>
            <pc:docMk/>
            <pc:sldMk cId="1904523309" sldId="277"/>
            <ac:spMk id="3" creationId="{76AEBB86-D6A4-465C-B859-ED4B2F7E4B19}"/>
          </ac:spMkLst>
        </pc:spChg>
        <pc:spChg chg="add del mod">
          <ac:chgData name="" userId="" providerId="" clId="Web-{06FD254C-C070-4BF5-802F-FDFC7D3BDC51}" dt="2019-12-05T05:05:09.824" v="167"/>
          <ac:spMkLst>
            <pc:docMk/>
            <pc:sldMk cId="1904523309" sldId="277"/>
            <ac:spMk id="7" creationId="{1EA24872-DF91-4F2A-9BBE-26B5A9F7D5BC}"/>
          </ac:spMkLst>
        </pc:spChg>
        <pc:graphicFrameChg chg="add mod ord modGraphic">
          <ac:chgData name="" userId="" providerId="" clId="Web-{06FD254C-C070-4BF5-802F-FDFC7D3BDC51}" dt="2019-12-05T05:04:07.105" v="141"/>
          <ac:graphicFrameMkLst>
            <pc:docMk/>
            <pc:sldMk cId="1904523309" sldId="277"/>
            <ac:graphicFrameMk id="5" creationId="{A4B9690B-ABE8-4261-8E70-4B6F93ECEB6D}"/>
          </ac:graphicFrameMkLst>
        </pc:graphicFrameChg>
      </pc:sldChg>
    </pc:docChg>
  </pc:docChgLst>
  <pc:docChgLst>
    <pc:chgData clId="Web-{588135C7-E9C5-4EBA-A1A5-10078DF2164B}"/>
    <pc:docChg chg="sldOrd">
      <pc:chgData name="" userId="" providerId="" clId="Web-{588135C7-E9C5-4EBA-A1A5-10078DF2164B}" dt="2019-12-04T23:06:53.465" v="2"/>
      <pc:docMkLst>
        <pc:docMk/>
      </pc:docMkLst>
      <pc:sldChg chg="ord">
        <pc:chgData name="" userId="" providerId="" clId="Web-{588135C7-E9C5-4EBA-A1A5-10078DF2164B}" dt="2019-12-04T23:06:50.043" v="1"/>
        <pc:sldMkLst>
          <pc:docMk/>
          <pc:sldMk cId="625107994" sldId="257"/>
        </pc:sldMkLst>
      </pc:sldChg>
      <pc:sldChg chg="ord">
        <pc:chgData name="" userId="" providerId="" clId="Web-{588135C7-E9C5-4EBA-A1A5-10078DF2164B}" dt="2019-12-04T23:06:53.465" v="2"/>
        <pc:sldMkLst>
          <pc:docMk/>
          <pc:sldMk cId="3336103617" sldId="261"/>
        </pc:sldMkLst>
      </pc:sldChg>
      <pc:sldChg chg="ord">
        <pc:chgData name="" userId="" providerId="" clId="Web-{588135C7-E9C5-4EBA-A1A5-10078DF2164B}" dt="2019-12-04T23:06:44.825" v="0"/>
        <pc:sldMkLst>
          <pc:docMk/>
          <pc:sldMk cId="142609303"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AB2AE-8A72-4063-B811-FEF4252843BA}"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F253A-D496-4F8E-8289-67D9D98E7C47}" type="slidenum">
              <a:rPr lang="en-US" smtClean="0"/>
              <a:t>‹#›</a:t>
            </a:fld>
            <a:endParaRPr lang="en-US"/>
          </a:p>
        </p:txBody>
      </p:sp>
    </p:spTree>
    <p:extLst>
      <p:ext uri="{BB962C8B-B14F-4D97-AF65-F5344CB8AC3E}">
        <p14:creationId xmlns:p14="http://schemas.microsoft.com/office/powerpoint/2010/main" val="352028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a:t>
            </a:r>
          </a:p>
        </p:txBody>
      </p:sp>
      <p:sp>
        <p:nvSpPr>
          <p:cNvPr id="4" name="Slide Number Placeholder 3"/>
          <p:cNvSpPr>
            <a:spLocks noGrp="1"/>
          </p:cNvSpPr>
          <p:nvPr>
            <p:ph type="sldNum" sz="quarter" idx="5"/>
          </p:nvPr>
        </p:nvSpPr>
        <p:spPr/>
        <p:txBody>
          <a:bodyPr/>
          <a:lstStyle/>
          <a:p>
            <a:fld id="{72DF253A-D496-4F8E-8289-67D9D98E7C47}" type="slidenum">
              <a:rPr lang="en-US" smtClean="0"/>
              <a:t>1</a:t>
            </a:fld>
            <a:endParaRPr lang="en-US"/>
          </a:p>
        </p:txBody>
      </p:sp>
    </p:spTree>
    <p:extLst>
      <p:ext uri="{BB962C8B-B14F-4D97-AF65-F5344CB8AC3E}">
        <p14:creationId xmlns:p14="http://schemas.microsoft.com/office/powerpoint/2010/main" val="1621603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plot shows the interaction between duration and liveness. </a:t>
            </a:r>
          </a:p>
          <a:p>
            <a:r>
              <a:rPr lang="en-US" dirty="0"/>
              <a:t>We see in the plot that the popularity for a song with low liveness decreases with increase in duration whereas the popularity for a song high liveness increases with increase in duration. </a:t>
            </a:r>
          </a:p>
          <a:p>
            <a:r>
              <a:rPr lang="en-US" dirty="0"/>
              <a:t>Plot 2 – There is an interaction between </a:t>
            </a:r>
            <a:r>
              <a:rPr lang="en-US" dirty="0" err="1"/>
              <a:t>danceabaility</a:t>
            </a:r>
            <a:r>
              <a:rPr lang="en-US" dirty="0"/>
              <a:t> and duration. We notice that the popularity for songs with high danceability decreases with increase in duration whereas for songs with low danceability, the popularity increases with increase in duration. </a:t>
            </a:r>
          </a:p>
          <a:p>
            <a:endParaRPr lang="en-US" dirty="0"/>
          </a:p>
        </p:txBody>
      </p:sp>
      <p:sp>
        <p:nvSpPr>
          <p:cNvPr id="4" name="Slide Number Placeholder 3"/>
          <p:cNvSpPr>
            <a:spLocks noGrp="1"/>
          </p:cNvSpPr>
          <p:nvPr>
            <p:ph type="sldNum" sz="quarter" idx="5"/>
          </p:nvPr>
        </p:nvSpPr>
        <p:spPr/>
        <p:txBody>
          <a:bodyPr/>
          <a:lstStyle/>
          <a:p>
            <a:fld id="{72DF253A-D496-4F8E-8289-67D9D98E7C47}" type="slidenum">
              <a:rPr lang="en-US" smtClean="0"/>
              <a:t>10</a:t>
            </a:fld>
            <a:endParaRPr lang="en-US"/>
          </a:p>
        </p:txBody>
      </p:sp>
    </p:spTree>
    <p:extLst>
      <p:ext uri="{BB962C8B-B14F-4D97-AF65-F5344CB8AC3E}">
        <p14:creationId xmlns:p14="http://schemas.microsoft.com/office/powerpoint/2010/main" val="2555580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Adjusted R squared – 0.6121 ~ 61%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plotting the graphs of actual value of popularity and predicted values of popularity we notice that the trend in both the plots remain the same. Therefore, our model is pretty good. </a:t>
            </a:r>
          </a:p>
          <a:p>
            <a:endParaRPr lang="en-US" dirty="0"/>
          </a:p>
        </p:txBody>
      </p:sp>
      <p:sp>
        <p:nvSpPr>
          <p:cNvPr id="4" name="Slide Number Placeholder 3"/>
          <p:cNvSpPr>
            <a:spLocks noGrp="1"/>
          </p:cNvSpPr>
          <p:nvPr>
            <p:ph type="sldNum" sz="quarter" idx="5"/>
          </p:nvPr>
        </p:nvSpPr>
        <p:spPr/>
        <p:txBody>
          <a:bodyPr/>
          <a:lstStyle/>
          <a:p>
            <a:fld id="{72DF253A-D496-4F8E-8289-67D9D98E7C47}" type="slidenum">
              <a:rPr lang="en-US" smtClean="0"/>
              <a:t>12</a:t>
            </a:fld>
            <a:endParaRPr lang="en-US"/>
          </a:p>
        </p:txBody>
      </p:sp>
    </p:spTree>
    <p:extLst>
      <p:ext uri="{BB962C8B-B14F-4D97-AF65-F5344CB8AC3E}">
        <p14:creationId xmlns:p14="http://schemas.microsoft.com/office/powerpoint/2010/main" val="4135776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Shreya</a:t>
            </a:r>
          </a:p>
        </p:txBody>
      </p:sp>
      <p:sp>
        <p:nvSpPr>
          <p:cNvPr id="4" name="Slide Number Placeholder 3"/>
          <p:cNvSpPr>
            <a:spLocks noGrp="1"/>
          </p:cNvSpPr>
          <p:nvPr>
            <p:ph type="sldNum" sz="quarter" idx="5"/>
          </p:nvPr>
        </p:nvSpPr>
        <p:spPr/>
        <p:txBody>
          <a:bodyPr/>
          <a:lstStyle/>
          <a:p>
            <a:fld id="{72DF253A-D496-4F8E-8289-67D9D98E7C47}" type="slidenum">
              <a:rPr lang="en-US" smtClean="0"/>
              <a:t>13</a:t>
            </a:fld>
            <a:endParaRPr lang="en-US"/>
          </a:p>
        </p:txBody>
      </p:sp>
    </p:spTree>
    <p:extLst>
      <p:ext uri="{BB962C8B-B14F-4D97-AF65-F5344CB8AC3E}">
        <p14:creationId xmlns:p14="http://schemas.microsoft.com/office/powerpoint/2010/main" val="1706767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Shreya</a:t>
            </a:r>
          </a:p>
        </p:txBody>
      </p:sp>
      <p:sp>
        <p:nvSpPr>
          <p:cNvPr id="4" name="Slide Number Placeholder 3"/>
          <p:cNvSpPr>
            <a:spLocks noGrp="1"/>
          </p:cNvSpPr>
          <p:nvPr>
            <p:ph type="sldNum" sz="quarter" idx="5"/>
          </p:nvPr>
        </p:nvSpPr>
        <p:spPr/>
        <p:txBody>
          <a:bodyPr/>
          <a:lstStyle/>
          <a:p>
            <a:fld id="{72DF253A-D496-4F8E-8289-67D9D98E7C47}" type="slidenum">
              <a:rPr lang="en-US" smtClean="0"/>
              <a:t>14</a:t>
            </a:fld>
            <a:endParaRPr lang="en-US"/>
          </a:p>
        </p:txBody>
      </p:sp>
    </p:spTree>
    <p:extLst>
      <p:ext uri="{BB962C8B-B14F-4D97-AF65-F5344CB8AC3E}">
        <p14:creationId xmlns:p14="http://schemas.microsoft.com/office/powerpoint/2010/main" val="8529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a:t>
            </a:r>
          </a:p>
        </p:txBody>
      </p:sp>
      <p:sp>
        <p:nvSpPr>
          <p:cNvPr id="4" name="Slide Number Placeholder 3"/>
          <p:cNvSpPr>
            <a:spLocks noGrp="1"/>
          </p:cNvSpPr>
          <p:nvPr>
            <p:ph type="sldNum" sz="quarter" idx="5"/>
          </p:nvPr>
        </p:nvSpPr>
        <p:spPr/>
        <p:txBody>
          <a:bodyPr/>
          <a:lstStyle/>
          <a:p>
            <a:fld id="{72DF253A-D496-4F8E-8289-67D9D98E7C47}" type="slidenum">
              <a:rPr lang="en-US" smtClean="0"/>
              <a:t>2</a:t>
            </a:fld>
            <a:endParaRPr lang="en-US"/>
          </a:p>
        </p:txBody>
      </p:sp>
    </p:spTree>
    <p:extLst>
      <p:ext uri="{BB962C8B-B14F-4D97-AF65-F5344CB8AC3E}">
        <p14:creationId xmlns:p14="http://schemas.microsoft.com/office/powerpoint/2010/main" val="90835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a:t>
            </a:r>
          </a:p>
        </p:txBody>
      </p:sp>
      <p:sp>
        <p:nvSpPr>
          <p:cNvPr id="4" name="Slide Number Placeholder 3"/>
          <p:cNvSpPr>
            <a:spLocks noGrp="1"/>
          </p:cNvSpPr>
          <p:nvPr>
            <p:ph type="sldNum" sz="quarter" idx="5"/>
          </p:nvPr>
        </p:nvSpPr>
        <p:spPr/>
        <p:txBody>
          <a:bodyPr/>
          <a:lstStyle/>
          <a:p>
            <a:fld id="{72DF253A-D496-4F8E-8289-67D9D98E7C47}" type="slidenum">
              <a:rPr lang="en-US" smtClean="0"/>
              <a:t>3</a:t>
            </a:fld>
            <a:endParaRPr lang="en-US"/>
          </a:p>
        </p:txBody>
      </p:sp>
    </p:spTree>
    <p:extLst>
      <p:ext uri="{BB962C8B-B14F-4D97-AF65-F5344CB8AC3E}">
        <p14:creationId xmlns:p14="http://schemas.microsoft.com/office/powerpoint/2010/main" val="3718565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a:t>
            </a:r>
          </a:p>
        </p:txBody>
      </p:sp>
      <p:sp>
        <p:nvSpPr>
          <p:cNvPr id="4" name="Slide Number Placeholder 3"/>
          <p:cNvSpPr>
            <a:spLocks noGrp="1"/>
          </p:cNvSpPr>
          <p:nvPr>
            <p:ph type="sldNum" sz="quarter" idx="5"/>
          </p:nvPr>
        </p:nvSpPr>
        <p:spPr/>
        <p:txBody>
          <a:bodyPr/>
          <a:lstStyle/>
          <a:p>
            <a:fld id="{72DF253A-D496-4F8E-8289-67D9D98E7C47}" type="slidenum">
              <a:rPr lang="en-US" smtClean="0"/>
              <a:t>4</a:t>
            </a:fld>
            <a:endParaRPr lang="en-US"/>
          </a:p>
        </p:txBody>
      </p:sp>
    </p:spTree>
    <p:extLst>
      <p:ext uri="{BB962C8B-B14F-4D97-AF65-F5344CB8AC3E}">
        <p14:creationId xmlns:p14="http://schemas.microsoft.com/office/powerpoint/2010/main" val="268221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Vishal</a:t>
            </a:r>
          </a:p>
        </p:txBody>
      </p:sp>
      <p:sp>
        <p:nvSpPr>
          <p:cNvPr id="4" name="Slide Number Placeholder 3"/>
          <p:cNvSpPr>
            <a:spLocks noGrp="1"/>
          </p:cNvSpPr>
          <p:nvPr>
            <p:ph type="sldNum" sz="quarter" idx="5"/>
          </p:nvPr>
        </p:nvSpPr>
        <p:spPr/>
        <p:txBody>
          <a:bodyPr/>
          <a:lstStyle/>
          <a:p>
            <a:fld id="{72DF253A-D496-4F8E-8289-67D9D98E7C47}" type="slidenum">
              <a:rPr lang="en-US" smtClean="0"/>
              <a:t>5</a:t>
            </a:fld>
            <a:endParaRPr lang="en-US"/>
          </a:p>
        </p:txBody>
      </p:sp>
    </p:spTree>
    <p:extLst>
      <p:ext uri="{BB962C8B-B14F-4D97-AF65-F5344CB8AC3E}">
        <p14:creationId xmlns:p14="http://schemas.microsoft.com/office/powerpoint/2010/main" val="186459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Vishal</a:t>
            </a:r>
          </a:p>
        </p:txBody>
      </p:sp>
      <p:sp>
        <p:nvSpPr>
          <p:cNvPr id="4" name="Slide Number Placeholder 3"/>
          <p:cNvSpPr>
            <a:spLocks noGrp="1"/>
          </p:cNvSpPr>
          <p:nvPr>
            <p:ph type="sldNum" sz="quarter" idx="5"/>
          </p:nvPr>
        </p:nvSpPr>
        <p:spPr/>
        <p:txBody>
          <a:bodyPr/>
          <a:lstStyle/>
          <a:p>
            <a:fld id="{72DF253A-D496-4F8E-8289-67D9D98E7C47}" type="slidenum">
              <a:rPr lang="en-US" smtClean="0"/>
              <a:t>6</a:t>
            </a:fld>
            <a:endParaRPr lang="en-US"/>
          </a:p>
        </p:txBody>
      </p:sp>
    </p:spTree>
    <p:extLst>
      <p:ext uri="{BB962C8B-B14F-4D97-AF65-F5344CB8AC3E}">
        <p14:creationId xmlns:p14="http://schemas.microsoft.com/office/powerpoint/2010/main" val="327854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Vishal</a:t>
            </a:r>
          </a:p>
        </p:txBody>
      </p:sp>
      <p:sp>
        <p:nvSpPr>
          <p:cNvPr id="4" name="Slide Number Placeholder 3"/>
          <p:cNvSpPr>
            <a:spLocks noGrp="1"/>
          </p:cNvSpPr>
          <p:nvPr>
            <p:ph type="sldNum" sz="quarter" idx="5"/>
          </p:nvPr>
        </p:nvSpPr>
        <p:spPr/>
        <p:txBody>
          <a:bodyPr/>
          <a:lstStyle/>
          <a:p>
            <a:fld id="{72DF253A-D496-4F8E-8289-67D9D98E7C47}" type="slidenum">
              <a:rPr lang="en-US" smtClean="0"/>
              <a:t>7</a:t>
            </a:fld>
            <a:endParaRPr lang="en-US"/>
          </a:p>
        </p:txBody>
      </p:sp>
    </p:spTree>
    <p:extLst>
      <p:ext uri="{BB962C8B-B14F-4D97-AF65-F5344CB8AC3E}">
        <p14:creationId xmlns:p14="http://schemas.microsoft.com/office/powerpoint/2010/main" val="126972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Vishal</a:t>
            </a:r>
          </a:p>
        </p:txBody>
      </p:sp>
      <p:sp>
        <p:nvSpPr>
          <p:cNvPr id="4" name="Slide Number Placeholder 3"/>
          <p:cNvSpPr>
            <a:spLocks noGrp="1"/>
          </p:cNvSpPr>
          <p:nvPr>
            <p:ph type="sldNum" sz="quarter" idx="5"/>
          </p:nvPr>
        </p:nvSpPr>
        <p:spPr/>
        <p:txBody>
          <a:bodyPr/>
          <a:lstStyle/>
          <a:p>
            <a:fld id="{72DF253A-D496-4F8E-8289-67D9D98E7C47}" type="slidenum">
              <a:rPr lang="en-US" smtClean="0"/>
              <a:t>8</a:t>
            </a:fld>
            <a:endParaRPr lang="en-US"/>
          </a:p>
        </p:txBody>
      </p:sp>
    </p:spTree>
    <p:extLst>
      <p:ext uri="{BB962C8B-B14F-4D97-AF65-F5344CB8AC3E}">
        <p14:creationId xmlns:p14="http://schemas.microsoft.com/office/powerpoint/2010/main" val="3724652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Shreya</a:t>
            </a:r>
          </a:p>
          <a:p>
            <a:r>
              <a:rPr lang="en-US" dirty="0"/>
              <a:t>As we can see in the first plot, as loudness increases, with increase in duration, popularity decreases. I.e. a soft song or a song that is not much loud, the popularity doesn’t decrease much with increase in duration.</a:t>
            </a:r>
          </a:p>
          <a:p>
            <a:r>
              <a:rPr lang="en-US" dirty="0"/>
              <a:t>The second plot shows the interaction between tempo and duration. Here notice the cut point </a:t>
            </a:r>
            <a:r>
              <a:rPr lang="en-US" dirty="0" err="1"/>
              <a:t>point</a:t>
            </a:r>
            <a:r>
              <a:rPr lang="en-US" dirty="0"/>
              <a:t> in duration at around 220 seconds. Below this cut point, the popularity of songs with tempo seems to decrease more rapidly than songs with high tempo. Above the cut point, the popularity of songs with lower tempo decreases at a more rapid rate than songs with a higher tempo. </a:t>
            </a:r>
          </a:p>
        </p:txBody>
      </p:sp>
      <p:sp>
        <p:nvSpPr>
          <p:cNvPr id="4" name="Slide Number Placeholder 3"/>
          <p:cNvSpPr>
            <a:spLocks noGrp="1"/>
          </p:cNvSpPr>
          <p:nvPr>
            <p:ph type="sldNum" sz="quarter" idx="5"/>
          </p:nvPr>
        </p:nvSpPr>
        <p:spPr/>
        <p:txBody>
          <a:bodyPr/>
          <a:lstStyle/>
          <a:p>
            <a:fld id="{72DF253A-D496-4F8E-8289-67D9D98E7C47}" type="slidenum">
              <a:rPr lang="en-US" smtClean="0"/>
              <a:t>9</a:t>
            </a:fld>
            <a:endParaRPr lang="en-US"/>
          </a:p>
        </p:txBody>
      </p:sp>
    </p:spTree>
    <p:extLst>
      <p:ext uri="{BB962C8B-B14F-4D97-AF65-F5344CB8AC3E}">
        <p14:creationId xmlns:p14="http://schemas.microsoft.com/office/powerpoint/2010/main" val="60098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07F83-606E-4700-AA79-BBD4BCD56DBD}"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381059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07F83-606E-4700-AA79-BBD4BCD56DBD}"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307550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07F83-606E-4700-AA79-BBD4BCD56DBD}"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223848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07F83-606E-4700-AA79-BBD4BCD56DBD}"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343249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07F83-606E-4700-AA79-BBD4BCD56DBD}"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130476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07F83-606E-4700-AA79-BBD4BCD56DBD}"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54706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07F83-606E-4700-AA79-BBD4BCD56DBD}"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416787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07F83-606E-4700-AA79-BBD4BCD56DBD}"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127079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07F83-606E-4700-AA79-BBD4BCD56DBD}"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174944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F07F83-606E-4700-AA79-BBD4BCD56DBD}"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286860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F07F83-606E-4700-AA79-BBD4BCD56DBD}"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41D8F-EE31-4670-A558-8704FCA4A830}" type="slidenum">
              <a:rPr lang="en-US" smtClean="0"/>
              <a:t>‹#›</a:t>
            </a:fld>
            <a:endParaRPr lang="en-US"/>
          </a:p>
        </p:txBody>
      </p:sp>
    </p:spTree>
    <p:extLst>
      <p:ext uri="{BB962C8B-B14F-4D97-AF65-F5344CB8AC3E}">
        <p14:creationId xmlns:p14="http://schemas.microsoft.com/office/powerpoint/2010/main" val="156109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07F83-606E-4700-AA79-BBD4BCD56DBD}" type="datetimeFigureOut">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41D8F-EE31-4670-A558-8704FCA4A830}" type="slidenum">
              <a:rPr lang="en-US" smtClean="0"/>
              <a:t>‹#›</a:t>
            </a:fld>
            <a:endParaRPr lang="en-US"/>
          </a:p>
        </p:txBody>
      </p:sp>
    </p:spTree>
    <p:extLst>
      <p:ext uri="{BB962C8B-B14F-4D97-AF65-F5344CB8AC3E}">
        <p14:creationId xmlns:p14="http://schemas.microsoft.com/office/powerpoint/2010/main" val="34748058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1DEE-F154-45DA-B81D-58A594DCDF5D}"/>
              </a:ext>
            </a:extLst>
          </p:cNvPr>
          <p:cNvSpPr>
            <a:spLocks noGrp="1"/>
          </p:cNvSpPr>
          <p:nvPr>
            <p:ph type="ctrTitle"/>
          </p:nvPr>
        </p:nvSpPr>
        <p:spPr>
          <a:xfrm>
            <a:off x="1645920" y="3901440"/>
            <a:ext cx="9144000" cy="2677160"/>
          </a:xfrm>
          <a:solidFill>
            <a:schemeClr val="tx1"/>
          </a:solidFill>
        </p:spPr>
        <p:txBody>
          <a:bodyPr>
            <a:normAutofit fontScale="90000"/>
          </a:bodyPr>
          <a:lstStyle/>
          <a:p>
            <a:br>
              <a:rPr lang="en-US" dirty="0">
                <a:solidFill>
                  <a:srgbClr val="1ED760"/>
                </a:solidFill>
                <a:latin typeface="Gotham"/>
              </a:rPr>
            </a:br>
            <a:br>
              <a:rPr lang="en-US" dirty="0">
                <a:solidFill>
                  <a:srgbClr val="1ED760"/>
                </a:solidFill>
                <a:latin typeface="Gotham"/>
              </a:rPr>
            </a:br>
            <a:br>
              <a:rPr lang="en-US" dirty="0">
                <a:solidFill>
                  <a:srgbClr val="1ED760"/>
                </a:solidFill>
                <a:latin typeface="Gotham"/>
              </a:rPr>
            </a:br>
            <a:br>
              <a:rPr lang="en-US" dirty="0">
                <a:solidFill>
                  <a:srgbClr val="1ED760"/>
                </a:solidFill>
                <a:latin typeface="Gotham"/>
              </a:rPr>
            </a:br>
            <a:br>
              <a:rPr lang="en-US" dirty="0">
                <a:solidFill>
                  <a:srgbClr val="1ED760"/>
                </a:solidFill>
                <a:latin typeface="Gotham"/>
              </a:rPr>
            </a:br>
            <a:br>
              <a:rPr lang="en-US" dirty="0">
                <a:solidFill>
                  <a:srgbClr val="1ED760"/>
                </a:solidFill>
                <a:latin typeface="Gotham"/>
              </a:rPr>
            </a:br>
            <a:br>
              <a:rPr lang="en-US" dirty="0">
                <a:solidFill>
                  <a:srgbClr val="1ED760"/>
                </a:solidFill>
                <a:latin typeface="Gotham"/>
              </a:rPr>
            </a:br>
            <a:br>
              <a:rPr lang="en-US" dirty="0">
                <a:solidFill>
                  <a:srgbClr val="1ED760"/>
                </a:solidFill>
                <a:latin typeface="Gotham"/>
              </a:rPr>
            </a:br>
            <a:endParaRPr lang="en-US" dirty="0">
              <a:solidFill>
                <a:srgbClr val="1ED760"/>
              </a:solidFill>
              <a:latin typeface="Gotham"/>
            </a:endParaRPr>
          </a:p>
        </p:txBody>
      </p:sp>
      <p:pic>
        <p:nvPicPr>
          <p:cNvPr id="5" name="Picture 4" descr="A picture containing drawing&#10;&#10;Description automatically generated">
            <a:extLst>
              <a:ext uri="{FF2B5EF4-FFF2-40B4-BE49-F238E27FC236}">
                <a16:creationId xmlns:a16="http://schemas.microsoft.com/office/drawing/2014/main" id="{A9C41B51-374D-4429-B81F-8612B8861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0" y="279400"/>
            <a:ext cx="2857500" cy="2857500"/>
          </a:xfrm>
          <a:prstGeom prst="rect">
            <a:avLst/>
          </a:prstGeom>
        </p:spPr>
      </p:pic>
      <p:sp>
        <p:nvSpPr>
          <p:cNvPr id="6" name="TextBox 5">
            <a:extLst>
              <a:ext uri="{FF2B5EF4-FFF2-40B4-BE49-F238E27FC236}">
                <a16:creationId xmlns:a16="http://schemas.microsoft.com/office/drawing/2014/main" id="{81226862-8A80-4EBA-AE1B-4EC6227B159A}"/>
              </a:ext>
            </a:extLst>
          </p:cNvPr>
          <p:cNvSpPr txBox="1"/>
          <p:nvPr/>
        </p:nvSpPr>
        <p:spPr>
          <a:xfrm>
            <a:off x="1259840" y="3429000"/>
            <a:ext cx="9916160" cy="3416320"/>
          </a:xfrm>
          <a:prstGeom prst="rect">
            <a:avLst/>
          </a:prstGeom>
          <a:noFill/>
        </p:spPr>
        <p:txBody>
          <a:bodyPr wrap="square" rtlCol="0">
            <a:spAutoFit/>
          </a:bodyPr>
          <a:lstStyle/>
          <a:p>
            <a:pPr algn="ctr"/>
            <a:r>
              <a:rPr lang="en-US" sz="5400" b="1" dirty="0">
                <a:solidFill>
                  <a:srgbClr val="1ED760"/>
                </a:solidFill>
                <a:latin typeface="Gotham"/>
              </a:rPr>
              <a:t>What attributes make a song popular?</a:t>
            </a:r>
          </a:p>
          <a:p>
            <a:pPr algn="ctr"/>
            <a:r>
              <a:rPr lang="en-US" sz="2400" b="1" dirty="0">
                <a:solidFill>
                  <a:schemeClr val="bg1"/>
                </a:solidFill>
                <a:latin typeface="Gotham"/>
              </a:rPr>
              <a:t>Visualizing the Spotify dataset</a:t>
            </a:r>
            <a:br>
              <a:rPr lang="en-US" sz="5400" b="1" dirty="0">
                <a:solidFill>
                  <a:srgbClr val="1ED760"/>
                </a:solidFill>
                <a:latin typeface="Gotham"/>
              </a:rPr>
            </a:br>
            <a:endParaRPr lang="en-US" sz="2400" dirty="0">
              <a:solidFill>
                <a:schemeClr val="bg1"/>
              </a:solidFill>
              <a:latin typeface="Gotham"/>
            </a:endParaRPr>
          </a:p>
          <a:p>
            <a:pPr algn="ctr"/>
            <a:r>
              <a:rPr lang="en-US" sz="2400" dirty="0">
                <a:solidFill>
                  <a:schemeClr val="bg1"/>
                </a:solidFill>
                <a:latin typeface="Gotham"/>
              </a:rPr>
              <a:t> By: Shreya Paul, Siddhartha Rao, Vishal Singh</a:t>
            </a:r>
            <a:br>
              <a:rPr lang="en-US" sz="2800" dirty="0">
                <a:solidFill>
                  <a:srgbClr val="1ED760"/>
                </a:solidFill>
                <a:latin typeface="Gotham"/>
              </a:rPr>
            </a:br>
            <a:endParaRPr lang="en-US" sz="2800" dirty="0"/>
          </a:p>
        </p:txBody>
      </p:sp>
    </p:spTree>
    <p:extLst>
      <p:ext uri="{BB962C8B-B14F-4D97-AF65-F5344CB8AC3E}">
        <p14:creationId xmlns:p14="http://schemas.microsoft.com/office/powerpoint/2010/main" val="456976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4F68-EAFB-4C10-8279-B2FC6801E0B0}"/>
              </a:ext>
            </a:extLst>
          </p:cNvPr>
          <p:cNvSpPr>
            <a:spLocks noGrp="1"/>
          </p:cNvSpPr>
          <p:nvPr>
            <p:ph type="title"/>
          </p:nvPr>
        </p:nvSpPr>
        <p:spPr>
          <a:xfrm>
            <a:off x="838200" y="221382"/>
            <a:ext cx="10515600" cy="1155032"/>
          </a:xfrm>
        </p:spPr>
        <p:txBody>
          <a:bodyPr>
            <a:noAutofit/>
          </a:bodyPr>
          <a:lstStyle/>
          <a:p>
            <a:r>
              <a:rPr lang="en-US" sz="4000" dirty="0">
                <a:solidFill>
                  <a:srgbClr val="1ED760"/>
                </a:solidFill>
                <a:latin typeface="Gotham"/>
              </a:rPr>
              <a:t>Interaction of Duration with different features</a:t>
            </a:r>
            <a:endParaRPr lang="en-US" sz="3200" dirty="0">
              <a:solidFill>
                <a:srgbClr val="1ED760"/>
              </a:solidFill>
              <a:latin typeface="Gotham"/>
            </a:endParaRPr>
          </a:p>
        </p:txBody>
      </p:sp>
      <p:pic>
        <p:nvPicPr>
          <p:cNvPr id="6" name="Content Placeholder 6" descr="A close up of a map&#10;&#10;Description automatically generated">
            <a:extLst>
              <a:ext uri="{FF2B5EF4-FFF2-40B4-BE49-F238E27FC236}">
                <a16:creationId xmlns:a16="http://schemas.microsoft.com/office/drawing/2014/main" id="{0FB504BB-82B7-4EE0-8ECF-D8FD2EFAEF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7720" y="2019300"/>
            <a:ext cx="5257800" cy="3107504"/>
          </a:xfrm>
        </p:spPr>
      </p:pic>
      <p:pic>
        <p:nvPicPr>
          <p:cNvPr id="4" name="Content Placeholder 4" descr="A screenshot of a cell phone&#10;&#10;Description automatically generated">
            <a:extLst>
              <a:ext uri="{FF2B5EF4-FFF2-40B4-BE49-F238E27FC236}">
                <a16:creationId xmlns:a16="http://schemas.microsoft.com/office/drawing/2014/main" id="{E6E3ABAF-140D-4263-AFFB-D14BF2740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29546"/>
            <a:ext cx="5257800" cy="3097258"/>
          </a:xfrm>
          <a:prstGeom prst="rect">
            <a:avLst/>
          </a:prstGeom>
        </p:spPr>
      </p:pic>
      <p:sp>
        <p:nvSpPr>
          <p:cNvPr id="7" name="TextBox 6">
            <a:extLst>
              <a:ext uri="{FF2B5EF4-FFF2-40B4-BE49-F238E27FC236}">
                <a16:creationId xmlns:a16="http://schemas.microsoft.com/office/drawing/2014/main" id="{AA1DBD63-0B9E-4DCA-AABE-DF1E211679F7}"/>
              </a:ext>
            </a:extLst>
          </p:cNvPr>
          <p:cNvSpPr txBox="1"/>
          <p:nvPr/>
        </p:nvSpPr>
        <p:spPr>
          <a:xfrm>
            <a:off x="2752736" y="5368628"/>
            <a:ext cx="1422400" cy="523220"/>
          </a:xfrm>
          <a:prstGeom prst="rect">
            <a:avLst/>
          </a:prstGeom>
          <a:noFill/>
        </p:spPr>
        <p:txBody>
          <a:bodyPr wrap="square" rtlCol="0">
            <a:spAutoFit/>
          </a:bodyPr>
          <a:lstStyle/>
          <a:p>
            <a:r>
              <a:rPr lang="en-US" sz="2800" b="1" dirty="0">
                <a:solidFill>
                  <a:srgbClr val="1ED760"/>
                </a:solidFill>
                <a:latin typeface="Gotham"/>
              </a:rPr>
              <a:t>Liveness</a:t>
            </a:r>
          </a:p>
        </p:txBody>
      </p:sp>
      <p:sp>
        <p:nvSpPr>
          <p:cNvPr id="8" name="TextBox 7">
            <a:extLst>
              <a:ext uri="{FF2B5EF4-FFF2-40B4-BE49-F238E27FC236}">
                <a16:creationId xmlns:a16="http://schemas.microsoft.com/office/drawing/2014/main" id="{CD3071CA-1F19-44CB-800E-650A74598175}"/>
              </a:ext>
            </a:extLst>
          </p:cNvPr>
          <p:cNvSpPr txBox="1"/>
          <p:nvPr/>
        </p:nvSpPr>
        <p:spPr>
          <a:xfrm>
            <a:off x="7168194" y="5368628"/>
            <a:ext cx="2643626" cy="523220"/>
          </a:xfrm>
          <a:prstGeom prst="rect">
            <a:avLst/>
          </a:prstGeom>
          <a:noFill/>
        </p:spPr>
        <p:txBody>
          <a:bodyPr wrap="square" rtlCol="0" anchor="t">
            <a:spAutoFit/>
          </a:bodyPr>
          <a:lstStyle/>
          <a:p>
            <a:r>
              <a:rPr lang="en-US" sz="2800" b="1" dirty="0">
                <a:solidFill>
                  <a:srgbClr val="1ED760"/>
                </a:solidFill>
                <a:latin typeface="Gotham"/>
              </a:rPr>
              <a:t>Danceability</a:t>
            </a:r>
          </a:p>
        </p:txBody>
      </p:sp>
    </p:spTree>
    <p:extLst>
      <p:ext uri="{BB962C8B-B14F-4D97-AF65-F5344CB8AC3E}">
        <p14:creationId xmlns:p14="http://schemas.microsoft.com/office/powerpoint/2010/main" val="154799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08CB-E888-4DED-9332-D361360DEB83}"/>
              </a:ext>
            </a:extLst>
          </p:cNvPr>
          <p:cNvSpPr>
            <a:spLocks noGrp="1"/>
          </p:cNvSpPr>
          <p:nvPr>
            <p:ph type="title"/>
          </p:nvPr>
        </p:nvSpPr>
        <p:spPr/>
        <p:txBody>
          <a:bodyPr/>
          <a:lstStyle/>
          <a:p>
            <a:r>
              <a:rPr lang="en-US" dirty="0">
                <a:solidFill>
                  <a:srgbClr val="1ED760"/>
                </a:solidFill>
                <a:latin typeface="Gotham"/>
              </a:rPr>
              <a:t>Linear Model – Predicting Popularity</a:t>
            </a:r>
          </a:p>
        </p:txBody>
      </p:sp>
      <p:graphicFrame>
        <p:nvGraphicFramePr>
          <p:cNvPr id="5" name="Table 5">
            <a:extLst>
              <a:ext uri="{FF2B5EF4-FFF2-40B4-BE49-F238E27FC236}">
                <a16:creationId xmlns:a16="http://schemas.microsoft.com/office/drawing/2014/main" id="{A4B9690B-ABE8-4261-8E70-4B6F93ECEB6D}"/>
              </a:ext>
            </a:extLst>
          </p:cNvPr>
          <p:cNvGraphicFramePr>
            <a:graphicFrameLocks noGrp="1"/>
          </p:cNvGraphicFramePr>
          <p:nvPr>
            <p:ph idx="1"/>
            <p:extLst>
              <p:ext uri="{D42A27DB-BD31-4B8C-83A1-F6EECF244321}">
                <p14:modId xmlns:p14="http://schemas.microsoft.com/office/powerpoint/2010/main" val="3884769834"/>
              </p:ext>
            </p:extLst>
          </p:nvPr>
        </p:nvGraphicFramePr>
        <p:xfrm>
          <a:off x="2262553" y="3341076"/>
          <a:ext cx="7645788" cy="1483359"/>
        </p:xfrm>
        <a:graphic>
          <a:graphicData uri="http://schemas.openxmlformats.org/drawingml/2006/table">
            <a:tbl>
              <a:tblPr firstRow="1" bandRow="1">
                <a:tableStyleId>{5C22544A-7EE6-4342-B048-85BDC9FD1C3A}</a:tableStyleId>
              </a:tblPr>
              <a:tblGrid>
                <a:gridCol w="2548596">
                  <a:extLst>
                    <a:ext uri="{9D8B030D-6E8A-4147-A177-3AD203B41FA5}">
                      <a16:colId xmlns:a16="http://schemas.microsoft.com/office/drawing/2014/main" val="1535608123"/>
                    </a:ext>
                  </a:extLst>
                </a:gridCol>
                <a:gridCol w="2548596">
                  <a:extLst>
                    <a:ext uri="{9D8B030D-6E8A-4147-A177-3AD203B41FA5}">
                      <a16:colId xmlns:a16="http://schemas.microsoft.com/office/drawing/2014/main" val="3232376443"/>
                    </a:ext>
                  </a:extLst>
                </a:gridCol>
                <a:gridCol w="2548596">
                  <a:extLst>
                    <a:ext uri="{9D8B030D-6E8A-4147-A177-3AD203B41FA5}">
                      <a16:colId xmlns:a16="http://schemas.microsoft.com/office/drawing/2014/main" val="2834221151"/>
                    </a:ext>
                  </a:extLst>
                </a:gridCol>
              </a:tblGrid>
              <a:tr h="370840">
                <a:tc>
                  <a:txBody>
                    <a:bodyPr/>
                    <a:lstStyle/>
                    <a:p>
                      <a:r>
                        <a:rPr lang="en-US" dirty="0"/>
                        <a:t>Track Name</a:t>
                      </a:r>
                    </a:p>
                  </a:txBody>
                  <a:tcPr/>
                </a:tc>
                <a:tc>
                  <a:txBody>
                    <a:bodyPr/>
                    <a:lstStyle/>
                    <a:p>
                      <a:r>
                        <a:rPr lang="en-US" dirty="0"/>
                        <a:t>Actual Popularity</a:t>
                      </a:r>
                    </a:p>
                  </a:txBody>
                  <a:tcPr/>
                </a:tc>
                <a:tc>
                  <a:txBody>
                    <a:bodyPr/>
                    <a:lstStyle/>
                    <a:p>
                      <a:r>
                        <a:rPr lang="en-US" dirty="0"/>
                        <a:t>Predicted Popularity</a:t>
                      </a:r>
                    </a:p>
                  </a:txBody>
                  <a:tcPr/>
                </a:tc>
                <a:extLst>
                  <a:ext uri="{0D108BD9-81ED-4DB2-BD59-A6C34878D82A}">
                    <a16:rowId xmlns:a16="http://schemas.microsoft.com/office/drawing/2014/main" val="3036467363"/>
                  </a:ext>
                </a:extLst>
              </a:tr>
              <a:tr h="370840">
                <a:tc>
                  <a:txBody>
                    <a:bodyPr/>
                    <a:lstStyle/>
                    <a:p>
                      <a:r>
                        <a:rPr lang="en-US" dirty="0"/>
                        <a:t>Havana (Pop)</a:t>
                      </a:r>
                    </a:p>
                  </a:txBody>
                  <a:tcPr/>
                </a:tc>
                <a:tc>
                  <a:txBody>
                    <a:bodyPr/>
                    <a:lstStyle/>
                    <a:p>
                      <a:r>
                        <a:rPr lang="en-US" dirty="0"/>
                        <a:t>88</a:t>
                      </a:r>
                    </a:p>
                  </a:txBody>
                  <a:tcPr/>
                </a:tc>
                <a:tc>
                  <a:txBody>
                    <a:bodyPr/>
                    <a:lstStyle/>
                    <a:p>
                      <a:r>
                        <a:rPr lang="en-US" dirty="0"/>
                        <a:t>66.60</a:t>
                      </a:r>
                    </a:p>
                  </a:txBody>
                  <a:tcPr/>
                </a:tc>
                <a:extLst>
                  <a:ext uri="{0D108BD9-81ED-4DB2-BD59-A6C34878D82A}">
                    <a16:rowId xmlns:a16="http://schemas.microsoft.com/office/drawing/2014/main" val="1024499919"/>
                  </a:ext>
                </a:extLst>
              </a:tr>
              <a:tr h="370840">
                <a:tc>
                  <a:txBody>
                    <a:bodyPr/>
                    <a:lstStyle/>
                    <a:p>
                      <a:pPr lvl="0">
                        <a:buNone/>
                      </a:pPr>
                      <a:r>
                        <a:rPr lang="en-US" sz="1800" b="0" i="0" u="none" strike="noStrike" noProof="0" dirty="0" err="1">
                          <a:latin typeface="Calibri"/>
                        </a:rPr>
                        <a:t>D'yer</a:t>
                      </a:r>
                      <a:r>
                        <a:rPr lang="en-US" sz="1800" b="0" i="0" u="none" strike="noStrike" noProof="0" dirty="0">
                          <a:latin typeface="Calibri"/>
                        </a:rPr>
                        <a:t> </a:t>
                      </a:r>
                      <a:r>
                        <a:rPr lang="en-US" sz="1800" b="0" i="0" u="none" strike="noStrike" noProof="0" dirty="0" err="1">
                          <a:latin typeface="Calibri"/>
                        </a:rPr>
                        <a:t>Mak'er</a:t>
                      </a:r>
                      <a:r>
                        <a:rPr lang="en-US" sz="1800" b="0" i="0" u="none" strike="noStrike" noProof="0" dirty="0">
                          <a:latin typeface="Calibri"/>
                        </a:rPr>
                        <a:t> (Rock)</a:t>
                      </a:r>
                      <a:endParaRPr lang="en-US" dirty="0"/>
                    </a:p>
                  </a:txBody>
                  <a:tcPr/>
                </a:tc>
                <a:tc>
                  <a:txBody>
                    <a:bodyPr/>
                    <a:lstStyle/>
                    <a:p>
                      <a:r>
                        <a:rPr lang="en-US" dirty="0"/>
                        <a:t>57</a:t>
                      </a:r>
                    </a:p>
                  </a:txBody>
                  <a:tcPr/>
                </a:tc>
                <a:tc>
                  <a:txBody>
                    <a:bodyPr/>
                    <a:lstStyle/>
                    <a:p>
                      <a:r>
                        <a:rPr lang="en-US" dirty="0"/>
                        <a:t>60.95</a:t>
                      </a:r>
                    </a:p>
                  </a:txBody>
                  <a:tcPr/>
                </a:tc>
                <a:extLst>
                  <a:ext uri="{0D108BD9-81ED-4DB2-BD59-A6C34878D82A}">
                    <a16:rowId xmlns:a16="http://schemas.microsoft.com/office/drawing/2014/main" val="1214304688"/>
                  </a:ext>
                </a:extLst>
              </a:tr>
              <a:tr h="370839">
                <a:tc>
                  <a:txBody>
                    <a:bodyPr/>
                    <a:lstStyle/>
                    <a:p>
                      <a:pPr lvl="0">
                        <a:buNone/>
                      </a:pPr>
                      <a:r>
                        <a:rPr lang="en-US" dirty="0"/>
                        <a:t>We Got Us (Country)</a:t>
                      </a:r>
                    </a:p>
                  </a:txBody>
                  <a:tcPr/>
                </a:tc>
                <a:tc>
                  <a:txBody>
                    <a:bodyPr/>
                    <a:lstStyle/>
                    <a:p>
                      <a:pPr lvl="0">
                        <a:buNone/>
                      </a:pPr>
                      <a:r>
                        <a:rPr lang="en-US" dirty="0"/>
                        <a:t>43</a:t>
                      </a:r>
                    </a:p>
                  </a:txBody>
                  <a:tcPr/>
                </a:tc>
                <a:tc>
                  <a:txBody>
                    <a:bodyPr/>
                    <a:lstStyle/>
                    <a:p>
                      <a:pPr lvl="0">
                        <a:buNone/>
                      </a:pPr>
                      <a:r>
                        <a:rPr lang="en-US" dirty="0"/>
                        <a:t>47.16</a:t>
                      </a:r>
                    </a:p>
                  </a:txBody>
                  <a:tcPr/>
                </a:tc>
                <a:extLst>
                  <a:ext uri="{0D108BD9-81ED-4DB2-BD59-A6C34878D82A}">
                    <a16:rowId xmlns:a16="http://schemas.microsoft.com/office/drawing/2014/main" val="2267855222"/>
                  </a:ext>
                </a:extLst>
              </a:tr>
            </a:tbl>
          </a:graphicData>
        </a:graphic>
      </p:graphicFrame>
      <p:sp>
        <p:nvSpPr>
          <p:cNvPr id="4" name="Rectangle 3">
            <a:extLst>
              <a:ext uri="{FF2B5EF4-FFF2-40B4-BE49-F238E27FC236}">
                <a16:creationId xmlns:a16="http://schemas.microsoft.com/office/drawing/2014/main" id="{1BC09C77-794E-45C4-9817-97896A431509}"/>
              </a:ext>
            </a:extLst>
          </p:cNvPr>
          <p:cNvSpPr/>
          <p:nvPr/>
        </p:nvSpPr>
        <p:spPr>
          <a:xfrm>
            <a:off x="800100" y="2019300"/>
            <a:ext cx="10553700" cy="646331"/>
          </a:xfrm>
          <a:prstGeom prst="rect">
            <a:avLst/>
          </a:prstGeom>
        </p:spPr>
        <p:txBody>
          <a:bodyPr wrap="square">
            <a:spAutoFit/>
          </a:bodyPr>
          <a:lstStyle/>
          <a:p>
            <a:r>
              <a:rPr lang="en-US" b="1" dirty="0"/>
              <a:t>Popularity = </a:t>
            </a:r>
            <a:r>
              <a:rPr lang="en-US" b="1" dirty="0" err="1"/>
              <a:t>lm</a:t>
            </a:r>
            <a:r>
              <a:rPr lang="en-US" b="1" dirty="0"/>
              <a:t>(duration * (loudness + liveness + tempo + danceability +valence) + genre + </a:t>
            </a:r>
            <a:r>
              <a:rPr lang="en-US" b="1" dirty="0" err="1"/>
              <a:t>acousticness</a:t>
            </a:r>
            <a:r>
              <a:rPr lang="en-US" b="1" dirty="0"/>
              <a:t> +                                        </a:t>
            </a:r>
          </a:p>
          <a:p>
            <a:r>
              <a:rPr lang="en-US" b="1" dirty="0"/>
              <a:t>                                 danceability + tempo + </a:t>
            </a:r>
            <a:r>
              <a:rPr lang="en-US" b="1" dirty="0" err="1"/>
              <a:t>speechiness</a:t>
            </a:r>
            <a:r>
              <a:rPr lang="en-US" b="1" dirty="0"/>
              <a:t> + mode) </a:t>
            </a:r>
          </a:p>
        </p:txBody>
      </p:sp>
    </p:spTree>
    <p:extLst>
      <p:ext uri="{BB962C8B-B14F-4D97-AF65-F5344CB8AC3E}">
        <p14:creationId xmlns:p14="http://schemas.microsoft.com/office/powerpoint/2010/main" val="190452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7B76-3298-4B11-A7FC-9BA125EA5259}"/>
              </a:ext>
            </a:extLst>
          </p:cNvPr>
          <p:cNvSpPr>
            <a:spLocks noGrp="1"/>
          </p:cNvSpPr>
          <p:nvPr>
            <p:ph type="title"/>
          </p:nvPr>
        </p:nvSpPr>
        <p:spPr/>
        <p:txBody>
          <a:bodyPr>
            <a:normAutofit/>
          </a:bodyPr>
          <a:lstStyle/>
          <a:p>
            <a:r>
              <a:rPr lang="en-US" sz="4000" dirty="0">
                <a:solidFill>
                  <a:srgbClr val="1ED760"/>
                </a:solidFill>
                <a:latin typeface="Gotham"/>
              </a:rPr>
              <a:t>Actual vs Predicted Probability of linear model</a:t>
            </a:r>
          </a:p>
        </p:txBody>
      </p:sp>
      <p:pic>
        <p:nvPicPr>
          <p:cNvPr id="3" name="Picture 2">
            <a:extLst>
              <a:ext uri="{FF2B5EF4-FFF2-40B4-BE49-F238E27FC236}">
                <a16:creationId xmlns:a16="http://schemas.microsoft.com/office/drawing/2014/main" id="{72FE87CB-00F0-4AE3-987B-CA4F3E0E7D10}"/>
              </a:ext>
            </a:extLst>
          </p:cNvPr>
          <p:cNvPicPr>
            <a:picLocks noChangeAspect="1"/>
          </p:cNvPicPr>
          <p:nvPr/>
        </p:nvPicPr>
        <p:blipFill>
          <a:blip r:embed="rId3"/>
          <a:stretch>
            <a:fillRect/>
          </a:stretch>
        </p:blipFill>
        <p:spPr>
          <a:xfrm>
            <a:off x="6095996" y="2046443"/>
            <a:ext cx="5257798" cy="3805717"/>
          </a:xfrm>
          <a:prstGeom prst="rect">
            <a:avLst/>
          </a:prstGeom>
        </p:spPr>
      </p:pic>
      <p:pic>
        <p:nvPicPr>
          <p:cNvPr id="4" name="Picture 3">
            <a:extLst>
              <a:ext uri="{FF2B5EF4-FFF2-40B4-BE49-F238E27FC236}">
                <a16:creationId xmlns:a16="http://schemas.microsoft.com/office/drawing/2014/main" id="{CC6F1CF1-4F28-4404-BFDD-F116598BFBC1}"/>
              </a:ext>
            </a:extLst>
          </p:cNvPr>
          <p:cNvPicPr>
            <a:picLocks noChangeAspect="1"/>
          </p:cNvPicPr>
          <p:nvPr/>
        </p:nvPicPr>
        <p:blipFill>
          <a:blip r:embed="rId4"/>
          <a:stretch>
            <a:fillRect/>
          </a:stretch>
        </p:blipFill>
        <p:spPr>
          <a:xfrm>
            <a:off x="800100" y="2019300"/>
            <a:ext cx="5295896" cy="3805717"/>
          </a:xfrm>
          <a:prstGeom prst="rect">
            <a:avLst/>
          </a:prstGeom>
        </p:spPr>
      </p:pic>
    </p:spTree>
    <p:extLst>
      <p:ext uri="{BB962C8B-B14F-4D97-AF65-F5344CB8AC3E}">
        <p14:creationId xmlns:p14="http://schemas.microsoft.com/office/powerpoint/2010/main" val="110307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A41F-DBD7-42B2-92ED-752D7ED9E8B6}"/>
              </a:ext>
            </a:extLst>
          </p:cNvPr>
          <p:cNvSpPr>
            <a:spLocks noGrp="1"/>
          </p:cNvSpPr>
          <p:nvPr>
            <p:ph type="title"/>
          </p:nvPr>
        </p:nvSpPr>
        <p:spPr/>
        <p:txBody>
          <a:bodyPr>
            <a:normAutofit/>
          </a:bodyPr>
          <a:lstStyle/>
          <a:p>
            <a:r>
              <a:rPr lang="en-US" sz="4000" dirty="0">
                <a:solidFill>
                  <a:srgbClr val="1ED760"/>
                </a:solidFill>
                <a:latin typeface="Gotham"/>
              </a:rPr>
              <a:t>Actual vs Predicted Probability of linear model</a:t>
            </a:r>
            <a:endParaRPr lang="en-US" sz="4000" dirty="0"/>
          </a:p>
        </p:txBody>
      </p:sp>
      <p:sp>
        <p:nvSpPr>
          <p:cNvPr id="6" name="TextBox 5">
            <a:extLst>
              <a:ext uri="{FF2B5EF4-FFF2-40B4-BE49-F238E27FC236}">
                <a16:creationId xmlns:a16="http://schemas.microsoft.com/office/drawing/2014/main" id="{445CCAAF-EED2-40B6-A938-E1CACA07FFBD}"/>
              </a:ext>
            </a:extLst>
          </p:cNvPr>
          <p:cNvSpPr txBox="1"/>
          <p:nvPr/>
        </p:nvSpPr>
        <p:spPr>
          <a:xfrm>
            <a:off x="2755901" y="5630238"/>
            <a:ext cx="1422400" cy="523220"/>
          </a:xfrm>
          <a:prstGeom prst="rect">
            <a:avLst/>
          </a:prstGeom>
          <a:noFill/>
        </p:spPr>
        <p:txBody>
          <a:bodyPr wrap="square" rtlCol="0">
            <a:spAutoFit/>
          </a:bodyPr>
          <a:lstStyle/>
          <a:p>
            <a:r>
              <a:rPr lang="en-US" sz="2800" b="1" dirty="0">
                <a:solidFill>
                  <a:srgbClr val="1ED760"/>
                </a:solidFill>
                <a:latin typeface="Gotham"/>
              </a:rPr>
              <a:t>Actual</a:t>
            </a:r>
          </a:p>
        </p:txBody>
      </p:sp>
      <p:sp>
        <p:nvSpPr>
          <p:cNvPr id="7" name="TextBox 6">
            <a:extLst>
              <a:ext uri="{FF2B5EF4-FFF2-40B4-BE49-F238E27FC236}">
                <a16:creationId xmlns:a16="http://schemas.microsoft.com/office/drawing/2014/main" id="{2D8B54A6-D9C5-4F8B-9A92-EA9424B8B45B}"/>
              </a:ext>
            </a:extLst>
          </p:cNvPr>
          <p:cNvSpPr txBox="1"/>
          <p:nvPr/>
        </p:nvSpPr>
        <p:spPr>
          <a:xfrm>
            <a:off x="8013700" y="5630238"/>
            <a:ext cx="1628140" cy="523220"/>
          </a:xfrm>
          <a:prstGeom prst="rect">
            <a:avLst/>
          </a:prstGeom>
          <a:noFill/>
        </p:spPr>
        <p:txBody>
          <a:bodyPr wrap="square" rtlCol="0">
            <a:spAutoFit/>
          </a:bodyPr>
          <a:lstStyle/>
          <a:p>
            <a:r>
              <a:rPr lang="en-US" sz="2800" b="1" dirty="0">
                <a:solidFill>
                  <a:srgbClr val="1ED760"/>
                </a:solidFill>
                <a:latin typeface="Gotham"/>
              </a:rPr>
              <a:t>Predicted</a:t>
            </a:r>
          </a:p>
        </p:txBody>
      </p:sp>
      <p:pic>
        <p:nvPicPr>
          <p:cNvPr id="11" name="Picture 10">
            <a:extLst>
              <a:ext uri="{FF2B5EF4-FFF2-40B4-BE49-F238E27FC236}">
                <a16:creationId xmlns:a16="http://schemas.microsoft.com/office/drawing/2014/main" id="{E73EF35A-DE71-4140-B2DD-97F5DF5E80E6}"/>
              </a:ext>
            </a:extLst>
          </p:cNvPr>
          <p:cNvPicPr>
            <a:picLocks noChangeAspect="1"/>
          </p:cNvPicPr>
          <p:nvPr/>
        </p:nvPicPr>
        <p:blipFill>
          <a:blip r:embed="rId3"/>
          <a:stretch>
            <a:fillRect/>
          </a:stretch>
        </p:blipFill>
        <p:spPr>
          <a:xfrm>
            <a:off x="800100" y="2019300"/>
            <a:ext cx="5295900" cy="3268327"/>
          </a:xfrm>
          <a:prstGeom prst="rect">
            <a:avLst/>
          </a:prstGeom>
        </p:spPr>
      </p:pic>
      <p:pic>
        <p:nvPicPr>
          <p:cNvPr id="14" name="Picture 13">
            <a:extLst>
              <a:ext uri="{FF2B5EF4-FFF2-40B4-BE49-F238E27FC236}">
                <a16:creationId xmlns:a16="http://schemas.microsoft.com/office/drawing/2014/main" id="{D5BB161F-4E33-4BF0-B804-DFEA892FF3EA}"/>
              </a:ext>
            </a:extLst>
          </p:cNvPr>
          <p:cNvPicPr>
            <a:picLocks noChangeAspect="1"/>
          </p:cNvPicPr>
          <p:nvPr/>
        </p:nvPicPr>
        <p:blipFill>
          <a:blip r:embed="rId4"/>
          <a:stretch>
            <a:fillRect/>
          </a:stretch>
        </p:blipFill>
        <p:spPr>
          <a:xfrm>
            <a:off x="6096000" y="2041046"/>
            <a:ext cx="5257800" cy="3244814"/>
          </a:xfrm>
          <a:prstGeom prst="rect">
            <a:avLst/>
          </a:prstGeom>
        </p:spPr>
      </p:pic>
    </p:spTree>
    <p:extLst>
      <p:ext uri="{BB962C8B-B14F-4D97-AF65-F5344CB8AC3E}">
        <p14:creationId xmlns:p14="http://schemas.microsoft.com/office/powerpoint/2010/main" val="152043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6902-C416-42D5-9C21-4E066607EC9E}"/>
              </a:ext>
            </a:extLst>
          </p:cNvPr>
          <p:cNvSpPr>
            <a:spLocks noGrp="1"/>
          </p:cNvSpPr>
          <p:nvPr>
            <p:ph type="title"/>
          </p:nvPr>
        </p:nvSpPr>
        <p:spPr/>
        <p:txBody>
          <a:bodyPr>
            <a:normAutofit/>
          </a:bodyPr>
          <a:lstStyle/>
          <a:p>
            <a:r>
              <a:rPr lang="en-US" sz="4900" dirty="0">
                <a:solidFill>
                  <a:srgbClr val="1ED760"/>
                </a:solidFill>
                <a:latin typeface="Gotham"/>
              </a:rPr>
              <a:t>Conclusion</a:t>
            </a:r>
          </a:p>
        </p:txBody>
      </p:sp>
      <p:sp>
        <p:nvSpPr>
          <p:cNvPr id="3" name="Content Placeholder 2">
            <a:extLst>
              <a:ext uri="{FF2B5EF4-FFF2-40B4-BE49-F238E27FC236}">
                <a16:creationId xmlns:a16="http://schemas.microsoft.com/office/drawing/2014/main" id="{15B72D61-D1EC-4E3F-A9E9-2D33FDDF4BD4}"/>
              </a:ext>
            </a:extLst>
          </p:cNvPr>
          <p:cNvSpPr>
            <a:spLocks noGrp="1"/>
          </p:cNvSpPr>
          <p:nvPr>
            <p:ph idx="1"/>
          </p:nvPr>
        </p:nvSpPr>
        <p:spPr>
          <a:xfrm>
            <a:off x="838200" y="2019299"/>
            <a:ext cx="10515600" cy="4157663"/>
          </a:xfrm>
        </p:spPr>
        <p:txBody>
          <a:bodyPr/>
          <a:lstStyle/>
          <a:p>
            <a:r>
              <a:rPr lang="en-US" dirty="0"/>
              <a:t>Different features have different effect on popularity for different genres</a:t>
            </a:r>
          </a:p>
          <a:p>
            <a:r>
              <a:rPr lang="en-US" dirty="0"/>
              <a:t>We could see significant interaction between features and ‘duration’ which were included in the model</a:t>
            </a:r>
          </a:p>
          <a:p>
            <a:r>
              <a:rPr lang="en-US" dirty="0"/>
              <a:t>Fitting a linear model on the features and interaction gave decent results</a:t>
            </a:r>
          </a:p>
          <a:p>
            <a:pPr marL="0" indent="0">
              <a:buNone/>
            </a:pPr>
            <a:endParaRPr lang="en-US" dirty="0"/>
          </a:p>
          <a:p>
            <a:endParaRPr lang="en-US" dirty="0"/>
          </a:p>
        </p:txBody>
      </p:sp>
    </p:spTree>
    <p:extLst>
      <p:ext uri="{BB962C8B-B14F-4D97-AF65-F5344CB8AC3E}">
        <p14:creationId xmlns:p14="http://schemas.microsoft.com/office/powerpoint/2010/main" val="92852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37A0-F271-4129-8ADB-2F00BBB80B2B}"/>
              </a:ext>
            </a:extLst>
          </p:cNvPr>
          <p:cNvSpPr>
            <a:spLocks noGrp="1"/>
          </p:cNvSpPr>
          <p:nvPr>
            <p:ph type="title"/>
          </p:nvPr>
        </p:nvSpPr>
        <p:spPr/>
        <p:txBody>
          <a:bodyPr>
            <a:normAutofit/>
          </a:bodyPr>
          <a:lstStyle/>
          <a:p>
            <a:r>
              <a:rPr lang="en-US" sz="5400" dirty="0">
                <a:solidFill>
                  <a:srgbClr val="1ED760"/>
                </a:solidFill>
                <a:latin typeface="Gotham"/>
              </a:rPr>
              <a:t>Research Questions</a:t>
            </a:r>
          </a:p>
        </p:txBody>
      </p:sp>
      <p:sp>
        <p:nvSpPr>
          <p:cNvPr id="3" name="Content Placeholder 2">
            <a:extLst>
              <a:ext uri="{FF2B5EF4-FFF2-40B4-BE49-F238E27FC236}">
                <a16:creationId xmlns:a16="http://schemas.microsoft.com/office/drawing/2014/main" id="{9BC4D2A1-EAF2-4CC6-85B2-A579BE2B3FE1}"/>
              </a:ext>
            </a:extLst>
          </p:cNvPr>
          <p:cNvSpPr>
            <a:spLocks noGrp="1"/>
          </p:cNvSpPr>
          <p:nvPr>
            <p:ph idx="1"/>
          </p:nvPr>
        </p:nvSpPr>
        <p:spPr>
          <a:xfrm>
            <a:off x="838200" y="2338939"/>
            <a:ext cx="10515600" cy="2461661"/>
          </a:xfrm>
        </p:spPr>
        <p:txBody>
          <a:bodyPr vert="horz" lIns="91440" tIns="45720" rIns="91440" bIns="45720" rtlCol="0" anchor="t">
            <a:normAutofit/>
          </a:bodyPr>
          <a:lstStyle/>
          <a:p>
            <a:r>
              <a:rPr lang="en-US" dirty="0">
                <a:latin typeface="Gotham"/>
              </a:rPr>
              <a:t>What features determine the popularity of a song in a genre?</a:t>
            </a:r>
          </a:p>
          <a:p>
            <a:endParaRPr lang="en-US" dirty="0">
              <a:latin typeface="Gotham"/>
            </a:endParaRPr>
          </a:p>
          <a:p>
            <a:r>
              <a:rPr lang="en-US" dirty="0">
                <a:latin typeface="Gotham"/>
              </a:rPr>
              <a:t>How duration of songs affect their popularity based on other attributes?</a:t>
            </a:r>
          </a:p>
          <a:p>
            <a:endParaRPr lang="en-US" dirty="0"/>
          </a:p>
        </p:txBody>
      </p:sp>
    </p:spTree>
    <p:extLst>
      <p:ext uri="{BB962C8B-B14F-4D97-AF65-F5344CB8AC3E}">
        <p14:creationId xmlns:p14="http://schemas.microsoft.com/office/powerpoint/2010/main" val="188623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DD6E-F317-42F0-8515-4D6348C2A911}"/>
              </a:ext>
            </a:extLst>
          </p:cNvPr>
          <p:cNvSpPr>
            <a:spLocks noGrp="1"/>
          </p:cNvSpPr>
          <p:nvPr>
            <p:ph type="title"/>
          </p:nvPr>
        </p:nvSpPr>
        <p:spPr/>
        <p:txBody>
          <a:bodyPr/>
          <a:lstStyle/>
          <a:p>
            <a:r>
              <a:rPr lang="en-US" b="1" dirty="0">
                <a:solidFill>
                  <a:srgbClr val="1ED760"/>
                </a:solidFill>
                <a:ea typeface="+mj-lt"/>
                <a:cs typeface="+mj-lt"/>
              </a:rPr>
              <a:t>Executive Summary</a:t>
            </a:r>
          </a:p>
        </p:txBody>
      </p:sp>
      <p:sp>
        <p:nvSpPr>
          <p:cNvPr id="3" name="Content Placeholder 2">
            <a:extLst>
              <a:ext uri="{FF2B5EF4-FFF2-40B4-BE49-F238E27FC236}">
                <a16:creationId xmlns:a16="http://schemas.microsoft.com/office/drawing/2014/main" id="{240AE76B-2F33-4683-9727-F76CA29E4400}"/>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On analyzing this dataset, we find that -</a:t>
            </a:r>
          </a:p>
          <a:p>
            <a:r>
              <a:rPr lang="en-US" dirty="0">
                <a:cs typeface="Calibri" panose="020F0502020204030204"/>
              </a:rPr>
              <a:t>Pop music in general is more popular than other genres of music.</a:t>
            </a:r>
          </a:p>
          <a:p>
            <a:r>
              <a:rPr lang="en-US" dirty="0">
                <a:cs typeface="Calibri" panose="020F0502020204030204"/>
              </a:rPr>
              <a:t>Popularity decreases with increase in duration when loudness, tempo, and </a:t>
            </a:r>
            <a:r>
              <a:rPr lang="en-US" dirty="0" err="1">
                <a:cs typeface="Calibri" panose="020F0502020204030204"/>
              </a:rPr>
              <a:t>speechiness</a:t>
            </a:r>
            <a:r>
              <a:rPr lang="en-US" dirty="0">
                <a:cs typeface="Calibri" panose="020F0502020204030204"/>
              </a:rPr>
              <a:t> are high.</a:t>
            </a:r>
          </a:p>
          <a:p>
            <a:r>
              <a:rPr lang="en-US" dirty="0">
                <a:cs typeface="Calibri" panose="020F0502020204030204"/>
              </a:rPr>
              <a:t>Interaction of duration with loudness, tempo, liveness and danceability gives us a better model than no interaction. </a:t>
            </a: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14260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9320-A719-4E7E-BC3E-803BAFEE32DB}"/>
              </a:ext>
            </a:extLst>
          </p:cNvPr>
          <p:cNvSpPr>
            <a:spLocks noGrp="1"/>
          </p:cNvSpPr>
          <p:nvPr>
            <p:ph type="title"/>
          </p:nvPr>
        </p:nvSpPr>
        <p:spPr/>
        <p:txBody>
          <a:bodyPr>
            <a:normAutofit/>
          </a:bodyPr>
          <a:lstStyle/>
          <a:p>
            <a:r>
              <a:rPr lang="en-US" sz="5400" dirty="0">
                <a:solidFill>
                  <a:srgbClr val="1ED760"/>
                </a:solidFill>
                <a:latin typeface="Gotham"/>
              </a:rPr>
              <a:t>Data</a:t>
            </a:r>
          </a:p>
        </p:txBody>
      </p:sp>
      <p:sp>
        <p:nvSpPr>
          <p:cNvPr id="3" name="Content Placeholder 2">
            <a:extLst>
              <a:ext uri="{FF2B5EF4-FFF2-40B4-BE49-F238E27FC236}">
                <a16:creationId xmlns:a16="http://schemas.microsoft.com/office/drawing/2014/main" id="{4C01D744-F3AB-406E-A4A0-FF04EE00EE20}"/>
              </a:ext>
            </a:extLst>
          </p:cNvPr>
          <p:cNvSpPr>
            <a:spLocks noGrp="1"/>
          </p:cNvSpPr>
          <p:nvPr>
            <p:ph idx="1"/>
          </p:nvPr>
        </p:nvSpPr>
        <p:spPr>
          <a:xfrm>
            <a:off x="838200" y="2019299"/>
            <a:ext cx="10713720" cy="3294381"/>
          </a:xfrm>
        </p:spPr>
        <p:txBody>
          <a:bodyPr>
            <a:normAutofit lnSpcReduction="10000"/>
          </a:bodyPr>
          <a:lstStyle/>
          <a:p>
            <a:r>
              <a:rPr lang="en-US" sz="3600" dirty="0">
                <a:latin typeface="Gotham"/>
              </a:rPr>
              <a:t>The dataset consisted of 232,000 entries. </a:t>
            </a:r>
          </a:p>
          <a:p>
            <a:r>
              <a:rPr lang="en-US" sz="3600" dirty="0">
                <a:latin typeface="Gotham"/>
              </a:rPr>
              <a:t>For this project, we filtered for six genres – Pop, Electronic, Rock, Hip-Hop, Country, Jazz. </a:t>
            </a:r>
          </a:p>
          <a:p>
            <a:r>
              <a:rPr lang="en-US" sz="3600" dirty="0">
                <a:latin typeface="Gotham"/>
              </a:rPr>
              <a:t>Our final dataset consisted 4385 entries after removing outliers. </a:t>
            </a:r>
          </a:p>
          <a:p>
            <a:r>
              <a:rPr lang="en-US" sz="3600" dirty="0">
                <a:latin typeface="Gotham"/>
              </a:rPr>
              <a:t>Data source : Kaggle</a:t>
            </a:r>
          </a:p>
          <a:p>
            <a:pPr marL="0" indent="0">
              <a:buNone/>
            </a:pPr>
            <a:endParaRPr lang="en-US" dirty="0">
              <a:latin typeface="Gotham"/>
            </a:endParaRPr>
          </a:p>
          <a:p>
            <a:endParaRPr lang="en-US" dirty="0">
              <a:latin typeface="Gotham"/>
            </a:endParaRPr>
          </a:p>
          <a:p>
            <a:pPr marL="0" indent="0">
              <a:buNone/>
            </a:pPr>
            <a:endParaRPr lang="en-US" dirty="0">
              <a:latin typeface="Gotham"/>
            </a:endParaRPr>
          </a:p>
        </p:txBody>
      </p:sp>
    </p:spTree>
    <p:extLst>
      <p:ext uri="{BB962C8B-B14F-4D97-AF65-F5344CB8AC3E}">
        <p14:creationId xmlns:p14="http://schemas.microsoft.com/office/powerpoint/2010/main" val="62510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4D49-5D47-4E89-8847-3674B6FF7A26}"/>
              </a:ext>
            </a:extLst>
          </p:cNvPr>
          <p:cNvSpPr>
            <a:spLocks noGrp="1"/>
          </p:cNvSpPr>
          <p:nvPr>
            <p:ph type="title"/>
          </p:nvPr>
        </p:nvSpPr>
        <p:spPr/>
        <p:txBody>
          <a:bodyPr>
            <a:normAutofit/>
          </a:bodyPr>
          <a:lstStyle/>
          <a:p>
            <a:r>
              <a:rPr lang="en-US" sz="5400" dirty="0">
                <a:solidFill>
                  <a:srgbClr val="1ED760"/>
                </a:solidFill>
                <a:latin typeface="Gotham"/>
              </a:rPr>
              <a:t>Definitions</a:t>
            </a:r>
          </a:p>
        </p:txBody>
      </p:sp>
      <p:sp>
        <p:nvSpPr>
          <p:cNvPr id="3" name="Content Placeholder 2">
            <a:extLst>
              <a:ext uri="{FF2B5EF4-FFF2-40B4-BE49-F238E27FC236}">
                <a16:creationId xmlns:a16="http://schemas.microsoft.com/office/drawing/2014/main" id="{945E689B-98EE-4015-84C3-7F31DAF71535}"/>
              </a:ext>
            </a:extLst>
          </p:cNvPr>
          <p:cNvSpPr>
            <a:spLocks noGrp="1"/>
          </p:cNvSpPr>
          <p:nvPr>
            <p:ph idx="1"/>
          </p:nvPr>
        </p:nvSpPr>
        <p:spPr>
          <a:xfrm>
            <a:off x="838200" y="2019299"/>
            <a:ext cx="10515600" cy="4157663"/>
          </a:xfrm>
        </p:spPr>
        <p:txBody>
          <a:bodyPr>
            <a:normAutofit/>
          </a:bodyPr>
          <a:lstStyle/>
          <a:p>
            <a:r>
              <a:rPr lang="en-US" dirty="0">
                <a:solidFill>
                  <a:srgbClr val="FF0000"/>
                </a:solidFill>
                <a:latin typeface="Gotham"/>
              </a:rPr>
              <a:t>Popularity (y) </a:t>
            </a:r>
            <a:r>
              <a:rPr lang="en-US" dirty="0">
                <a:latin typeface="Gotham"/>
              </a:rPr>
              <a:t>– Measure of how popular is the song(1 – 100) </a:t>
            </a:r>
          </a:p>
          <a:p>
            <a:r>
              <a:rPr lang="en-US" dirty="0">
                <a:latin typeface="Gotham"/>
              </a:rPr>
              <a:t>Loudness – Overall loudness of the song in dB</a:t>
            </a:r>
          </a:p>
          <a:p>
            <a:r>
              <a:rPr lang="en-US" dirty="0">
                <a:latin typeface="Gotham"/>
              </a:rPr>
              <a:t>Duration – The duration of song in milliseconds</a:t>
            </a:r>
          </a:p>
          <a:p>
            <a:r>
              <a:rPr lang="en-US" dirty="0" err="1">
                <a:latin typeface="Gotham"/>
              </a:rPr>
              <a:t>Speechiness</a:t>
            </a:r>
            <a:r>
              <a:rPr lang="en-US" dirty="0">
                <a:latin typeface="Gotham"/>
              </a:rPr>
              <a:t> – Measure of presence of spoken words</a:t>
            </a:r>
          </a:p>
          <a:p>
            <a:r>
              <a:rPr lang="en-US" dirty="0">
                <a:latin typeface="Gotham"/>
              </a:rPr>
              <a:t>Danceability – How suitable a song is for dancing</a:t>
            </a:r>
          </a:p>
          <a:p>
            <a:r>
              <a:rPr lang="en-US" dirty="0">
                <a:latin typeface="Gotham"/>
              </a:rPr>
              <a:t>Tempo – Overall estimated tempo of a track in BPM </a:t>
            </a:r>
          </a:p>
          <a:p>
            <a:r>
              <a:rPr lang="en-US" dirty="0">
                <a:latin typeface="Gotham"/>
              </a:rPr>
              <a:t>Liveness – Measure of presence of an audience</a:t>
            </a:r>
          </a:p>
          <a:p>
            <a:r>
              <a:rPr lang="en-US" dirty="0">
                <a:latin typeface="Gotham"/>
              </a:rPr>
              <a:t>Valence – Measure describing musical positiveness of a track</a:t>
            </a:r>
          </a:p>
          <a:p>
            <a:endParaRPr lang="en-US" dirty="0">
              <a:latin typeface="Gotham"/>
            </a:endParaRPr>
          </a:p>
        </p:txBody>
      </p:sp>
    </p:spTree>
    <p:extLst>
      <p:ext uri="{BB962C8B-B14F-4D97-AF65-F5344CB8AC3E}">
        <p14:creationId xmlns:p14="http://schemas.microsoft.com/office/powerpoint/2010/main" val="333610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9F26-84B4-41A0-B08A-61498B67F724}"/>
              </a:ext>
            </a:extLst>
          </p:cNvPr>
          <p:cNvSpPr>
            <a:spLocks noGrp="1"/>
          </p:cNvSpPr>
          <p:nvPr>
            <p:ph type="title"/>
          </p:nvPr>
        </p:nvSpPr>
        <p:spPr/>
        <p:txBody>
          <a:bodyPr/>
          <a:lstStyle/>
          <a:p>
            <a:r>
              <a:rPr lang="en-US" dirty="0">
                <a:solidFill>
                  <a:srgbClr val="1ED760"/>
                </a:solidFill>
                <a:latin typeface="Gotham"/>
              </a:rPr>
              <a:t>Amount of Data for different Genres</a:t>
            </a:r>
          </a:p>
        </p:txBody>
      </p:sp>
      <p:pic>
        <p:nvPicPr>
          <p:cNvPr id="5" name="Picture 4">
            <a:extLst>
              <a:ext uri="{FF2B5EF4-FFF2-40B4-BE49-F238E27FC236}">
                <a16:creationId xmlns:a16="http://schemas.microsoft.com/office/drawing/2014/main" id="{9B9DF314-E3A3-4206-8B7E-ED3AFC081701}"/>
              </a:ext>
            </a:extLst>
          </p:cNvPr>
          <p:cNvPicPr>
            <a:picLocks noChangeAspect="1"/>
          </p:cNvPicPr>
          <p:nvPr/>
        </p:nvPicPr>
        <p:blipFill>
          <a:blip r:embed="rId3"/>
          <a:stretch>
            <a:fillRect/>
          </a:stretch>
        </p:blipFill>
        <p:spPr>
          <a:xfrm>
            <a:off x="838200" y="2038037"/>
            <a:ext cx="5257800" cy="3241533"/>
          </a:xfrm>
          <a:prstGeom prst="rect">
            <a:avLst/>
          </a:prstGeom>
        </p:spPr>
      </p:pic>
      <p:pic>
        <p:nvPicPr>
          <p:cNvPr id="6" name="Picture 5">
            <a:extLst>
              <a:ext uri="{FF2B5EF4-FFF2-40B4-BE49-F238E27FC236}">
                <a16:creationId xmlns:a16="http://schemas.microsoft.com/office/drawing/2014/main" id="{037B7175-4E4D-4EF4-910A-9B1F323F569B}"/>
              </a:ext>
            </a:extLst>
          </p:cNvPr>
          <p:cNvPicPr>
            <a:picLocks noChangeAspect="1"/>
          </p:cNvPicPr>
          <p:nvPr/>
        </p:nvPicPr>
        <p:blipFill>
          <a:blip r:embed="rId4"/>
          <a:stretch>
            <a:fillRect/>
          </a:stretch>
        </p:blipFill>
        <p:spPr>
          <a:xfrm>
            <a:off x="6096001" y="2019301"/>
            <a:ext cx="5257800" cy="3260270"/>
          </a:xfrm>
          <a:prstGeom prst="rect">
            <a:avLst/>
          </a:prstGeom>
        </p:spPr>
      </p:pic>
    </p:spTree>
    <p:extLst>
      <p:ext uri="{BB962C8B-B14F-4D97-AF65-F5344CB8AC3E}">
        <p14:creationId xmlns:p14="http://schemas.microsoft.com/office/powerpoint/2010/main" val="241624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3C17-6812-435E-A394-07EAC1D70AC0}"/>
              </a:ext>
            </a:extLst>
          </p:cNvPr>
          <p:cNvSpPr>
            <a:spLocks noGrp="1"/>
          </p:cNvSpPr>
          <p:nvPr>
            <p:ph type="title"/>
          </p:nvPr>
        </p:nvSpPr>
        <p:spPr/>
        <p:txBody>
          <a:bodyPr/>
          <a:lstStyle/>
          <a:p>
            <a:r>
              <a:rPr lang="en-US" dirty="0">
                <a:solidFill>
                  <a:srgbClr val="1ED760"/>
                </a:solidFill>
                <a:latin typeface="Gotham"/>
              </a:rPr>
              <a:t>Change in popularity </a:t>
            </a:r>
            <a:r>
              <a:rPr lang="en-US" dirty="0" err="1">
                <a:solidFill>
                  <a:srgbClr val="1ED760"/>
                </a:solidFill>
                <a:latin typeface="Gotham"/>
              </a:rPr>
              <a:t>w.r.t.</a:t>
            </a:r>
            <a:r>
              <a:rPr lang="en-US" dirty="0">
                <a:solidFill>
                  <a:srgbClr val="1ED760"/>
                </a:solidFill>
                <a:latin typeface="Gotham"/>
              </a:rPr>
              <a:t> different features</a:t>
            </a:r>
          </a:p>
        </p:txBody>
      </p:sp>
      <p:pic>
        <p:nvPicPr>
          <p:cNvPr id="4" name="Content Placeholder 3">
            <a:extLst>
              <a:ext uri="{FF2B5EF4-FFF2-40B4-BE49-F238E27FC236}">
                <a16:creationId xmlns:a16="http://schemas.microsoft.com/office/drawing/2014/main" id="{01B415C3-537A-4DD1-98AC-D5A0A40FE311}"/>
              </a:ext>
            </a:extLst>
          </p:cNvPr>
          <p:cNvPicPr>
            <a:picLocks noGrp="1" noChangeAspect="1"/>
          </p:cNvPicPr>
          <p:nvPr>
            <p:ph idx="1"/>
          </p:nvPr>
        </p:nvPicPr>
        <p:blipFill>
          <a:blip r:embed="rId3"/>
          <a:stretch>
            <a:fillRect/>
          </a:stretch>
        </p:blipFill>
        <p:spPr>
          <a:xfrm>
            <a:off x="838201" y="2040009"/>
            <a:ext cx="5251471" cy="3240908"/>
          </a:xfrm>
          <a:prstGeom prst="rect">
            <a:avLst/>
          </a:prstGeom>
        </p:spPr>
      </p:pic>
      <p:pic>
        <p:nvPicPr>
          <p:cNvPr id="5" name="Picture 4">
            <a:extLst>
              <a:ext uri="{FF2B5EF4-FFF2-40B4-BE49-F238E27FC236}">
                <a16:creationId xmlns:a16="http://schemas.microsoft.com/office/drawing/2014/main" id="{AAF49CC0-37C6-47BF-B659-22B3F12B227F}"/>
              </a:ext>
            </a:extLst>
          </p:cNvPr>
          <p:cNvPicPr>
            <a:picLocks noChangeAspect="1"/>
          </p:cNvPicPr>
          <p:nvPr/>
        </p:nvPicPr>
        <p:blipFill>
          <a:blip r:embed="rId4"/>
          <a:stretch>
            <a:fillRect/>
          </a:stretch>
        </p:blipFill>
        <p:spPr>
          <a:xfrm>
            <a:off x="6102329" y="2040009"/>
            <a:ext cx="5251471" cy="3240908"/>
          </a:xfrm>
          <a:prstGeom prst="rect">
            <a:avLst/>
          </a:prstGeom>
        </p:spPr>
      </p:pic>
      <p:sp>
        <p:nvSpPr>
          <p:cNvPr id="3" name="TextBox 2">
            <a:extLst>
              <a:ext uri="{FF2B5EF4-FFF2-40B4-BE49-F238E27FC236}">
                <a16:creationId xmlns:a16="http://schemas.microsoft.com/office/drawing/2014/main" id="{3DA3DCA4-A662-466E-9E8F-DB5CF0B2FAF8}"/>
              </a:ext>
            </a:extLst>
          </p:cNvPr>
          <p:cNvSpPr txBox="1"/>
          <p:nvPr/>
        </p:nvSpPr>
        <p:spPr>
          <a:xfrm>
            <a:off x="2752736" y="5368628"/>
            <a:ext cx="1422400" cy="523220"/>
          </a:xfrm>
          <a:prstGeom prst="rect">
            <a:avLst/>
          </a:prstGeom>
          <a:noFill/>
        </p:spPr>
        <p:txBody>
          <a:bodyPr wrap="square" rtlCol="0">
            <a:spAutoFit/>
          </a:bodyPr>
          <a:lstStyle/>
          <a:p>
            <a:r>
              <a:rPr lang="en-US" sz="2800" b="1" dirty="0">
                <a:solidFill>
                  <a:srgbClr val="1ED760"/>
                </a:solidFill>
                <a:latin typeface="Gotham"/>
              </a:rPr>
              <a:t>Valence</a:t>
            </a:r>
          </a:p>
        </p:txBody>
      </p:sp>
      <p:sp>
        <p:nvSpPr>
          <p:cNvPr id="6" name="TextBox 5">
            <a:extLst>
              <a:ext uri="{FF2B5EF4-FFF2-40B4-BE49-F238E27FC236}">
                <a16:creationId xmlns:a16="http://schemas.microsoft.com/office/drawing/2014/main" id="{946D3983-EFAD-48A6-AAAA-9B8AE722A058}"/>
              </a:ext>
            </a:extLst>
          </p:cNvPr>
          <p:cNvSpPr txBox="1"/>
          <p:nvPr/>
        </p:nvSpPr>
        <p:spPr>
          <a:xfrm>
            <a:off x="7666032" y="5368628"/>
            <a:ext cx="2124064" cy="523220"/>
          </a:xfrm>
          <a:prstGeom prst="rect">
            <a:avLst/>
          </a:prstGeom>
          <a:noFill/>
        </p:spPr>
        <p:txBody>
          <a:bodyPr wrap="square" rtlCol="0">
            <a:spAutoFit/>
          </a:bodyPr>
          <a:lstStyle/>
          <a:p>
            <a:r>
              <a:rPr lang="en-US" sz="2800" b="1" dirty="0" err="1">
                <a:solidFill>
                  <a:srgbClr val="1ED760"/>
                </a:solidFill>
                <a:latin typeface="Gotham"/>
              </a:rPr>
              <a:t>Acousticness</a:t>
            </a:r>
            <a:endParaRPr lang="en-US" sz="2800" b="1" dirty="0">
              <a:solidFill>
                <a:srgbClr val="1ED760"/>
              </a:solidFill>
              <a:latin typeface="Gotham"/>
            </a:endParaRPr>
          </a:p>
        </p:txBody>
      </p:sp>
    </p:spTree>
    <p:extLst>
      <p:ext uri="{BB962C8B-B14F-4D97-AF65-F5344CB8AC3E}">
        <p14:creationId xmlns:p14="http://schemas.microsoft.com/office/powerpoint/2010/main" val="241853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5412-AE49-4240-AAF4-E2216F57E408}"/>
              </a:ext>
            </a:extLst>
          </p:cNvPr>
          <p:cNvSpPr>
            <a:spLocks noGrp="1"/>
          </p:cNvSpPr>
          <p:nvPr>
            <p:ph type="title"/>
          </p:nvPr>
        </p:nvSpPr>
        <p:spPr/>
        <p:txBody>
          <a:bodyPr>
            <a:noAutofit/>
          </a:bodyPr>
          <a:lstStyle/>
          <a:p>
            <a:r>
              <a:rPr lang="en-US" sz="3200" dirty="0">
                <a:solidFill>
                  <a:srgbClr val="1ED760"/>
                </a:solidFill>
                <a:latin typeface="Gotham"/>
              </a:rPr>
              <a:t>Effect of duration on popularity of songs of different genres</a:t>
            </a:r>
            <a:br>
              <a:rPr lang="en-US" sz="3200" dirty="0">
                <a:solidFill>
                  <a:srgbClr val="1ED760"/>
                </a:solidFill>
                <a:latin typeface="Gotham"/>
              </a:rPr>
            </a:br>
            <a:endParaRPr lang="en-US" sz="3200" dirty="0"/>
          </a:p>
        </p:txBody>
      </p:sp>
      <p:pic>
        <p:nvPicPr>
          <p:cNvPr id="4" name="Content Placeholder 8" descr="A picture containing white&#10;&#10;Description automatically generated">
            <a:extLst>
              <a:ext uri="{FF2B5EF4-FFF2-40B4-BE49-F238E27FC236}">
                <a16:creationId xmlns:a16="http://schemas.microsoft.com/office/drawing/2014/main" id="{56DEFAD6-65E2-4431-8E32-09AF12C18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732" y="1555070"/>
            <a:ext cx="9602535" cy="5038770"/>
          </a:xfrm>
          <a:prstGeom prst="rect">
            <a:avLst/>
          </a:prstGeom>
        </p:spPr>
      </p:pic>
    </p:spTree>
    <p:extLst>
      <p:ext uri="{BB962C8B-B14F-4D97-AF65-F5344CB8AC3E}">
        <p14:creationId xmlns:p14="http://schemas.microsoft.com/office/powerpoint/2010/main" val="359521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AFF5-D893-418D-A7AC-CEF948B5E549}"/>
              </a:ext>
            </a:extLst>
          </p:cNvPr>
          <p:cNvSpPr>
            <a:spLocks noGrp="1"/>
          </p:cNvSpPr>
          <p:nvPr>
            <p:ph type="title"/>
          </p:nvPr>
        </p:nvSpPr>
        <p:spPr>
          <a:xfrm>
            <a:off x="808523" y="342900"/>
            <a:ext cx="10515600" cy="1325563"/>
          </a:xfrm>
        </p:spPr>
        <p:txBody>
          <a:bodyPr>
            <a:noAutofit/>
          </a:bodyPr>
          <a:lstStyle/>
          <a:p>
            <a:r>
              <a:rPr lang="en-US" sz="4000" dirty="0">
                <a:solidFill>
                  <a:srgbClr val="1ED760"/>
                </a:solidFill>
                <a:latin typeface="Gotham"/>
              </a:rPr>
              <a:t>Interaction of Duration with different features</a:t>
            </a:r>
          </a:p>
        </p:txBody>
      </p:sp>
      <p:pic>
        <p:nvPicPr>
          <p:cNvPr id="7" name="Content Placeholder 6" descr="A screenshot of a cell phone&#10;&#10;Description automatically generated">
            <a:extLst>
              <a:ext uri="{FF2B5EF4-FFF2-40B4-BE49-F238E27FC236}">
                <a16:creationId xmlns:a16="http://schemas.microsoft.com/office/drawing/2014/main" id="{12A8EDD5-5CA5-48AF-8B65-7D11E69F48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8523" y="2032267"/>
            <a:ext cx="5287478" cy="3068053"/>
          </a:xfrm>
        </p:spPr>
      </p:pic>
      <p:pic>
        <p:nvPicPr>
          <p:cNvPr id="4" name="Content Placeholder 6" descr="A screenshot of a cell phone&#10;&#10;Description automatically generated">
            <a:extLst>
              <a:ext uri="{FF2B5EF4-FFF2-40B4-BE49-F238E27FC236}">
                <a16:creationId xmlns:a16="http://schemas.microsoft.com/office/drawing/2014/main" id="{188E93D5-6476-4116-90D3-38939337D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32267"/>
            <a:ext cx="5287477" cy="3068052"/>
          </a:xfrm>
          <a:prstGeom prst="rect">
            <a:avLst/>
          </a:prstGeom>
        </p:spPr>
      </p:pic>
      <p:sp>
        <p:nvSpPr>
          <p:cNvPr id="6" name="TextBox 5">
            <a:extLst>
              <a:ext uri="{FF2B5EF4-FFF2-40B4-BE49-F238E27FC236}">
                <a16:creationId xmlns:a16="http://schemas.microsoft.com/office/drawing/2014/main" id="{90A829D0-5722-441F-8D0C-0D8D2069828F}"/>
              </a:ext>
            </a:extLst>
          </p:cNvPr>
          <p:cNvSpPr txBox="1"/>
          <p:nvPr/>
        </p:nvSpPr>
        <p:spPr>
          <a:xfrm>
            <a:off x="2658075" y="5368628"/>
            <a:ext cx="1588373" cy="523220"/>
          </a:xfrm>
          <a:prstGeom prst="rect">
            <a:avLst/>
          </a:prstGeom>
          <a:noFill/>
        </p:spPr>
        <p:txBody>
          <a:bodyPr wrap="square" rtlCol="0">
            <a:spAutoFit/>
          </a:bodyPr>
          <a:lstStyle/>
          <a:p>
            <a:r>
              <a:rPr lang="en-US" sz="2800" b="1" dirty="0">
                <a:solidFill>
                  <a:srgbClr val="1ED760"/>
                </a:solidFill>
                <a:latin typeface="Gotham"/>
              </a:rPr>
              <a:t>Loudness</a:t>
            </a:r>
          </a:p>
        </p:txBody>
      </p:sp>
      <p:sp>
        <p:nvSpPr>
          <p:cNvPr id="8" name="TextBox 7">
            <a:extLst>
              <a:ext uri="{FF2B5EF4-FFF2-40B4-BE49-F238E27FC236}">
                <a16:creationId xmlns:a16="http://schemas.microsoft.com/office/drawing/2014/main" id="{48CB7564-8207-4318-9803-BC9B4DED1DF9}"/>
              </a:ext>
            </a:extLst>
          </p:cNvPr>
          <p:cNvSpPr txBox="1"/>
          <p:nvPr/>
        </p:nvSpPr>
        <p:spPr>
          <a:xfrm>
            <a:off x="8028538" y="5368628"/>
            <a:ext cx="1422400" cy="523220"/>
          </a:xfrm>
          <a:prstGeom prst="rect">
            <a:avLst/>
          </a:prstGeom>
          <a:noFill/>
        </p:spPr>
        <p:txBody>
          <a:bodyPr wrap="square" rtlCol="0">
            <a:spAutoFit/>
          </a:bodyPr>
          <a:lstStyle/>
          <a:p>
            <a:r>
              <a:rPr lang="en-US" sz="2800" b="1" dirty="0">
                <a:solidFill>
                  <a:srgbClr val="1ED760"/>
                </a:solidFill>
                <a:latin typeface="Gotham"/>
              </a:rPr>
              <a:t>Tempo</a:t>
            </a:r>
          </a:p>
        </p:txBody>
      </p:sp>
    </p:spTree>
    <p:extLst>
      <p:ext uri="{BB962C8B-B14F-4D97-AF65-F5344CB8AC3E}">
        <p14:creationId xmlns:p14="http://schemas.microsoft.com/office/powerpoint/2010/main" val="42536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2333</TotalTime>
  <Words>676</Words>
  <Application>Microsoft Office PowerPoint</Application>
  <PresentationFormat>Widescreen</PresentationFormat>
  <Paragraphs>93</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Gotham</vt:lpstr>
      <vt:lpstr>Office Theme</vt:lpstr>
      <vt:lpstr>        </vt:lpstr>
      <vt:lpstr>Research Questions</vt:lpstr>
      <vt:lpstr>Executive Summary</vt:lpstr>
      <vt:lpstr>Data</vt:lpstr>
      <vt:lpstr>Definitions</vt:lpstr>
      <vt:lpstr>Amount of Data for different Genres</vt:lpstr>
      <vt:lpstr>Change in popularity w.r.t. different features</vt:lpstr>
      <vt:lpstr>Effect of duration on popularity of songs of different genres </vt:lpstr>
      <vt:lpstr>Interaction of Duration with different features</vt:lpstr>
      <vt:lpstr>Interaction of Duration with different features</vt:lpstr>
      <vt:lpstr>Linear Model – Predicting Popularity</vt:lpstr>
      <vt:lpstr>Actual vs Predicted Probability of linear model</vt:lpstr>
      <vt:lpstr>Actual vs Predicted Probability of linear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dc:title>
  <dc:creator>Shreya Paul</dc:creator>
  <cp:lastModifiedBy>Shreya Paul</cp:lastModifiedBy>
  <cp:revision>96</cp:revision>
  <dcterms:created xsi:type="dcterms:W3CDTF">2019-12-02T01:42:02Z</dcterms:created>
  <dcterms:modified xsi:type="dcterms:W3CDTF">2019-12-05T16:34:28Z</dcterms:modified>
</cp:coreProperties>
</file>