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Radley" charset="1" panose="00000500000000000000"/>
      <p:regular r:id="rId19"/>
    </p:embeddedFont>
    <p:embeddedFont>
      <p:font typeface="Raleway" charset="1" panose="020B0503030101060003"/>
      <p:regular r:id="rId20"/>
    </p:embeddedFont>
    <p:embeddedFont>
      <p:font typeface="Raleway Bold" charset="1" panose="020B0803030101060003"/>
      <p:regular r:id="rId21"/>
    </p:embeddedFont>
    <p:embeddedFont>
      <p:font typeface="Prata" charset="1" panose="0000050000000000000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https://www.kaggle.com/datasets/gthrosa/leafly-cannabis-strains-metadata"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3695700"/>
            <a:ext cx="14745813" cy="3124200"/>
          </a:xfrm>
          <a:prstGeom prst="rect">
            <a:avLst/>
          </a:prstGeom>
        </p:spPr>
        <p:txBody>
          <a:bodyPr anchor="t" rtlCol="false" tIns="0" lIns="0" bIns="0" rIns="0">
            <a:spAutoFit/>
          </a:bodyPr>
          <a:lstStyle/>
          <a:p>
            <a:pPr algn="l">
              <a:lnSpc>
                <a:spcPts val="12000"/>
              </a:lnSpc>
            </a:pPr>
            <a:r>
              <a:rPr lang="en-US" sz="12000">
                <a:solidFill>
                  <a:srgbClr val="804F3B"/>
                </a:solidFill>
                <a:latin typeface="Radley"/>
                <a:ea typeface="Radley"/>
                <a:cs typeface="Radley"/>
                <a:sym typeface="Radley"/>
              </a:rPr>
              <a:t>Leafly Cannabis Strain Data Analysis</a:t>
            </a:r>
          </a:p>
        </p:txBody>
      </p:sp>
      <p:sp>
        <p:nvSpPr>
          <p:cNvPr name="TextBox 3" id="3"/>
          <p:cNvSpPr txBox="true"/>
          <p:nvPr/>
        </p:nvSpPr>
        <p:spPr>
          <a:xfrm rot="0">
            <a:off x="1028700" y="8272145"/>
            <a:ext cx="5913783" cy="986155"/>
          </a:xfrm>
          <a:prstGeom prst="rect">
            <a:avLst/>
          </a:prstGeom>
        </p:spPr>
        <p:txBody>
          <a:bodyPr anchor="t" rtlCol="false" tIns="0" lIns="0" bIns="0" rIns="0">
            <a:spAutoFit/>
          </a:bodyPr>
          <a:lstStyle/>
          <a:p>
            <a:pPr algn="l">
              <a:lnSpc>
                <a:spcPts val="3919"/>
              </a:lnSpc>
            </a:pPr>
            <a:r>
              <a:rPr lang="en-US" sz="2799">
                <a:solidFill>
                  <a:srgbClr val="804F3B"/>
                </a:solidFill>
                <a:latin typeface="Raleway"/>
                <a:ea typeface="Raleway"/>
                <a:cs typeface="Raleway"/>
                <a:sym typeface="Raleway"/>
              </a:rPr>
              <a:t>ALY6000</a:t>
            </a:r>
          </a:p>
          <a:p>
            <a:pPr algn="l">
              <a:lnSpc>
                <a:spcPts val="3919"/>
              </a:lnSpc>
            </a:pPr>
            <a:r>
              <a:rPr lang="en-US" sz="2799">
                <a:solidFill>
                  <a:srgbClr val="804F3B"/>
                </a:solidFill>
                <a:latin typeface="Raleway"/>
                <a:ea typeface="Raleway"/>
                <a:cs typeface="Raleway"/>
                <a:sym typeface="Raleway"/>
              </a:rPr>
              <a:t>2024-10-13</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1028700" y="7767782"/>
            <a:ext cx="5913783"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Yash S</a:t>
            </a:r>
          </a:p>
        </p:txBody>
      </p:sp>
      <p:sp>
        <p:nvSpPr>
          <p:cNvPr name="TextBox 7" id="7"/>
          <p:cNvSpPr txBox="true"/>
          <p:nvPr/>
        </p:nvSpPr>
        <p:spPr>
          <a:xfrm rot="0">
            <a:off x="1028700" y="9206520"/>
            <a:ext cx="5913783" cy="490855"/>
          </a:xfrm>
          <a:prstGeom prst="rect">
            <a:avLst/>
          </a:prstGeom>
        </p:spPr>
        <p:txBody>
          <a:bodyPr anchor="t" rtlCol="false" tIns="0" lIns="0" bIns="0" rIns="0">
            <a:spAutoFit/>
          </a:bodyPr>
          <a:lstStyle/>
          <a:p>
            <a:pPr algn="l">
              <a:lnSpc>
                <a:spcPts val="3919"/>
              </a:lnSpc>
            </a:pPr>
            <a:r>
              <a:rPr lang="en-US" sz="2799" b="true">
                <a:solidFill>
                  <a:srgbClr val="804F3B"/>
                </a:solidFill>
                <a:latin typeface="Raleway Bold"/>
                <a:ea typeface="Raleway Bold"/>
                <a:cs typeface="Raleway Bold"/>
                <a:sym typeface="Raleway Bold"/>
              </a:rPr>
              <a:t>Prof. Wilder</a:t>
            </a:r>
          </a:p>
        </p:txBody>
      </p:sp>
      <p:sp>
        <p:nvSpPr>
          <p:cNvPr name="TextBox 8" id="8"/>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028700" y="2545440"/>
            <a:ext cx="8080004" cy="5798460"/>
          </a:xfrm>
          <a:custGeom>
            <a:avLst/>
            <a:gdLst/>
            <a:ahLst/>
            <a:cxnLst/>
            <a:rect r="r" b="b" t="t" l="l"/>
            <a:pathLst>
              <a:path h="5798460" w="8080004">
                <a:moveTo>
                  <a:pt x="0" y="0"/>
                </a:moveTo>
                <a:lnTo>
                  <a:pt x="8080004" y="0"/>
                </a:lnTo>
                <a:lnTo>
                  <a:pt x="8080004" y="5798460"/>
                </a:lnTo>
                <a:lnTo>
                  <a:pt x="0" y="5798460"/>
                </a:lnTo>
                <a:lnTo>
                  <a:pt x="0" y="0"/>
                </a:lnTo>
                <a:close/>
              </a:path>
            </a:pathLst>
          </a:custGeom>
          <a:blipFill>
            <a:blip r:embed="rId2"/>
            <a:stretch>
              <a:fillRect l="-88" t="0" r="-88" b="0"/>
            </a:stretch>
          </a:blipFill>
        </p:spPr>
      </p:sp>
      <p:sp>
        <p:nvSpPr>
          <p:cNvPr name="TextBox 6" id="6"/>
          <p:cNvSpPr txBox="true"/>
          <p:nvPr/>
        </p:nvSpPr>
        <p:spPr>
          <a:xfrm rot="0">
            <a:off x="17277378" y="9134475"/>
            <a:ext cx="396240"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10</a:t>
            </a:r>
          </a:p>
        </p:txBody>
      </p:sp>
      <p:sp>
        <p:nvSpPr>
          <p:cNvPr name="TextBox 7" id="7"/>
          <p:cNvSpPr txBox="true"/>
          <p:nvPr/>
        </p:nvSpPr>
        <p:spPr>
          <a:xfrm rot="0">
            <a:off x="1361400" y="1718278"/>
            <a:ext cx="5366747" cy="524510"/>
          </a:xfrm>
          <a:prstGeom prst="rect">
            <a:avLst/>
          </a:prstGeom>
        </p:spPr>
        <p:txBody>
          <a:bodyPr anchor="t" rtlCol="false" tIns="0" lIns="0" bIns="0" rIns="0">
            <a:spAutoFit/>
          </a:bodyPr>
          <a:lstStyle/>
          <a:p>
            <a:pPr algn="l">
              <a:lnSpc>
                <a:spcPts val="4479"/>
              </a:lnSpc>
            </a:pPr>
            <a:r>
              <a:rPr lang="en-US" sz="2799">
                <a:solidFill>
                  <a:srgbClr val="804F3B"/>
                </a:solidFill>
                <a:latin typeface="Radley"/>
                <a:ea typeface="Radley"/>
                <a:cs typeface="Radley"/>
                <a:sym typeface="Radley"/>
              </a:rPr>
              <a:t>Box Plot</a:t>
            </a:r>
          </a:p>
        </p:txBody>
      </p:sp>
      <p:sp>
        <p:nvSpPr>
          <p:cNvPr name="TextBox 8" id="8"/>
          <p:cNvSpPr txBox="true"/>
          <p:nvPr/>
        </p:nvSpPr>
        <p:spPr>
          <a:xfrm rot="0">
            <a:off x="9144000" y="2466774"/>
            <a:ext cx="7596784" cy="5841492"/>
          </a:xfrm>
          <a:prstGeom prst="rect">
            <a:avLst/>
          </a:prstGeom>
        </p:spPr>
        <p:txBody>
          <a:bodyPr anchor="t" rtlCol="false" tIns="0" lIns="0" bIns="0" rIns="0">
            <a:spAutoFit/>
          </a:bodyPr>
          <a:lstStyle/>
          <a:p>
            <a:pPr algn="l">
              <a:lnSpc>
                <a:spcPts val="3311"/>
              </a:lnSpc>
            </a:pPr>
          </a:p>
          <a:p>
            <a:pPr algn="l">
              <a:lnSpc>
                <a:spcPts val="3311"/>
              </a:lnSpc>
            </a:pPr>
            <a:r>
              <a:rPr lang="en-US" sz="1839">
                <a:solidFill>
                  <a:srgbClr val="804F3B"/>
                </a:solidFill>
                <a:latin typeface="Raleway"/>
                <a:ea typeface="Raleway"/>
                <a:cs typeface="Raleway"/>
                <a:sym typeface="Raleway"/>
              </a:rPr>
              <a:t>The chart displays the average THC levels by strain type, comparing Hybrid, Indica, and Sativa strains.</a:t>
            </a:r>
          </a:p>
          <a:p>
            <a:pPr algn="l">
              <a:lnSpc>
                <a:spcPts val="3311"/>
              </a:lnSpc>
            </a:pPr>
            <a:r>
              <a:rPr lang="en-US" sz="1839">
                <a:solidFill>
                  <a:srgbClr val="804F3B"/>
                </a:solidFill>
                <a:latin typeface="Raleway"/>
                <a:ea typeface="Raleway"/>
                <a:cs typeface="Raleway"/>
                <a:sym typeface="Raleway"/>
              </a:rPr>
              <a:t>Observations:</a:t>
            </a:r>
          </a:p>
          <a:p>
            <a:pPr algn="l" marL="397255" indent="-198628" lvl="1">
              <a:lnSpc>
                <a:spcPts val="3311"/>
              </a:lnSpc>
              <a:buFont typeface="Arial"/>
              <a:buChar char="•"/>
            </a:pPr>
            <a:r>
              <a:rPr lang="en-US" sz="1839">
                <a:solidFill>
                  <a:srgbClr val="804F3B"/>
                </a:solidFill>
                <a:latin typeface="Raleway"/>
                <a:ea typeface="Raleway"/>
                <a:cs typeface="Raleway"/>
                <a:sym typeface="Raleway"/>
              </a:rPr>
              <a:t>Hybrid Strains (</a:t>
            </a:r>
            <a:r>
              <a:rPr lang="en-US" sz="1839">
                <a:solidFill>
                  <a:srgbClr val="804F3B"/>
                </a:solidFill>
                <a:latin typeface="Raleway"/>
                <a:ea typeface="Raleway"/>
                <a:cs typeface="Raleway"/>
                <a:sym typeface="Raleway"/>
              </a:rPr>
              <a:t>R</a:t>
            </a:r>
            <a:r>
              <a:rPr lang="en-US" sz="1839">
                <a:solidFill>
                  <a:srgbClr val="804F3B"/>
                </a:solidFill>
                <a:latin typeface="Raleway"/>
                <a:ea typeface="Raleway"/>
                <a:cs typeface="Raleway"/>
                <a:sym typeface="Raleway"/>
              </a:rPr>
              <a:t>ed Bar): Average THC level is around 17%.</a:t>
            </a:r>
          </a:p>
          <a:p>
            <a:pPr algn="l" marL="397255" indent="-198628" lvl="1">
              <a:lnSpc>
                <a:spcPts val="3311"/>
              </a:lnSpc>
              <a:buFont typeface="Arial"/>
              <a:buChar char="•"/>
            </a:pPr>
            <a:r>
              <a:rPr lang="en-US" sz="1839">
                <a:solidFill>
                  <a:srgbClr val="804F3B"/>
                </a:solidFill>
                <a:latin typeface="Raleway"/>
                <a:ea typeface="Raleway"/>
                <a:cs typeface="Raleway"/>
                <a:sym typeface="Raleway"/>
              </a:rPr>
              <a:t>Indica St</a:t>
            </a:r>
            <a:r>
              <a:rPr lang="en-US" sz="1839">
                <a:solidFill>
                  <a:srgbClr val="804F3B"/>
                </a:solidFill>
                <a:latin typeface="Raleway"/>
                <a:ea typeface="Raleway"/>
                <a:cs typeface="Raleway"/>
                <a:sym typeface="Raleway"/>
              </a:rPr>
              <a:t>rains (Green Bar): Average THC level is also around 17%.</a:t>
            </a:r>
          </a:p>
          <a:p>
            <a:pPr algn="l" marL="397255" indent="-198628" lvl="1">
              <a:lnSpc>
                <a:spcPts val="3311"/>
              </a:lnSpc>
              <a:buFont typeface="Arial"/>
              <a:buChar char="•"/>
            </a:pPr>
            <a:r>
              <a:rPr lang="en-US" sz="1839">
                <a:solidFill>
                  <a:srgbClr val="804F3B"/>
                </a:solidFill>
                <a:latin typeface="Raleway"/>
                <a:ea typeface="Raleway"/>
                <a:cs typeface="Raleway"/>
                <a:sym typeface="Raleway"/>
              </a:rPr>
              <a:t>Sativa Strai</a:t>
            </a:r>
            <a:r>
              <a:rPr lang="en-US" sz="1839">
                <a:solidFill>
                  <a:srgbClr val="804F3B"/>
                </a:solidFill>
                <a:latin typeface="Raleway"/>
                <a:ea typeface="Raleway"/>
                <a:cs typeface="Raleway"/>
                <a:sym typeface="Raleway"/>
              </a:rPr>
              <a:t>ns (Blue Bar): Av</a:t>
            </a:r>
            <a:r>
              <a:rPr lang="en-US" sz="1839">
                <a:solidFill>
                  <a:srgbClr val="804F3B"/>
                </a:solidFill>
                <a:latin typeface="Raleway"/>
                <a:ea typeface="Raleway"/>
                <a:cs typeface="Raleway"/>
                <a:sym typeface="Raleway"/>
              </a:rPr>
              <a:t>e</a:t>
            </a:r>
            <a:r>
              <a:rPr lang="en-US" sz="1839">
                <a:solidFill>
                  <a:srgbClr val="804F3B"/>
                </a:solidFill>
                <a:latin typeface="Raleway"/>
                <a:ea typeface="Raleway"/>
                <a:cs typeface="Raleway"/>
                <a:sym typeface="Raleway"/>
              </a:rPr>
              <a:t>rage THC level is slightly lower, about 16%.</a:t>
            </a:r>
          </a:p>
          <a:p>
            <a:pPr algn="l">
              <a:lnSpc>
                <a:spcPts val="3311"/>
              </a:lnSpc>
            </a:pPr>
            <a:r>
              <a:rPr lang="en-US" sz="1839">
                <a:solidFill>
                  <a:srgbClr val="804F3B"/>
                </a:solidFill>
                <a:latin typeface="Raleway"/>
                <a:ea typeface="Raleway"/>
                <a:cs typeface="Raleway"/>
                <a:sym typeface="Raleway"/>
              </a:rPr>
              <a:t>Trends:</a:t>
            </a:r>
          </a:p>
          <a:p>
            <a:pPr algn="l" marL="397255" indent="-198628" lvl="1">
              <a:lnSpc>
                <a:spcPts val="3311"/>
              </a:lnSpc>
              <a:buFont typeface="Arial"/>
              <a:buChar char="•"/>
            </a:pPr>
            <a:r>
              <a:rPr lang="en-US" sz="1839">
                <a:solidFill>
                  <a:srgbClr val="804F3B"/>
                </a:solidFill>
                <a:latin typeface="Raleway"/>
                <a:ea typeface="Raleway"/>
                <a:cs typeface="Raleway"/>
                <a:sym typeface="Raleway"/>
              </a:rPr>
              <a:t>Consistency: Hybrid and Indica strains show similar average THC levels, both around 17%.</a:t>
            </a:r>
          </a:p>
          <a:p>
            <a:pPr algn="l" marL="397255" indent="-198628" lvl="1">
              <a:lnSpc>
                <a:spcPts val="3311"/>
              </a:lnSpc>
              <a:buFont typeface="Arial"/>
              <a:buChar char="•"/>
            </a:pPr>
            <a:r>
              <a:rPr lang="en-US" sz="1839">
                <a:solidFill>
                  <a:srgbClr val="804F3B"/>
                </a:solidFill>
                <a:latin typeface="Raleway"/>
                <a:ea typeface="Raleway"/>
                <a:cs typeface="Raleway"/>
                <a:sym typeface="Raleway"/>
              </a:rPr>
              <a:t>Slight Variation: Sativa strains have a marginally lower average THC level, around 16%.</a:t>
            </a:r>
          </a:p>
          <a:p>
            <a:pPr algn="l">
              <a:lnSpc>
                <a:spcPts val="3311"/>
              </a:lnSpc>
            </a:pPr>
          </a:p>
        </p:txBody>
      </p:sp>
      <p:sp>
        <p:nvSpPr>
          <p:cNvPr name="TextBox 9" id="9"/>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KEY FINDINGS</a:t>
            </a:r>
          </a:p>
        </p:txBody>
      </p:sp>
      <p:sp>
        <p:nvSpPr>
          <p:cNvPr name="TextBox 10" id="10"/>
          <p:cNvSpPr txBox="true"/>
          <p:nvPr/>
        </p:nvSpPr>
        <p:spPr>
          <a:xfrm rot="0">
            <a:off x="0" y="8805545"/>
            <a:ext cx="16740784" cy="986155"/>
          </a:xfrm>
          <a:prstGeom prst="rect">
            <a:avLst/>
          </a:prstGeom>
        </p:spPr>
        <p:txBody>
          <a:bodyPr anchor="t" rtlCol="false" tIns="0" lIns="0" bIns="0" rIns="0">
            <a:spAutoFit/>
          </a:bodyPr>
          <a:lstStyle/>
          <a:p>
            <a:pPr algn="ctr">
              <a:lnSpc>
                <a:spcPts val="3919"/>
              </a:lnSpc>
              <a:spcBef>
                <a:spcPct val="0"/>
              </a:spcBef>
            </a:pPr>
            <a:r>
              <a:rPr lang="en-US" sz="2799">
                <a:solidFill>
                  <a:srgbClr val="804F3B"/>
                </a:solidFill>
                <a:latin typeface="Raleway"/>
                <a:ea typeface="Raleway"/>
                <a:cs typeface="Raleway"/>
                <a:sym typeface="Raleway"/>
              </a:rPr>
              <a:t>Notes Section: The chart shows that Hybrid and Indica strains have similar average THC levels of around 17%, while Sativa strains have a slightly lower average THC level of approximately 16%.</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028700" y="2337171"/>
            <a:ext cx="6248011" cy="8925730"/>
          </a:xfrm>
          <a:custGeom>
            <a:avLst/>
            <a:gdLst/>
            <a:ahLst/>
            <a:cxnLst/>
            <a:rect r="r" b="b" t="t" l="l"/>
            <a:pathLst>
              <a:path h="8925730" w="6248011">
                <a:moveTo>
                  <a:pt x="0" y="0"/>
                </a:moveTo>
                <a:lnTo>
                  <a:pt x="6248011" y="0"/>
                </a:lnTo>
                <a:lnTo>
                  <a:pt x="6248011" y="8925730"/>
                </a:lnTo>
                <a:lnTo>
                  <a:pt x="0" y="89257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991311"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11</a:t>
            </a:r>
          </a:p>
        </p:txBody>
      </p:sp>
      <p:sp>
        <p:nvSpPr>
          <p:cNvPr name="TextBox 7" id="7"/>
          <p:cNvSpPr txBox="true"/>
          <p:nvPr/>
        </p:nvSpPr>
        <p:spPr>
          <a:xfrm rot="0">
            <a:off x="7131383" y="1392970"/>
            <a:ext cx="9609401" cy="6664204"/>
          </a:xfrm>
          <a:prstGeom prst="rect">
            <a:avLst/>
          </a:prstGeom>
        </p:spPr>
        <p:txBody>
          <a:bodyPr anchor="t" rtlCol="false" tIns="0" lIns="0" bIns="0" rIns="0">
            <a:spAutoFit/>
          </a:bodyPr>
          <a:lstStyle/>
          <a:p>
            <a:pPr algn="l">
              <a:lnSpc>
                <a:spcPts val="3522"/>
              </a:lnSpc>
            </a:pPr>
            <a:r>
              <a:rPr lang="en-US" sz="1956">
                <a:solidFill>
                  <a:srgbClr val="804F3B"/>
                </a:solidFill>
                <a:latin typeface="Raleway"/>
                <a:ea typeface="Raleway"/>
                <a:cs typeface="Raleway"/>
                <a:sym typeface="Raleway"/>
              </a:rPr>
              <a:t>"This analysis of the Leafly Cannabis Strain Dataset highlights significant</a:t>
            </a:r>
            <a:r>
              <a:rPr lang="en-US" sz="1956">
                <a:solidFill>
                  <a:srgbClr val="804F3B"/>
                </a:solidFill>
                <a:latin typeface="Raleway"/>
                <a:ea typeface="Raleway"/>
                <a:cs typeface="Raleway"/>
                <a:sym typeface="Raleway"/>
              </a:rPr>
              <a:t> trends in cannabis strains and their characteristics:</a:t>
            </a:r>
          </a:p>
          <a:p>
            <a:pPr algn="l" marL="422446" indent="-211223" lvl="1">
              <a:lnSpc>
                <a:spcPts val="3522"/>
              </a:lnSpc>
              <a:buFont typeface="Arial"/>
              <a:buChar char="•"/>
            </a:pPr>
            <a:r>
              <a:rPr lang="en-US" sz="1956">
                <a:solidFill>
                  <a:srgbClr val="804F3B"/>
                </a:solidFill>
                <a:latin typeface="Raleway"/>
                <a:ea typeface="Raleway"/>
                <a:cs typeface="Raleway"/>
                <a:sym typeface="Raleway"/>
              </a:rPr>
              <a:t>Hybrid and Indica Strains: Both types display similar average THC levels, averaging around 17%. This suggests that both strain types may offer comparable potency to consumers.</a:t>
            </a:r>
          </a:p>
          <a:p>
            <a:pPr algn="l" marL="422446" indent="-211223" lvl="1">
              <a:lnSpc>
                <a:spcPts val="3522"/>
              </a:lnSpc>
              <a:buFont typeface="Arial"/>
              <a:buChar char="•"/>
            </a:pPr>
            <a:r>
              <a:rPr lang="en-US" sz="1956">
                <a:solidFill>
                  <a:srgbClr val="804F3B"/>
                </a:solidFill>
                <a:latin typeface="Raleway"/>
                <a:ea typeface="Raleway"/>
                <a:cs typeface="Raleway"/>
                <a:sym typeface="Raleway"/>
              </a:rPr>
              <a:t>Sativa Strains: These strains have a slightly lower average THC level of approximately 16%, indicating potential differences in effects and consumer preferences.</a:t>
            </a:r>
          </a:p>
          <a:p>
            <a:pPr algn="l" marL="422446" indent="-211223" lvl="1">
              <a:lnSpc>
                <a:spcPts val="3522"/>
              </a:lnSpc>
              <a:buFont typeface="Arial"/>
              <a:buChar char="•"/>
            </a:pPr>
            <a:r>
              <a:rPr lang="en-US" sz="1956">
                <a:solidFill>
                  <a:srgbClr val="804F3B"/>
                </a:solidFill>
                <a:latin typeface="Raleway"/>
                <a:ea typeface="Raleway"/>
                <a:cs typeface="Raleway"/>
                <a:sym typeface="Raleway"/>
              </a:rPr>
              <a:t>Terpene Prevalence: Common terpenes like Myrcene and Limonene dominate the dataset, suggesting that these compounds may influence the aromatic and therapeutic qualities of the strains.</a:t>
            </a:r>
          </a:p>
          <a:p>
            <a:pPr algn="l" marL="422446" indent="-211223" lvl="1">
              <a:lnSpc>
                <a:spcPts val="3522"/>
              </a:lnSpc>
              <a:buFont typeface="Arial"/>
              <a:buChar char="•"/>
            </a:pPr>
            <a:r>
              <a:rPr lang="en-US" sz="1956">
                <a:solidFill>
                  <a:srgbClr val="804F3B"/>
                </a:solidFill>
                <a:latin typeface="Raleway"/>
                <a:ea typeface="Raleway"/>
                <a:cs typeface="Raleway"/>
                <a:sym typeface="Raleway"/>
              </a:rPr>
              <a:t>Missing Data: A considerable amount of data (1671 NA values for THC levels) could impact the analysis, emphasizing the importance of data quality in understanding strain effects."</a:t>
            </a:r>
          </a:p>
          <a:p>
            <a:pPr algn="l">
              <a:lnSpc>
                <a:spcPts val="3522"/>
              </a:lnSpc>
            </a:pPr>
          </a:p>
        </p:txBody>
      </p:sp>
      <p:sp>
        <p:nvSpPr>
          <p:cNvPr name="TextBox 8" id="8"/>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CONCLUSION</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028700" y="2337171"/>
            <a:ext cx="6248011" cy="8925730"/>
          </a:xfrm>
          <a:custGeom>
            <a:avLst/>
            <a:gdLst/>
            <a:ahLst/>
            <a:cxnLst/>
            <a:rect r="r" b="b" t="t" l="l"/>
            <a:pathLst>
              <a:path h="8925730" w="6248011">
                <a:moveTo>
                  <a:pt x="0" y="0"/>
                </a:moveTo>
                <a:lnTo>
                  <a:pt x="6248011" y="0"/>
                </a:lnTo>
                <a:lnTo>
                  <a:pt x="6248011" y="8925730"/>
                </a:lnTo>
                <a:lnTo>
                  <a:pt x="0" y="89257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991311"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12</a:t>
            </a:r>
          </a:p>
        </p:txBody>
      </p:sp>
      <p:sp>
        <p:nvSpPr>
          <p:cNvPr name="TextBox 7" id="7"/>
          <p:cNvSpPr txBox="true"/>
          <p:nvPr/>
        </p:nvSpPr>
        <p:spPr>
          <a:xfrm rot="0">
            <a:off x="7131383" y="1402495"/>
            <a:ext cx="9144407" cy="8884505"/>
          </a:xfrm>
          <a:prstGeom prst="rect">
            <a:avLst/>
          </a:prstGeom>
        </p:spPr>
        <p:txBody>
          <a:bodyPr anchor="t" rtlCol="false" tIns="0" lIns="0" bIns="0" rIns="0">
            <a:spAutoFit/>
          </a:bodyPr>
          <a:lstStyle/>
          <a:p>
            <a:pPr algn="l">
              <a:lnSpc>
                <a:spcPts val="3351"/>
              </a:lnSpc>
            </a:pPr>
            <a:r>
              <a:rPr lang="en-US" sz="1861">
                <a:solidFill>
                  <a:srgbClr val="804F3B"/>
                </a:solidFill>
                <a:latin typeface="Raleway"/>
                <a:ea typeface="Raleway"/>
                <a:cs typeface="Raleway"/>
                <a:sym typeface="Raleway"/>
              </a:rPr>
              <a:t>Key Observations:</a:t>
            </a:r>
          </a:p>
          <a:p>
            <a:pPr algn="l" marL="402004" indent="-201002" lvl="1">
              <a:lnSpc>
                <a:spcPts val="3351"/>
              </a:lnSpc>
              <a:buAutoNum type="arabicPeriod" startAt="1"/>
            </a:pPr>
            <a:r>
              <a:rPr lang="en-US" sz="1861">
                <a:solidFill>
                  <a:srgbClr val="804F3B"/>
                </a:solidFill>
                <a:latin typeface="Raleway"/>
                <a:ea typeface="Raleway"/>
                <a:cs typeface="Raleway"/>
                <a:sym typeface="Raleway"/>
              </a:rPr>
              <a:t>Strain Type Distribution: Hybrid strains are the most common in the dataset, potentially indicating</a:t>
            </a:r>
            <a:r>
              <a:rPr lang="en-US" sz="1861">
                <a:solidFill>
                  <a:srgbClr val="804F3B"/>
                </a:solidFill>
                <a:latin typeface="Raleway"/>
                <a:ea typeface="Raleway"/>
                <a:cs typeface="Raleway"/>
                <a:sym typeface="Raleway"/>
              </a:rPr>
              <a:t> a consumer preference for these strains.</a:t>
            </a:r>
          </a:p>
          <a:p>
            <a:pPr algn="l" marL="402004" indent="-201002" lvl="1">
              <a:lnSpc>
                <a:spcPts val="3351"/>
              </a:lnSpc>
              <a:buAutoNum type="arabicPeriod" startAt="1"/>
            </a:pPr>
            <a:r>
              <a:rPr lang="en-US" sz="1861">
                <a:solidFill>
                  <a:srgbClr val="804F3B"/>
                </a:solidFill>
                <a:latin typeface="Raleway"/>
                <a:ea typeface="Raleway"/>
                <a:cs typeface="Raleway"/>
                <a:sym typeface="Raleway"/>
              </a:rPr>
              <a:t>THC Levels: Average THC levels are consistently high across Hybrid and Indica strains, while Sativa strains show slightly lower levels.</a:t>
            </a:r>
          </a:p>
          <a:p>
            <a:pPr algn="l" marL="402004" indent="-201002" lvl="1">
              <a:lnSpc>
                <a:spcPts val="3351"/>
              </a:lnSpc>
              <a:buAutoNum type="arabicPeriod" startAt="1"/>
            </a:pPr>
            <a:r>
              <a:rPr lang="en-US" sz="1861">
                <a:solidFill>
                  <a:srgbClr val="804F3B"/>
                </a:solidFill>
                <a:latin typeface="Raleway"/>
                <a:ea typeface="Raleway"/>
                <a:cs typeface="Raleway"/>
                <a:sym typeface="Raleway"/>
              </a:rPr>
              <a:t>Terpene Analysis: The prevalence of certain terpenes may correlate with the reported effects of each strain, highlighting their role in consumer choice.</a:t>
            </a:r>
          </a:p>
          <a:p>
            <a:pPr algn="l" marL="402004" indent="-201002" lvl="1">
              <a:lnSpc>
                <a:spcPts val="3351"/>
              </a:lnSpc>
              <a:buAutoNum type="arabicPeriod" startAt="1"/>
            </a:pPr>
            <a:r>
              <a:rPr lang="en-US" sz="1861">
                <a:solidFill>
                  <a:srgbClr val="804F3B"/>
                </a:solidFill>
                <a:latin typeface="Raleway"/>
                <a:ea typeface="Raleway"/>
                <a:cs typeface="Raleway"/>
                <a:sym typeface="Raleway"/>
              </a:rPr>
              <a:t>D</a:t>
            </a:r>
            <a:r>
              <a:rPr lang="en-US" sz="1861">
                <a:solidFill>
                  <a:srgbClr val="804F3B"/>
                </a:solidFill>
                <a:latin typeface="Raleway"/>
                <a:ea typeface="Raleway"/>
                <a:cs typeface="Raleway"/>
                <a:sym typeface="Raleway"/>
              </a:rPr>
              <a:t>ata Quality: The significant amount of missing values in THC levels raises questions about data integrity and its implications for analysis.</a:t>
            </a:r>
          </a:p>
          <a:p>
            <a:pPr algn="l">
              <a:lnSpc>
                <a:spcPts val="3351"/>
              </a:lnSpc>
            </a:pPr>
            <a:r>
              <a:rPr lang="en-US" sz="1861">
                <a:solidFill>
                  <a:srgbClr val="804F3B"/>
                </a:solidFill>
                <a:latin typeface="Raleway"/>
                <a:ea typeface="Raleway"/>
                <a:cs typeface="Raleway"/>
                <a:sym typeface="Raleway"/>
              </a:rPr>
              <a:t>Follow-Up Questions:</a:t>
            </a:r>
          </a:p>
          <a:p>
            <a:pPr algn="l" marL="402004" indent="-201002" lvl="1">
              <a:lnSpc>
                <a:spcPts val="3351"/>
              </a:lnSpc>
              <a:buAutoNum type="arabicPeriod" startAt="1"/>
            </a:pPr>
            <a:r>
              <a:rPr lang="en-US" sz="1861">
                <a:solidFill>
                  <a:srgbClr val="804F3B"/>
                </a:solidFill>
                <a:latin typeface="Raleway"/>
                <a:ea typeface="Raleway"/>
                <a:cs typeface="Raleway"/>
                <a:sym typeface="Raleway"/>
              </a:rPr>
              <a:t>Effectiveness of Strains: How do different strain types perform in terms of therapeutic effects for specific medical conditions (e.g., anxiety, pain)?</a:t>
            </a:r>
          </a:p>
          <a:p>
            <a:pPr algn="l" marL="402004" indent="-201002" lvl="1">
              <a:lnSpc>
                <a:spcPts val="3351"/>
              </a:lnSpc>
              <a:buAutoNum type="arabicPeriod" startAt="1"/>
            </a:pPr>
            <a:r>
              <a:rPr lang="en-US" sz="1861">
                <a:solidFill>
                  <a:srgbClr val="804F3B"/>
                </a:solidFill>
                <a:latin typeface="Raleway"/>
                <a:ea typeface="Raleway"/>
                <a:cs typeface="Raleway"/>
                <a:sym typeface="Raleway"/>
              </a:rPr>
              <a:t>Correlation with Effects: What is the relationship between the presence of specific terpenes and the effects reported by users?</a:t>
            </a:r>
          </a:p>
          <a:p>
            <a:pPr algn="l" marL="402004" indent="-201002" lvl="1">
              <a:lnSpc>
                <a:spcPts val="3351"/>
              </a:lnSpc>
              <a:buAutoNum type="arabicPeriod" startAt="1"/>
            </a:pPr>
            <a:r>
              <a:rPr lang="en-US" sz="1861">
                <a:solidFill>
                  <a:srgbClr val="804F3B"/>
                </a:solidFill>
                <a:latin typeface="Raleway"/>
                <a:ea typeface="Raleway"/>
                <a:cs typeface="Raleway"/>
                <a:sym typeface="Raleway"/>
              </a:rPr>
              <a:t>Consumer Preferences: Are there trends in consumer preferences for certain strain types or THC levels over time?</a:t>
            </a:r>
          </a:p>
          <a:p>
            <a:pPr algn="l" marL="402004" indent="-201002" lvl="1">
              <a:lnSpc>
                <a:spcPts val="3351"/>
              </a:lnSpc>
              <a:buAutoNum type="arabicPeriod" startAt="1"/>
            </a:pPr>
            <a:r>
              <a:rPr lang="en-US" sz="1861">
                <a:solidFill>
                  <a:srgbClr val="804F3B"/>
                </a:solidFill>
                <a:latin typeface="Raleway"/>
                <a:ea typeface="Raleway"/>
                <a:cs typeface="Raleway"/>
                <a:sym typeface="Raleway"/>
              </a:rPr>
              <a:t>Regional Differences: How do strain types and potency vary across different regions, and what factors influence these differences?</a:t>
            </a:r>
          </a:p>
          <a:p>
            <a:pPr algn="l" marL="402004" indent="-201002" lvl="1">
              <a:lnSpc>
                <a:spcPts val="3351"/>
              </a:lnSpc>
              <a:buAutoNum type="arabicPeriod" startAt="1"/>
            </a:pPr>
            <a:r>
              <a:rPr lang="en-US" sz="1861">
                <a:solidFill>
                  <a:srgbClr val="804F3B"/>
                </a:solidFill>
                <a:latin typeface="Raleway"/>
                <a:ea typeface="Raleway"/>
                <a:cs typeface="Raleway"/>
                <a:sym typeface="Raleway"/>
              </a:rPr>
              <a:t>Long-Term Studies: How do consumer experiences and preferences evolve with the increasing availability of cannabis products?</a:t>
            </a:r>
          </a:p>
          <a:p>
            <a:pPr algn="l">
              <a:lnSpc>
                <a:spcPts val="3351"/>
              </a:lnSpc>
            </a:pPr>
          </a:p>
        </p:txBody>
      </p:sp>
      <p:sp>
        <p:nvSpPr>
          <p:cNvPr name="TextBox 8" id="8"/>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CONCLUSION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true" flipV="false" rot="0">
            <a:off x="4557996" y="5490689"/>
            <a:ext cx="6395082" cy="4796311"/>
          </a:xfrm>
          <a:custGeom>
            <a:avLst/>
            <a:gdLst/>
            <a:ahLst/>
            <a:cxnLst/>
            <a:rect r="r" b="b" t="t" l="l"/>
            <a:pathLst>
              <a:path h="4796311" w="6395082">
                <a:moveTo>
                  <a:pt x="6395081" y="0"/>
                </a:moveTo>
                <a:lnTo>
                  <a:pt x="0" y="0"/>
                </a:lnTo>
                <a:lnTo>
                  <a:pt x="0" y="4796311"/>
                </a:lnTo>
                <a:lnTo>
                  <a:pt x="6395081" y="4796311"/>
                </a:lnTo>
                <a:lnTo>
                  <a:pt x="63950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5400000">
            <a:off x="16399230" y="1570486"/>
            <a:ext cx="2277949" cy="316230"/>
          </a:xfrm>
          <a:prstGeom prst="rect">
            <a:avLst/>
          </a:prstGeom>
        </p:spPr>
        <p:txBody>
          <a:bodyPr anchor="t" rtlCol="false" tIns="0" lIns="0" bIns="0" rIns="0">
            <a:spAutoFit/>
          </a:bodyPr>
          <a:lstStyle/>
          <a:p>
            <a:pPr algn="l">
              <a:lnSpc>
                <a:spcPts val="2520"/>
              </a:lnSpc>
            </a:pPr>
            <a:r>
              <a:rPr lang="en-US" sz="1800">
                <a:solidFill>
                  <a:srgbClr val="804F3B"/>
                </a:solidFill>
                <a:latin typeface="Raleway"/>
                <a:ea typeface="Raleway"/>
                <a:cs typeface="Raleway"/>
                <a:sym typeface="Raleway"/>
              </a:rPr>
              <a:t>2022 April 24</a:t>
            </a:r>
          </a:p>
        </p:txBody>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13</a:t>
            </a:r>
          </a:p>
        </p:txBody>
      </p:sp>
      <p:sp>
        <p:nvSpPr>
          <p:cNvPr name="TextBox 8" id="8"/>
          <p:cNvSpPr txBox="true"/>
          <p:nvPr/>
        </p:nvSpPr>
        <p:spPr>
          <a:xfrm rot="0">
            <a:off x="1355447" y="2846867"/>
            <a:ext cx="12923838" cy="1086485"/>
          </a:xfrm>
          <a:prstGeom prst="rect">
            <a:avLst/>
          </a:prstGeom>
        </p:spPr>
        <p:txBody>
          <a:bodyPr anchor="t" rtlCol="false" tIns="0" lIns="0" bIns="0" rIns="0">
            <a:spAutoFit/>
          </a:bodyPr>
          <a:lstStyle/>
          <a:p>
            <a:pPr algn="l">
              <a:lnSpc>
                <a:spcPts val="4479"/>
              </a:lnSpc>
            </a:pPr>
            <a:r>
              <a:rPr lang="en-US" sz="2799">
                <a:solidFill>
                  <a:srgbClr val="804F3B"/>
                </a:solidFill>
                <a:latin typeface="Radley"/>
                <a:ea typeface="Radley"/>
                <a:cs typeface="Radley"/>
                <a:sym typeface="Radley"/>
              </a:rPr>
              <a:t>"Kaggle. (2023). Leafly Cannabis Strain Data. </a:t>
            </a:r>
            <a:r>
              <a:rPr lang="en-US" sz="2799" u="sng">
                <a:solidFill>
                  <a:srgbClr val="804F3B"/>
                </a:solidFill>
                <a:latin typeface="Radley"/>
                <a:ea typeface="Radley"/>
                <a:cs typeface="Radley"/>
                <a:sym typeface="Radley"/>
                <a:hlinkClick r:id="rId4" tooltip="https://www.kaggle.com/datasets/gthrosa/leafly-cannabis-strains-metadata"/>
              </a:rPr>
              <a:t>https://www.kaggle.com/datasets/gthrosa/leafly-cannabis-strains-metadata</a:t>
            </a:r>
            <a:r>
              <a:rPr lang="en-US" sz="2799">
                <a:solidFill>
                  <a:srgbClr val="804F3B"/>
                </a:solidFill>
                <a:latin typeface="Radley"/>
                <a:ea typeface="Radley"/>
                <a:cs typeface="Radley"/>
                <a:sym typeface="Radley"/>
              </a:rPr>
              <a:t>"</a:t>
            </a:r>
          </a:p>
        </p:txBody>
      </p:sp>
      <p:sp>
        <p:nvSpPr>
          <p:cNvPr name="TextBox 9" id="9"/>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REFERENCE</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028700" y="2492445"/>
            <a:ext cx="6848808" cy="821055"/>
          </a:xfrm>
          <a:prstGeom prst="rect">
            <a:avLst/>
          </a:prstGeom>
        </p:spPr>
        <p:txBody>
          <a:bodyPr anchor="t" rtlCol="false" tIns="0" lIns="0" bIns="0" rIns="0">
            <a:spAutoFit/>
          </a:bodyPr>
          <a:lstStyle/>
          <a:p>
            <a:pPr algn="l">
              <a:lnSpc>
                <a:spcPts val="6719"/>
              </a:lnSpc>
            </a:pPr>
            <a:r>
              <a:rPr lang="en-US" sz="4800">
                <a:solidFill>
                  <a:srgbClr val="804F3B"/>
                </a:solidFill>
                <a:latin typeface="Radley"/>
                <a:ea typeface="Radley"/>
                <a:cs typeface="Radley"/>
                <a:sym typeface="Radley"/>
              </a:rPr>
              <a:t>Table of Contents</a:t>
            </a:r>
          </a:p>
        </p:txBody>
      </p:sp>
      <p:sp>
        <p:nvSpPr>
          <p:cNvPr name="TextBox 3" id="3"/>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4" id="4"/>
          <p:cNvGrpSpPr/>
          <p:nvPr/>
        </p:nvGrpSpPr>
        <p:grpSpPr>
          <a:xfrm rot="0">
            <a:off x="16740784" y="0"/>
            <a:ext cx="1547216" cy="10287000"/>
            <a:chOff x="0" y="0"/>
            <a:chExt cx="523379" cy="3479800"/>
          </a:xfrm>
        </p:grpSpPr>
        <p:sp>
          <p:nvSpPr>
            <p:cNvPr name="Freeform 5" id="5"/>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TextBox 6" id="6"/>
          <p:cNvSpPr txBox="true"/>
          <p:nvPr/>
        </p:nvSpPr>
        <p:spPr>
          <a:xfrm rot="0">
            <a:off x="2279153" y="4062807"/>
            <a:ext cx="9442033"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Introduction</a:t>
            </a:r>
          </a:p>
        </p:txBody>
      </p:sp>
      <p:sp>
        <p:nvSpPr>
          <p:cNvPr name="TextBox 7" id="7"/>
          <p:cNvSpPr txBox="true"/>
          <p:nvPr/>
        </p:nvSpPr>
        <p:spPr>
          <a:xfrm rot="0">
            <a:off x="2279153" y="5063991"/>
            <a:ext cx="6864847"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Key Findings</a:t>
            </a:r>
          </a:p>
        </p:txBody>
      </p:sp>
      <p:sp>
        <p:nvSpPr>
          <p:cNvPr name="TextBox 8" id="8"/>
          <p:cNvSpPr txBox="true"/>
          <p:nvPr/>
        </p:nvSpPr>
        <p:spPr>
          <a:xfrm rot="0">
            <a:off x="2279153" y="6065176"/>
            <a:ext cx="6864847"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Conclusion &amp; Discussions</a:t>
            </a:r>
          </a:p>
        </p:txBody>
      </p:sp>
      <p:sp>
        <p:nvSpPr>
          <p:cNvPr name="TextBox 9" id="9"/>
          <p:cNvSpPr txBox="true"/>
          <p:nvPr/>
        </p:nvSpPr>
        <p:spPr>
          <a:xfrm rot="0">
            <a:off x="2279153" y="7066360"/>
            <a:ext cx="6864847"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Reference</a:t>
            </a:r>
          </a:p>
        </p:txBody>
      </p:sp>
      <p:sp>
        <p:nvSpPr>
          <p:cNvPr name="TextBox 10" id="10"/>
          <p:cNvSpPr txBox="true"/>
          <p:nvPr/>
        </p:nvSpPr>
        <p:spPr>
          <a:xfrm rot="0">
            <a:off x="10874919" y="4062807"/>
            <a:ext cx="2983388" cy="490855"/>
          </a:xfrm>
          <a:prstGeom prst="rect">
            <a:avLst/>
          </a:prstGeom>
        </p:spPr>
        <p:txBody>
          <a:bodyPr anchor="t" rtlCol="false" tIns="0" lIns="0" bIns="0" rIns="0">
            <a:spAutoFit/>
          </a:bodyPr>
          <a:lstStyle/>
          <a:p>
            <a:pPr algn="r">
              <a:lnSpc>
                <a:spcPts val="3919"/>
              </a:lnSpc>
            </a:pPr>
            <a:r>
              <a:rPr lang="en-US" sz="2799">
                <a:solidFill>
                  <a:srgbClr val="2D2D2D"/>
                </a:solidFill>
                <a:latin typeface="Raleway"/>
                <a:ea typeface="Raleway"/>
                <a:cs typeface="Raleway"/>
                <a:sym typeface="Raleway"/>
              </a:rPr>
              <a:t>3</a:t>
            </a:r>
          </a:p>
        </p:txBody>
      </p:sp>
      <p:sp>
        <p:nvSpPr>
          <p:cNvPr name="TextBox 11" id="11"/>
          <p:cNvSpPr txBox="true"/>
          <p:nvPr/>
        </p:nvSpPr>
        <p:spPr>
          <a:xfrm rot="0">
            <a:off x="10874919" y="5063991"/>
            <a:ext cx="2983388" cy="490855"/>
          </a:xfrm>
          <a:prstGeom prst="rect">
            <a:avLst/>
          </a:prstGeom>
        </p:spPr>
        <p:txBody>
          <a:bodyPr anchor="t" rtlCol="false" tIns="0" lIns="0" bIns="0" rIns="0">
            <a:spAutoFit/>
          </a:bodyPr>
          <a:lstStyle/>
          <a:p>
            <a:pPr algn="r">
              <a:lnSpc>
                <a:spcPts val="3919"/>
              </a:lnSpc>
            </a:pPr>
            <a:r>
              <a:rPr lang="en-US" sz="2799">
                <a:solidFill>
                  <a:srgbClr val="2D2D2D"/>
                </a:solidFill>
                <a:latin typeface="Raleway"/>
                <a:ea typeface="Raleway"/>
                <a:cs typeface="Raleway"/>
                <a:sym typeface="Raleway"/>
              </a:rPr>
              <a:t>5</a:t>
            </a:r>
          </a:p>
        </p:txBody>
      </p:sp>
      <p:sp>
        <p:nvSpPr>
          <p:cNvPr name="TextBox 12" id="12"/>
          <p:cNvSpPr txBox="true"/>
          <p:nvPr/>
        </p:nvSpPr>
        <p:spPr>
          <a:xfrm rot="0">
            <a:off x="10874919" y="6065176"/>
            <a:ext cx="2983388" cy="490855"/>
          </a:xfrm>
          <a:prstGeom prst="rect">
            <a:avLst/>
          </a:prstGeom>
        </p:spPr>
        <p:txBody>
          <a:bodyPr anchor="t" rtlCol="false" tIns="0" lIns="0" bIns="0" rIns="0">
            <a:spAutoFit/>
          </a:bodyPr>
          <a:lstStyle/>
          <a:p>
            <a:pPr algn="r">
              <a:lnSpc>
                <a:spcPts val="3919"/>
              </a:lnSpc>
            </a:pPr>
            <a:r>
              <a:rPr lang="en-US" sz="2799">
                <a:solidFill>
                  <a:srgbClr val="2D2D2D"/>
                </a:solidFill>
                <a:latin typeface="Raleway"/>
                <a:ea typeface="Raleway"/>
                <a:cs typeface="Raleway"/>
                <a:sym typeface="Raleway"/>
              </a:rPr>
              <a:t>11</a:t>
            </a:r>
          </a:p>
        </p:txBody>
      </p:sp>
      <p:sp>
        <p:nvSpPr>
          <p:cNvPr name="TextBox 13" id="13"/>
          <p:cNvSpPr txBox="true"/>
          <p:nvPr/>
        </p:nvSpPr>
        <p:spPr>
          <a:xfrm rot="0">
            <a:off x="10874919" y="7066360"/>
            <a:ext cx="2983388" cy="490855"/>
          </a:xfrm>
          <a:prstGeom prst="rect">
            <a:avLst/>
          </a:prstGeom>
        </p:spPr>
        <p:txBody>
          <a:bodyPr anchor="t" rtlCol="false" tIns="0" lIns="0" bIns="0" rIns="0">
            <a:spAutoFit/>
          </a:bodyPr>
          <a:lstStyle/>
          <a:p>
            <a:pPr algn="r">
              <a:lnSpc>
                <a:spcPts val="3919"/>
              </a:lnSpc>
            </a:pPr>
            <a:r>
              <a:rPr lang="en-US" sz="2799">
                <a:solidFill>
                  <a:srgbClr val="2D2D2D"/>
                </a:solidFill>
                <a:latin typeface="Raleway"/>
                <a:ea typeface="Raleway"/>
                <a:cs typeface="Raleway"/>
                <a:sym typeface="Raleway"/>
              </a:rPr>
              <a:t>13</a:t>
            </a:r>
          </a:p>
        </p:txBody>
      </p:sp>
      <p:sp>
        <p:nvSpPr>
          <p:cNvPr name="TextBox 14" id="14"/>
          <p:cNvSpPr txBox="true"/>
          <p:nvPr/>
        </p:nvSpPr>
        <p:spPr>
          <a:xfrm rot="0">
            <a:off x="1028700" y="4062807"/>
            <a:ext cx="653494"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I</a:t>
            </a:r>
          </a:p>
        </p:txBody>
      </p:sp>
      <p:sp>
        <p:nvSpPr>
          <p:cNvPr name="TextBox 15" id="15"/>
          <p:cNvSpPr txBox="true"/>
          <p:nvPr/>
        </p:nvSpPr>
        <p:spPr>
          <a:xfrm rot="0">
            <a:off x="1028700" y="5063991"/>
            <a:ext cx="653494"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II</a:t>
            </a:r>
          </a:p>
        </p:txBody>
      </p:sp>
      <p:sp>
        <p:nvSpPr>
          <p:cNvPr name="TextBox 16" id="16"/>
          <p:cNvSpPr txBox="true"/>
          <p:nvPr/>
        </p:nvSpPr>
        <p:spPr>
          <a:xfrm rot="0">
            <a:off x="1028700" y="6065176"/>
            <a:ext cx="653494"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III</a:t>
            </a:r>
          </a:p>
        </p:txBody>
      </p:sp>
      <p:sp>
        <p:nvSpPr>
          <p:cNvPr name="TextBox 17" id="17"/>
          <p:cNvSpPr txBox="true"/>
          <p:nvPr/>
        </p:nvSpPr>
        <p:spPr>
          <a:xfrm rot="0">
            <a:off x="1028700" y="7066360"/>
            <a:ext cx="653494" cy="490855"/>
          </a:xfrm>
          <a:prstGeom prst="rect">
            <a:avLst/>
          </a:prstGeom>
        </p:spPr>
        <p:txBody>
          <a:bodyPr anchor="t" rtlCol="false" tIns="0" lIns="0" bIns="0" rIns="0">
            <a:spAutoFit/>
          </a:bodyPr>
          <a:lstStyle/>
          <a:p>
            <a:pPr algn="l">
              <a:lnSpc>
                <a:spcPts val="3919"/>
              </a:lnSpc>
            </a:pPr>
            <a:r>
              <a:rPr lang="en-US" sz="2799">
                <a:solidFill>
                  <a:srgbClr val="2D2D2D"/>
                </a:solidFill>
                <a:latin typeface="Raleway"/>
                <a:ea typeface="Raleway"/>
                <a:cs typeface="Raleway"/>
                <a:sym typeface="Raleway"/>
              </a:rPr>
              <a:t>IV</a:t>
            </a:r>
          </a:p>
        </p:txBody>
      </p:sp>
      <p:sp>
        <p:nvSpPr>
          <p:cNvPr name="TextBox 18" id="18"/>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028700" y="2337171"/>
            <a:ext cx="6248011" cy="8925730"/>
          </a:xfrm>
          <a:custGeom>
            <a:avLst/>
            <a:gdLst/>
            <a:ahLst/>
            <a:cxnLst/>
            <a:rect r="r" b="b" t="t" l="l"/>
            <a:pathLst>
              <a:path h="8925730" w="6248011">
                <a:moveTo>
                  <a:pt x="0" y="0"/>
                </a:moveTo>
                <a:lnTo>
                  <a:pt x="6248011" y="0"/>
                </a:lnTo>
                <a:lnTo>
                  <a:pt x="6248011" y="8925730"/>
                </a:lnTo>
                <a:lnTo>
                  <a:pt x="0" y="89257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INTRODUCTION</a:t>
            </a:r>
          </a:p>
        </p:txBody>
      </p:sp>
      <p:sp>
        <p:nvSpPr>
          <p:cNvPr name="TextBox 7" id="7"/>
          <p:cNvSpPr txBox="true"/>
          <p:nvPr/>
        </p:nvSpPr>
        <p:spPr>
          <a:xfrm rot="0">
            <a:off x="16991311"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3</a:t>
            </a:r>
          </a:p>
        </p:txBody>
      </p:sp>
      <p:sp>
        <p:nvSpPr>
          <p:cNvPr name="TextBox 8" id="8"/>
          <p:cNvSpPr txBox="true"/>
          <p:nvPr/>
        </p:nvSpPr>
        <p:spPr>
          <a:xfrm rot="0">
            <a:off x="8189173" y="1342479"/>
            <a:ext cx="7465903" cy="3148965"/>
          </a:xfrm>
          <a:prstGeom prst="rect">
            <a:avLst/>
          </a:prstGeom>
        </p:spPr>
        <p:txBody>
          <a:bodyPr anchor="t" rtlCol="false" tIns="0" lIns="0" bIns="0" rIns="0">
            <a:spAutoFit/>
          </a:bodyPr>
          <a:lstStyle/>
          <a:p>
            <a:pPr algn="l" marL="604519" indent="-302260" lvl="1">
              <a:lnSpc>
                <a:spcPts val="5039"/>
              </a:lnSpc>
              <a:buFont typeface="Arial"/>
              <a:buChar char="•"/>
            </a:pPr>
            <a:r>
              <a:rPr lang="en-US" sz="2799">
                <a:solidFill>
                  <a:srgbClr val="804F3B"/>
                </a:solidFill>
                <a:latin typeface="Raleway"/>
                <a:ea typeface="Raleway"/>
                <a:cs typeface="Raleway"/>
                <a:sym typeface="Raleway"/>
              </a:rPr>
              <a:t>The </a:t>
            </a:r>
            <a:r>
              <a:rPr lang="en-US" sz="2799" u="sng">
                <a:solidFill>
                  <a:srgbClr val="804F3B"/>
                </a:solidFill>
                <a:latin typeface="Raleway"/>
                <a:ea typeface="Raleway"/>
                <a:cs typeface="Raleway"/>
                <a:sym typeface="Raleway"/>
              </a:rPr>
              <a:t>Leafly Cannabis Strain</a:t>
            </a:r>
            <a:r>
              <a:rPr lang="en-US" sz="2799">
                <a:solidFill>
                  <a:srgbClr val="804F3B"/>
                </a:solidFill>
                <a:latin typeface="Raleway"/>
                <a:ea typeface="Raleway"/>
                <a:cs typeface="Raleway"/>
                <a:sym typeface="Raleway"/>
              </a:rPr>
              <a:t> dataset contains over 4,700 records of cannabis strains, detailing their strain types, THC levels, common terpenes, and reported effects.</a:t>
            </a:r>
          </a:p>
        </p:txBody>
      </p:sp>
      <p:sp>
        <p:nvSpPr>
          <p:cNvPr name="TextBox 9" id="9"/>
          <p:cNvSpPr txBox="true"/>
          <p:nvPr/>
        </p:nvSpPr>
        <p:spPr>
          <a:xfrm rot="0">
            <a:off x="8189173" y="4319994"/>
            <a:ext cx="7465903" cy="3148965"/>
          </a:xfrm>
          <a:prstGeom prst="rect">
            <a:avLst/>
          </a:prstGeom>
        </p:spPr>
        <p:txBody>
          <a:bodyPr anchor="t" rtlCol="false" tIns="0" lIns="0" bIns="0" rIns="0">
            <a:spAutoFit/>
          </a:bodyPr>
          <a:lstStyle/>
          <a:p>
            <a:pPr algn="l" marL="604519" indent="-302260" lvl="1">
              <a:lnSpc>
                <a:spcPts val="5039"/>
              </a:lnSpc>
              <a:buFont typeface="Arial"/>
              <a:buChar char="•"/>
            </a:pPr>
            <a:r>
              <a:rPr lang="en-US" sz="2799">
                <a:solidFill>
                  <a:srgbClr val="804F3B"/>
                </a:solidFill>
                <a:latin typeface="Raleway"/>
                <a:ea typeface="Raleway"/>
                <a:cs typeface="Raleway"/>
                <a:sym typeface="Raleway"/>
              </a:rPr>
              <a:t>This analysis aims to identify key trends in cannabis strains, such as the distribution of strain types, average THC levels across types, and the prevalence of specific terpenes.</a:t>
            </a:r>
          </a:p>
        </p:txBody>
      </p:sp>
      <p:sp>
        <p:nvSpPr>
          <p:cNvPr name="TextBox 10" id="10"/>
          <p:cNvSpPr txBox="true"/>
          <p:nvPr/>
        </p:nvSpPr>
        <p:spPr>
          <a:xfrm rot="0">
            <a:off x="8189173" y="7385685"/>
            <a:ext cx="7465903" cy="2510790"/>
          </a:xfrm>
          <a:prstGeom prst="rect">
            <a:avLst/>
          </a:prstGeom>
        </p:spPr>
        <p:txBody>
          <a:bodyPr anchor="t" rtlCol="false" tIns="0" lIns="0" bIns="0" rIns="0">
            <a:spAutoFit/>
          </a:bodyPr>
          <a:lstStyle/>
          <a:p>
            <a:pPr algn="l" marL="604519" indent="-302260" lvl="1">
              <a:lnSpc>
                <a:spcPts val="5039"/>
              </a:lnSpc>
              <a:buFont typeface="Arial"/>
              <a:buChar char="•"/>
            </a:pPr>
            <a:r>
              <a:rPr lang="en-US" sz="2799">
                <a:solidFill>
                  <a:srgbClr val="804F3B"/>
                </a:solidFill>
                <a:latin typeface="Raleway"/>
                <a:ea typeface="Raleway"/>
                <a:cs typeface="Raleway"/>
                <a:sym typeface="Raleway"/>
              </a:rPr>
              <a:t>Important variables include </a:t>
            </a:r>
            <a:r>
              <a:rPr lang="en-US" b="true" sz="2799">
                <a:solidFill>
                  <a:srgbClr val="804F3B"/>
                </a:solidFill>
                <a:latin typeface="Raleway Bold"/>
                <a:ea typeface="Raleway Bold"/>
                <a:cs typeface="Raleway Bold"/>
                <a:sym typeface="Raleway Bold"/>
              </a:rPr>
              <a:t>strain type</a:t>
            </a:r>
            <a:r>
              <a:rPr lang="en-US" sz="2799">
                <a:solidFill>
                  <a:srgbClr val="804F3B"/>
                </a:solidFill>
                <a:latin typeface="Raleway"/>
                <a:ea typeface="Raleway"/>
                <a:cs typeface="Raleway"/>
                <a:sym typeface="Raleway"/>
              </a:rPr>
              <a:t> (Indica, Sativa, Hybrid), </a:t>
            </a:r>
            <a:r>
              <a:rPr lang="en-US" b="true" sz="2799">
                <a:solidFill>
                  <a:srgbClr val="804F3B"/>
                </a:solidFill>
                <a:latin typeface="Raleway Bold"/>
                <a:ea typeface="Raleway Bold"/>
                <a:cs typeface="Raleway Bold"/>
                <a:sym typeface="Raleway Bold"/>
              </a:rPr>
              <a:t>THC level </a:t>
            </a:r>
            <a:r>
              <a:rPr lang="en-US" sz="2799">
                <a:solidFill>
                  <a:srgbClr val="804F3B"/>
                </a:solidFill>
                <a:latin typeface="Raleway"/>
                <a:ea typeface="Raleway"/>
                <a:cs typeface="Raleway"/>
                <a:sym typeface="Raleway"/>
              </a:rPr>
              <a:t>(as a percentage), and the </a:t>
            </a:r>
            <a:r>
              <a:rPr lang="en-US" b="true" sz="2799">
                <a:solidFill>
                  <a:srgbClr val="804F3B"/>
                </a:solidFill>
                <a:latin typeface="Raleway Bold"/>
                <a:ea typeface="Raleway Bold"/>
                <a:cs typeface="Raleway Bold"/>
                <a:sym typeface="Raleway Bold"/>
              </a:rPr>
              <a:t>most common terpene</a:t>
            </a:r>
            <a:r>
              <a:rPr lang="en-US" sz="2799">
                <a:solidFill>
                  <a:srgbClr val="804F3B"/>
                </a:solidFill>
                <a:latin typeface="Raleway"/>
                <a:ea typeface="Raleway"/>
                <a:cs typeface="Raleway"/>
                <a:sym typeface="Raleway"/>
              </a:rPr>
              <a:t> associated with each strain.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true" flipV="false" rot="0">
            <a:off x="4557996" y="5490689"/>
            <a:ext cx="6395082" cy="4796311"/>
          </a:xfrm>
          <a:custGeom>
            <a:avLst/>
            <a:gdLst/>
            <a:ahLst/>
            <a:cxnLst/>
            <a:rect r="r" b="b" t="t" l="l"/>
            <a:pathLst>
              <a:path h="4796311" w="6395082">
                <a:moveTo>
                  <a:pt x="6395081" y="0"/>
                </a:moveTo>
                <a:lnTo>
                  <a:pt x="0" y="0"/>
                </a:lnTo>
                <a:lnTo>
                  <a:pt x="0" y="4796311"/>
                </a:lnTo>
                <a:lnTo>
                  <a:pt x="6395081" y="4796311"/>
                </a:lnTo>
                <a:lnTo>
                  <a:pt x="6395081"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4</a:t>
            </a:r>
          </a:p>
        </p:txBody>
      </p:sp>
      <p:sp>
        <p:nvSpPr>
          <p:cNvPr name="TextBox 7" id="7"/>
          <p:cNvSpPr txBox="true"/>
          <p:nvPr/>
        </p:nvSpPr>
        <p:spPr>
          <a:xfrm rot="0">
            <a:off x="1355447" y="2780192"/>
            <a:ext cx="5027690" cy="2772410"/>
          </a:xfrm>
          <a:prstGeom prst="rect">
            <a:avLst/>
          </a:prstGeom>
        </p:spPr>
        <p:txBody>
          <a:bodyPr anchor="t" rtlCol="false" tIns="0" lIns="0" bIns="0" rIns="0">
            <a:spAutoFit/>
          </a:bodyPr>
          <a:lstStyle/>
          <a:p>
            <a:pPr algn="l">
              <a:lnSpc>
                <a:spcPts val="4479"/>
              </a:lnSpc>
            </a:pPr>
            <a:r>
              <a:rPr lang="en-US" sz="2799">
                <a:solidFill>
                  <a:srgbClr val="804F3B"/>
                </a:solidFill>
                <a:latin typeface="Radley"/>
                <a:ea typeface="Radley"/>
                <a:cs typeface="Radley"/>
                <a:sym typeface="Radley"/>
              </a:rPr>
              <a:t>The goal is to explore how these factors vary across strains and determine potential relationships between strain characteristics and their effects.</a:t>
            </a:r>
          </a:p>
        </p:txBody>
      </p:sp>
      <p:sp>
        <p:nvSpPr>
          <p:cNvPr name="TextBox 8" id="8"/>
          <p:cNvSpPr txBox="true"/>
          <p:nvPr/>
        </p:nvSpPr>
        <p:spPr>
          <a:xfrm rot="0">
            <a:off x="7760545" y="2708569"/>
            <a:ext cx="7861627" cy="3148965"/>
          </a:xfrm>
          <a:prstGeom prst="rect">
            <a:avLst/>
          </a:prstGeom>
        </p:spPr>
        <p:txBody>
          <a:bodyPr anchor="t" rtlCol="false" tIns="0" lIns="0" bIns="0" rIns="0">
            <a:spAutoFit/>
          </a:bodyPr>
          <a:lstStyle/>
          <a:p>
            <a:pPr algn="l" marL="604519" indent="-302260" lvl="1">
              <a:lnSpc>
                <a:spcPts val="5039"/>
              </a:lnSpc>
              <a:buFont typeface="Arial"/>
              <a:buChar char="•"/>
            </a:pPr>
            <a:r>
              <a:rPr lang="en-US" sz="2799">
                <a:solidFill>
                  <a:srgbClr val="804F3B"/>
                </a:solidFill>
                <a:latin typeface="Raleway"/>
                <a:ea typeface="Raleway"/>
                <a:cs typeface="Raleway"/>
                <a:sym typeface="Raleway"/>
              </a:rPr>
              <a:t>"Steps taken to clean the dataset:</a:t>
            </a:r>
          </a:p>
          <a:p>
            <a:pPr algn="l" marL="604519" indent="-302260" lvl="1">
              <a:lnSpc>
                <a:spcPts val="5039"/>
              </a:lnSpc>
              <a:buFont typeface="Arial"/>
              <a:buChar char="•"/>
            </a:pPr>
            <a:r>
              <a:rPr lang="en-US" sz="2799">
                <a:solidFill>
                  <a:srgbClr val="804F3B"/>
                </a:solidFill>
                <a:latin typeface="Raleway"/>
                <a:ea typeface="Raleway"/>
                <a:cs typeface="Raleway"/>
                <a:sym typeface="Raleway"/>
              </a:rPr>
              <a:t>Removed rows with missing strain types.</a:t>
            </a:r>
          </a:p>
          <a:p>
            <a:pPr algn="l" marL="604519" indent="-302260" lvl="1">
              <a:lnSpc>
                <a:spcPts val="5039"/>
              </a:lnSpc>
              <a:buFont typeface="Arial"/>
              <a:buChar char="•"/>
            </a:pPr>
            <a:r>
              <a:rPr lang="en-US" sz="2799">
                <a:solidFill>
                  <a:srgbClr val="804F3B"/>
                </a:solidFill>
                <a:latin typeface="Raleway"/>
                <a:ea typeface="Raleway"/>
                <a:cs typeface="Raleway"/>
                <a:sym typeface="Raleway"/>
              </a:rPr>
              <a:t>Converted percentage values to numeric.</a:t>
            </a:r>
          </a:p>
          <a:p>
            <a:pPr algn="l" marL="604519" indent="-302260" lvl="1">
              <a:lnSpc>
                <a:spcPts val="5039"/>
              </a:lnSpc>
              <a:buFont typeface="Arial"/>
              <a:buChar char="•"/>
            </a:pPr>
            <a:r>
              <a:rPr lang="en-US" sz="2799">
                <a:solidFill>
                  <a:srgbClr val="804F3B"/>
                </a:solidFill>
                <a:latin typeface="Raleway"/>
                <a:ea typeface="Raleway"/>
                <a:cs typeface="Raleway"/>
                <a:sym typeface="Raleway"/>
              </a:rPr>
              <a:t>Dropped irrelevant columns like 'img_url'.</a:t>
            </a:r>
          </a:p>
          <a:p>
            <a:pPr algn="l" marL="604519" indent="-302260" lvl="1">
              <a:lnSpc>
                <a:spcPts val="5039"/>
              </a:lnSpc>
              <a:buFont typeface="Arial"/>
              <a:buChar char="•"/>
            </a:pPr>
            <a:r>
              <a:rPr lang="en-US" sz="2799">
                <a:solidFill>
                  <a:srgbClr val="804F3B"/>
                </a:solidFill>
                <a:latin typeface="Raleway"/>
                <a:ea typeface="Raleway"/>
                <a:cs typeface="Raleway"/>
                <a:sym typeface="Raleway"/>
              </a:rPr>
              <a:t>Ensured consistency in data types."</a:t>
            </a:r>
          </a:p>
        </p:txBody>
      </p:sp>
      <p:sp>
        <p:nvSpPr>
          <p:cNvPr name="TextBox 9" id="9"/>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INTRODUCTION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0" y="2361136"/>
            <a:ext cx="8307170" cy="6139023"/>
          </a:xfrm>
          <a:custGeom>
            <a:avLst/>
            <a:gdLst/>
            <a:ahLst/>
            <a:cxnLst/>
            <a:rect r="r" b="b" t="t" l="l"/>
            <a:pathLst>
              <a:path h="6139023" w="8307170">
                <a:moveTo>
                  <a:pt x="0" y="0"/>
                </a:moveTo>
                <a:lnTo>
                  <a:pt x="8307170" y="0"/>
                </a:lnTo>
                <a:lnTo>
                  <a:pt x="8307170" y="6139023"/>
                </a:lnTo>
                <a:lnTo>
                  <a:pt x="0" y="61390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598151" y="6835385"/>
            <a:ext cx="11142633" cy="1664774"/>
          </a:xfrm>
          <a:custGeom>
            <a:avLst/>
            <a:gdLst/>
            <a:ahLst/>
            <a:cxnLst/>
            <a:rect r="r" b="b" t="t" l="l"/>
            <a:pathLst>
              <a:path h="1664774" w="11142633">
                <a:moveTo>
                  <a:pt x="0" y="0"/>
                </a:moveTo>
                <a:lnTo>
                  <a:pt x="11142633" y="0"/>
                </a:lnTo>
                <a:lnTo>
                  <a:pt x="11142633" y="1664774"/>
                </a:lnTo>
                <a:lnTo>
                  <a:pt x="0" y="1664774"/>
                </a:lnTo>
                <a:lnTo>
                  <a:pt x="0" y="0"/>
                </a:lnTo>
                <a:close/>
              </a:path>
            </a:pathLst>
          </a:custGeom>
          <a:blipFill>
            <a:blip r:embed="rId4"/>
            <a:stretch>
              <a:fillRect l="0" t="0" r="0" b="0"/>
            </a:stretch>
          </a:blipFill>
        </p:spPr>
      </p:sp>
      <p:sp>
        <p:nvSpPr>
          <p:cNvPr name="TextBox 7" id="7"/>
          <p:cNvSpPr txBox="true"/>
          <p:nvPr/>
        </p:nvSpPr>
        <p:spPr>
          <a:xfrm rot="0">
            <a:off x="16918147"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5</a:t>
            </a:r>
          </a:p>
        </p:txBody>
      </p:sp>
      <p:sp>
        <p:nvSpPr>
          <p:cNvPr name="TextBox 8" id="8"/>
          <p:cNvSpPr txBox="true"/>
          <p:nvPr/>
        </p:nvSpPr>
        <p:spPr>
          <a:xfrm rot="0">
            <a:off x="7446436" y="1005332"/>
            <a:ext cx="7744891" cy="4425315"/>
          </a:xfrm>
          <a:prstGeom prst="rect">
            <a:avLst/>
          </a:prstGeom>
        </p:spPr>
        <p:txBody>
          <a:bodyPr anchor="t" rtlCol="false" tIns="0" lIns="0" bIns="0" rIns="0">
            <a:spAutoFit/>
          </a:bodyPr>
          <a:lstStyle/>
          <a:p>
            <a:pPr algn="l" marL="604519" indent="-302260" lvl="1">
              <a:lnSpc>
                <a:spcPts val="5039"/>
              </a:lnSpc>
              <a:buFont typeface="Arial"/>
              <a:buChar char="•"/>
            </a:pPr>
            <a:r>
              <a:rPr lang="en-US" sz="2799">
                <a:solidFill>
                  <a:srgbClr val="804F3B"/>
                </a:solidFill>
                <a:latin typeface="Raleway"/>
                <a:ea typeface="Raleway"/>
                <a:cs typeface="Raleway"/>
                <a:sym typeface="Raleway"/>
              </a:rPr>
              <a:t>Summary of key variables:</a:t>
            </a:r>
          </a:p>
          <a:p>
            <a:pPr algn="l" marL="604519" indent="-302260" lvl="1">
              <a:lnSpc>
                <a:spcPts val="5039"/>
              </a:lnSpc>
              <a:buFont typeface="Arial"/>
              <a:buChar char="•"/>
            </a:pPr>
            <a:r>
              <a:rPr lang="en-US" sz="2799">
                <a:solidFill>
                  <a:srgbClr val="804F3B"/>
                </a:solidFill>
                <a:latin typeface="Raleway"/>
                <a:ea typeface="Raleway"/>
                <a:cs typeface="Raleway"/>
                <a:sym typeface="Raleway"/>
              </a:rPr>
              <a:t>THC Levels:</a:t>
            </a:r>
          </a:p>
          <a:p>
            <a:pPr algn="l" marL="604519" indent="-302260" lvl="1">
              <a:lnSpc>
                <a:spcPts val="5039"/>
              </a:lnSpc>
              <a:buFont typeface="Arial"/>
              <a:buChar char="•"/>
            </a:pPr>
            <a:r>
              <a:rPr lang="en-US" sz="2799">
                <a:solidFill>
                  <a:srgbClr val="804F3B"/>
                </a:solidFill>
                <a:latin typeface="Raleway"/>
                <a:ea typeface="Raleway"/>
                <a:cs typeface="Raleway"/>
                <a:sym typeface="Raleway"/>
              </a:rPr>
              <a:t>Min: 4%, Max: 34%</a:t>
            </a:r>
          </a:p>
          <a:p>
            <a:pPr algn="l" marL="604519" indent="-302260" lvl="1">
              <a:lnSpc>
                <a:spcPts val="5039"/>
              </a:lnSpc>
              <a:buFont typeface="Arial"/>
              <a:buChar char="•"/>
            </a:pPr>
            <a:r>
              <a:rPr lang="en-US" sz="2799">
                <a:solidFill>
                  <a:srgbClr val="804F3B"/>
                </a:solidFill>
                <a:latin typeface="Raleway"/>
                <a:ea typeface="Raleway"/>
                <a:cs typeface="Raleway"/>
                <a:sym typeface="Raleway"/>
              </a:rPr>
              <a:t>Median: 18%</a:t>
            </a:r>
          </a:p>
          <a:p>
            <a:pPr algn="l" marL="604519" indent="-302260" lvl="1">
              <a:lnSpc>
                <a:spcPts val="5039"/>
              </a:lnSpc>
              <a:buFont typeface="Arial"/>
              <a:buChar char="•"/>
            </a:pPr>
            <a:r>
              <a:rPr lang="en-US" sz="2799">
                <a:solidFill>
                  <a:srgbClr val="804F3B"/>
                </a:solidFill>
                <a:latin typeface="Raleway"/>
                <a:ea typeface="Raleway"/>
                <a:cs typeface="Raleway"/>
                <a:sym typeface="Raleway"/>
              </a:rPr>
              <a:t>Mean: 18.26%</a:t>
            </a:r>
          </a:p>
          <a:p>
            <a:pPr algn="l" marL="604519" indent="-302260" lvl="1">
              <a:lnSpc>
                <a:spcPts val="5039"/>
              </a:lnSpc>
              <a:buFont typeface="Arial"/>
              <a:buChar char="•"/>
            </a:pPr>
            <a:r>
              <a:rPr lang="en-US" sz="2799">
                <a:solidFill>
                  <a:srgbClr val="804F3B"/>
                </a:solidFill>
                <a:latin typeface="Raleway"/>
                <a:ea typeface="Raleway"/>
                <a:cs typeface="Raleway"/>
                <a:sym typeface="Raleway"/>
              </a:rPr>
              <a:t>Most common strain type: Hybrid</a:t>
            </a:r>
          </a:p>
          <a:p>
            <a:pPr algn="l" marL="604519" indent="-302260" lvl="1">
              <a:lnSpc>
                <a:spcPts val="5039"/>
              </a:lnSpc>
              <a:buFont typeface="Arial"/>
              <a:buChar char="•"/>
            </a:pPr>
            <a:r>
              <a:rPr lang="en-US" sz="2799">
                <a:solidFill>
                  <a:srgbClr val="804F3B"/>
                </a:solidFill>
                <a:latin typeface="Raleway"/>
                <a:ea typeface="Raleway"/>
                <a:cs typeface="Raleway"/>
                <a:sym typeface="Raleway"/>
              </a:rPr>
              <a:t>Prevalent terpenes: Limonene, Myrcene.</a:t>
            </a:r>
          </a:p>
        </p:txBody>
      </p:sp>
      <p:sp>
        <p:nvSpPr>
          <p:cNvPr name="TextBox 9" id="9"/>
          <p:cNvSpPr txBox="true"/>
          <p:nvPr/>
        </p:nvSpPr>
        <p:spPr>
          <a:xfrm rot="0">
            <a:off x="0" y="9060180"/>
            <a:ext cx="16867228" cy="1253490"/>
          </a:xfrm>
          <a:prstGeom prst="rect">
            <a:avLst/>
          </a:prstGeom>
        </p:spPr>
        <p:txBody>
          <a:bodyPr anchor="t" rtlCol="false" tIns="0" lIns="0" bIns="0" rIns="0">
            <a:spAutoFit/>
          </a:bodyPr>
          <a:lstStyle/>
          <a:p>
            <a:pPr algn="ctr">
              <a:lnSpc>
                <a:spcPts val="3360"/>
              </a:lnSpc>
              <a:spcBef>
                <a:spcPct val="0"/>
              </a:spcBef>
            </a:pPr>
            <a:r>
              <a:rPr lang="en-US" sz="2400">
                <a:solidFill>
                  <a:srgbClr val="804F3B"/>
                </a:solidFill>
                <a:latin typeface="Raleway"/>
                <a:ea typeface="Raleway"/>
                <a:cs typeface="Raleway"/>
                <a:sym typeface="Raleway"/>
              </a:rPr>
              <a:t>Notes Section: This slide presents the key summary statistics for THC levels across strains. The average THC level is approximately 18%, with Hybrid strains being the most common. A significant portion of the data contains missing values (1671), which should be accounted for in further analysis.</a:t>
            </a:r>
          </a:p>
        </p:txBody>
      </p:sp>
      <p:sp>
        <p:nvSpPr>
          <p:cNvPr name="TextBox 10" id="10"/>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KEY FINDINGS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028700" y="2340799"/>
            <a:ext cx="8080004" cy="5798460"/>
          </a:xfrm>
          <a:custGeom>
            <a:avLst/>
            <a:gdLst/>
            <a:ahLst/>
            <a:cxnLst/>
            <a:rect r="r" b="b" t="t" l="l"/>
            <a:pathLst>
              <a:path h="5798460" w="8080004">
                <a:moveTo>
                  <a:pt x="0" y="0"/>
                </a:moveTo>
                <a:lnTo>
                  <a:pt x="8080004" y="0"/>
                </a:lnTo>
                <a:lnTo>
                  <a:pt x="8080004" y="5798460"/>
                </a:lnTo>
                <a:lnTo>
                  <a:pt x="0" y="5798460"/>
                </a:lnTo>
                <a:lnTo>
                  <a:pt x="0" y="0"/>
                </a:lnTo>
                <a:close/>
              </a:path>
            </a:pathLst>
          </a:custGeom>
          <a:blipFill>
            <a:blip r:embed="rId2"/>
            <a:stretch>
              <a:fillRect l="0" t="0" r="0" b="0"/>
            </a:stretch>
          </a:blipFill>
        </p:spPr>
      </p:sp>
      <p:sp>
        <p:nvSpPr>
          <p:cNvPr name="TextBox 6" id="6"/>
          <p:cNvSpPr txBox="true"/>
          <p:nvPr/>
        </p:nvSpPr>
        <p:spPr>
          <a:xfrm rot="0">
            <a:off x="16991311"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6</a:t>
            </a:r>
          </a:p>
        </p:txBody>
      </p:sp>
      <p:sp>
        <p:nvSpPr>
          <p:cNvPr name="TextBox 7" id="7"/>
          <p:cNvSpPr txBox="true"/>
          <p:nvPr/>
        </p:nvSpPr>
        <p:spPr>
          <a:xfrm rot="0">
            <a:off x="1361400" y="1718278"/>
            <a:ext cx="5366747" cy="524510"/>
          </a:xfrm>
          <a:prstGeom prst="rect">
            <a:avLst/>
          </a:prstGeom>
        </p:spPr>
        <p:txBody>
          <a:bodyPr anchor="t" rtlCol="false" tIns="0" lIns="0" bIns="0" rIns="0">
            <a:spAutoFit/>
          </a:bodyPr>
          <a:lstStyle/>
          <a:p>
            <a:pPr algn="l">
              <a:lnSpc>
                <a:spcPts val="4479"/>
              </a:lnSpc>
            </a:pPr>
            <a:r>
              <a:rPr lang="en-US" sz="2799">
                <a:solidFill>
                  <a:srgbClr val="804F3B"/>
                </a:solidFill>
                <a:latin typeface="Radley"/>
                <a:ea typeface="Radley"/>
                <a:cs typeface="Radley"/>
                <a:sym typeface="Radley"/>
              </a:rPr>
              <a:t>Bar Chart</a:t>
            </a:r>
          </a:p>
        </p:txBody>
      </p:sp>
      <p:sp>
        <p:nvSpPr>
          <p:cNvPr name="TextBox 8" id="8"/>
          <p:cNvSpPr txBox="true"/>
          <p:nvPr/>
        </p:nvSpPr>
        <p:spPr>
          <a:xfrm rot="0">
            <a:off x="9144000" y="2169349"/>
            <a:ext cx="7596784" cy="5701665"/>
          </a:xfrm>
          <a:prstGeom prst="rect">
            <a:avLst/>
          </a:prstGeom>
        </p:spPr>
        <p:txBody>
          <a:bodyPr anchor="t" rtlCol="false" tIns="0" lIns="0" bIns="0" rIns="0">
            <a:spAutoFit/>
          </a:bodyPr>
          <a:lstStyle/>
          <a:p>
            <a:pPr algn="l">
              <a:lnSpc>
                <a:spcPts val="5039"/>
              </a:lnSpc>
            </a:pPr>
            <a:r>
              <a:rPr lang="en-US" sz="2799">
                <a:solidFill>
                  <a:srgbClr val="804F3B"/>
                </a:solidFill>
                <a:latin typeface="Raleway"/>
                <a:ea typeface="Raleway"/>
                <a:cs typeface="Raleway"/>
                <a:sym typeface="Raleway"/>
              </a:rPr>
              <a:t>The chart is titled "Strain Type Distribution." It shows the count of three different strain types: Hybrid, Indica, and Sativa.</a:t>
            </a:r>
          </a:p>
          <a:p>
            <a:pPr algn="l" marL="604519" indent="-302260" lvl="1">
              <a:lnSpc>
                <a:spcPts val="5039"/>
              </a:lnSpc>
              <a:buFont typeface="Arial"/>
              <a:buChar char="•"/>
            </a:pPr>
            <a:r>
              <a:rPr lang="en-US" sz="2799">
                <a:solidFill>
                  <a:srgbClr val="804F3B"/>
                </a:solidFill>
                <a:latin typeface="Raleway"/>
                <a:ea typeface="Raleway"/>
                <a:cs typeface="Raleway"/>
                <a:sym typeface="Raleway"/>
              </a:rPr>
              <a:t>Hybrid: This strain type has the highest count, exceeding 2000.</a:t>
            </a:r>
          </a:p>
          <a:p>
            <a:pPr algn="l" marL="604519" indent="-302260" lvl="1">
              <a:lnSpc>
                <a:spcPts val="5039"/>
              </a:lnSpc>
              <a:buFont typeface="Arial"/>
              <a:buChar char="•"/>
            </a:pPr>
            <a:r>
              <a:rPr lang="en-US" sz="2799">
                <a:solidFill>
                  <a:srgbClr val="804F3B"/>
                </a:solidFill>
                <a:latin typeface="Raleway"/>
                <a:ea typeface="Raleway"/>
                <a:cs typeface="Raleway"/>
                <a:sym typeface="Raleway"/>
              </a:rPr>
              <a:t>Indica: This one sits slightly above 1000.</a:t>
            </a:r>
          </a:p>
          <a:p>
            <a:pPr algn="l" marL="604519" indent="-302260" lvl="1">
              <a:lnSpc>
                <a:spcPts val="5039"/>
              </a:lnSpc>
              <a:buFont typeface="Arial"/>
              <a:buChar char="•"/>
            </a:pPr>
            <a:r>
              <a:rPr lang="en-US" sz="2799">
                <a:solidFill>
                  <a:srgbClr val="804F3B"/>
                </a:solidFill>
                <a:latin typeface="Raleway"/>
                <a:ea typeface="Raleway"/>
                <a:cs typeface="Raleway"/>
                <a:sym typeface="Raleway"/>
              </a:rPr>
              <a:t>Sativa: The lowest, with a count below 1000.</a:t>
            </a:r>
          </a:p>
          <a:p>
            <a:pPr algn="l">
              <a:lnSpc>
                <a:spcPts val="5039"/>
              </a:lnSpc>
            </a:pPr>
          </a:p>
        </p:txBody>
      </p:sp>
      <p:sp>
        <p:nvSpPr>
          <p:cNvPr name="TextBox 9" id="9"/>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KEY FINDINGS</a:t>
            </a:r>
          </a:p>
        </p:txBody>
      </p:sp>
      <p:sp>
        <p:nvSpPr>
          <p:cNvPr name="TextBox 10" id="10"/>
          <p:cNvSpPr txBox="true"/>
          <p:nvPr/>
        </p:nvSpPr>
        <p:spPr>
          <a:xfrm rot="0">
            <a:off x="0" y="8805545"/>
            <a:ext cx="16740784" cy="1481455"/>
          </a:xfrm>
          <a:prstGeom prst="rect">
            <a:avLst/>
          </a:prstGeom>
        </p:spPr>
        <p:txBody>
          <a:bodyPr anchor="t" rtlCol="false" tIns="0" lIns="0" bIns="0" rIns="0">
            <a:spAutoFit/>
          </a:bodyPr>
          <a:lstStyle/>
          <a:p>
            <a:pPr algn="ctr">
              <a:lnSpc>
                <a:spcPts val="3919"/>
              </a:lnSpc>
              <a:spcBef>
                <a:spcPct val="0"/>
              </a:spcBef>
            </a:pPr>
            <a:r>
              <a:rPr lang="en-US" sz="2799">
                <a:solidFill>
                  <a:srgbClr val="804F3B"/>
                </a:solidFill>
                <a:latin typeface="Raleway"/>
                <a:ea typeface="Raleway"/>
                <a:cs typeface="Raleway"/>
                <a:sym typeface="Raleway"/>
              </a:rPr>
              <a:t>Notes Section: The bar chart shows the dominance of Hybrid strains in the dataset. This visualization helps highlight that more than 50% of the strains are Hybrids, with fewer Sativa and Indica strains. This distribution could be useful for understanding strain preferences and market demand.</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028700" y="2545440"/>
            <a:ext cx="8080004" cy="5798460"/>
          </a:xfrm>
          <a:custGeom>
            <a:avLst/>
            <a:gdLst/>
            <a:ahLst/>
            <a:cxnLst/>
            <a:rect r="r" b="b" t="t" l="l"/>
            <a:pathLst>
              <a:path h="5798460" w="8080004">
                <a:moveTo>
                  <a:pt x="0" y="0"/>
                </a:moveTo>
                <a:lnTo>
                  <a:pt x="8080004" y="0"/>
                </a:lnTo>
                <a:lnTo>
                  <a:pt x="8080004" y="5798460"/>
                </a:lnTo>
                <a:lnTo>
                  <a:pt x="0" y="5798460"/>
                </a:lnTo>
                <a:lnTo>
                  <a:pt x="0" y="0"/>
                </a:lnTo>
                <a:close/>
              </a:path>
            </a:pathLst>
          </a:custGeom>
          <a:blipFill>
            <a:blip r:embed="rId2"/>
            <a:stretch>
              <a:fillRect l="0" t="0" r="0" b="0"/>
            </a:stretch>
          </a:blipFill>
        </p:spPr>
      </p:sp>
      <p:sp>
        <p:nvSpPr>
          <p:cNvPr name="TextBox 6" id="6"/>
          <p:cNvSpPr txBox="true"/>
          <p:nvPr/>
        </p:nvSpPr>
        <p:spPr>
          <a:xfrm rot="0">
            <a:off x="16991311"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7</a:t>
            </a:r>
          </a:p>
        </p:txBody>
      </p:sp>
      <p:sp>
        <p:nvSpPr>
          <p:cNvPr name="TextBox 7" id="7"/>
          <p:cNvSpPr txBox="true"/>
          <p:nvPr/>
        </p:nvSpPr>
        <p:spPr>
          <a:xfrm rot="0">
            <a:off x="1361400" y="1718278"/>
            <a:ext cx="5366747" cy="524510"/>
          </a:xfrm>
          <a:prstGeom prst="rect">
            <a:avLst/>
          </a:prstGeom>
        </p:spPr>
        <p:txBody>
          <a:bodyPr anchor="t" rtlCol="false" tIns="0" lIns="0" bIns="0" rIns="0">
            <a:spAutoFit/>
          </a:bodyPr>
          <a:lstStyle/>
          <a:p>
            <a:pPr algn="l">
              <a:lnSpc>
                <a:spcPts val="4479"/>
              </a:lnSpc>
            </a:pPr>
            <a:r>
              <a:rPr lang="en-US" sz="2799">
                <a:solidFill>
                  <a:srgbClr val="804F3B"/>
                </a:solidFill>
                <a:latin typeface="Radley"/>
                <a:ea typeface="Radley"/>
                <a:cs typeface="Radley"/>
                <a:sym typeface="Radley"/>
              </a:rPr>
              <a:t>Bar Chart</a:t>
            </a:r>
          </a:p>
        </p:txBody>
      </p:sp>
      <p:sp>
        <p:nvSpPr>
          <p:cNvPr name="TextBox 8" id="8"/>
          <p:cNvSpPr txBox="true"/>
          <p:nvPr/>
        </p:nvSpPr>
        <p:spPr>
          <a:xfrm rot="0">
            <a:off x="9144000" y="2431140"/>
            <a:ext cx="7596784" cy="6260592"/>
          </a:xfrm>
          <a:prstGeom prst="rect">
            <a:avLst/>
          </a:prstGeom>
        </p:spPr>
        <p:txBody>
          <a:bodyPr anchor="t" rtlCol="false" tIns="0" lIns="0" bIns="0" rIns="0">
            <a:spAutoFit/>
          </a:bodyPr>
          <a:lstStyle/>
          <a:p>
            <a:pPr algn="l">
              <a:lnSpc>
                <a:spcPts val="3311"/>
              </a:lnSpc>
            </a:pPr>
            <a:r>
              <a:rPr lang="en-US" sz="1839">
                <a:solidFill>
                  <a:srgbClr val="804F3B"/>
                </a:solidFill>
                <a:latin typeface="Raleway"/>
                <a:ea typeface="Raleway"/>
                <a:cs typeface="Raleway"/>
                <a:sym typeface="Raleway"/>
              </a:rPr>
              <a:t>The chart, titled "Most Common Terpenes Across Strains," illustrates the distribution of various terpenes found in different strains.</a:t>
            </a:r>
          </a:p>
          <a:p>
            <a:pPr algn="l">
              <a:lnSpc>
                <a:spcPts val="3311"/>
              </a:lnSpc>
            </a:pPr>
            <a:r>
              <a:rPr lang="en-US" sz="1839">
                <a:solidFill>
                  <a:srgbClr val="804F3B"/>
                </a:solidFill>
                <a:latin typeface="Raleway"/>
                <a:ea typeface="Raleway"/>
                <a:cs typeface="Raleway"/>
                <a:sym typeface="Raleway"/>
              </a:rPr>
              <a:t>Key observations::</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Myrcene: The most prevalent terpene, with a count exceeding 900.</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Caryophyllene and Limonene: The next most common, with counts around 350 and 300, respectively.</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Terpinolene: Slightly above 200 in count.</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Pinene: Has a count below 100.</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Ocimene, Linalool, and Humulene: Very low counts, close to zero.</a:t>
            </a:r>
          </a:p>
          <a:p>
            <a:pPr algn="l">
              <a:lnSpc>
                <a:spcPts val="3311"/>
              </a:lnSpc>
            </a:pPr>
            <a:r>
              <a:rPr lang="en-US" sz="1839">
                <a:solidFill>
                  <a:srgbClr val="804F3B"/>
                </a:solidFill>
                <a:latin typeface="Raleway"/>
                <a:ea typeface="Raleway"/>
                <a:cs typeface="Raleway"/>
                <a:sym typeface="Raleway"/>
              </a:rPr>
              <a:t>In summary, Myrcene dominates the terpene landscape, followed by Caryophyllene and Limonene, with the rest trailing behind significantly. These trends offer insight into the chemical profiles of different strains, which can inform their potential effects and uses. </a:t>
            </a:r>
          </a:p>
          <a:p>
            <a:pPr algn="l">
              <a:lnSpc>
                <a:spcPts val="3311"/>
              </a:lnSpc>
            </a:pPr>
          </a:p>
        </p:txBody>
      </p:sp>
      <p:sp>
        <p:nvSpPr>
          <p:cNvPr name="TextBox 9" id="9"/>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KEY FINDINGS</a:t>
            </a:r>
          </a:p>
        </p:txBody>
      </p:sp>
      <p:sp>
        <p:nvSpPr>
          <p:cNvPr name="TextBox 10" id="10"/>
          <p:cNvSpPr txBox="true"/>
          <p:nvPr/>
        </p:nvSpPr>
        <p:spPr>
          <a:xfrm rot="0">
            <a:off x="-145328" y="8805545"/>
            <a:ext cx="16740784" cy="1481455"/>
          </a:xfrm>
          <a:prstGeom prst="rect">
            <a:avLst/>
          </a:prstGeom>
        </p:spPr>
        <p:txBody>
          <a:bodyPr anchor="t" rtlCol="false" tIns="0" lIns="0" bIns="0" rIns="0">
            <a:spAutoFit/>
          </a:bodyPr>
          <a:lstStyle/>
          <a:p>
            <a:pPr algn="ctr">
              <a:lnSpc>
                <a:spcPts val="3919"/>
              </a:lnSpc>
              <a:spcBef>
                <a:spcPct val="0"/>
              </a:spcBef>
            </a:pPr>
            <a:r>
              <a:rPr lang="en-US" sz="2799">
                <a:solidFill>
                  <a:srgbClr val="804F3B"/>
                </a:solidFill>
                <a:latin typeface="Raleway"/>
                <a:ea typeface="Raleway"/>
                <a:cs typeface="Raleway"/>
                <a:sym typeface="Raleway"/>
              </a:rPr>
              <a:t>Notes Section: This visualization compares the THC levels across different strain types. Sativa strains tend to show slightly higher THC levels on average, while Indica and Hybrid strains are more evenly distributed. This provides insight into the potency variations across strain types.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028700" y="2545440"/>
            <a:ext cx="8080004" cy="5798460"/>
          </a:xfrm>
          <a:custGeom>
            <a:avLst/>
            <a:gdLst/>
            <a:ahLst/>
            <a:cxnLst/>
            <a:rect r="r" b="b" t="t" l="l"/>
            <a:pathLst>
              <a:path h="5798460" w="8080004">
                <a:moveTo>
                  <a:pt x="0" y="0"/>
                </a:moveTo>
                <a:lnTo>
                  <a:pt x="8080004" y="0"/>
                </a:lnTo>
                <a:lnTo>
                  <a:pt x="8080004" y="5798460"/>
                </a:lnTo>
                <a:lnTo>
                  <a:pt x="0" y="5798460"/>
                </a:lnTo>
                <a:lnTo>
                  <a:pt x="0" y="0"/>
                </a:lnTo>
                <a:close/>
              </a:path>
            </a:pathLst>
          </a:custGeom>
          <a:blipFill>
            <a:blip r:embed="rId2"/>
            <a:stretch>
              <a:fillRect l="-88" t="0" r="-88" b="0"/>
            </a:stretch>
          </a:blipFill>
        </p:spPr>
      </p:sp>
      <p:sp>
        <p:nvSpPr>
          <p:cNvPr name="TextBox 6" id="6"/>
          <p:cNvSpPr txBox="true"/>
          <p:nvPr/>
        </p:nvSpPr>
        <p:spPr>
          <a:xfrm rot="0">
            <a:off x="16991311"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8</a:t>
            </a:r>
          </a:p>
        </p:txBody>
      </p:sp>
      <p:sp>
        <p:nvSpPr>
          <p:cNvPr name="TextBox 7" id="7"/>
          <p:cNvSpPr txBox="true"/>
          <p:nvPr/>
        </p:nvSpPr>
        <p:spPr>
          <a:xfrm rot="0">
            <a:off x="1361400" y="1718278"/>
            <a:ext cx="5366747" cy="524510"/>
          </a:xfrm>
          <a:prstGeom prst="rect">
            <a:avLst/>
          </a:prstGeom>
        </p:spPr>
        <p:txBody>
          <a:bodyPr anchor="t" rtlCol="false" tIns="0" lIns="0" bIns="0" rIns="0">
            <a:spAutoFit/>
          </a:bodyPr>
          <a:lstStyle/>
          <a:p>
            <a:pPr algn="l">
              <a:lnSpc>
                <a:spcPts val="4479"/>
              </a:lnSpc>
            </a:pPr>
            <a:r>
              <a:rPr lang="en-US" sz="2799">
                <a:solidFill>
                  <a:srgbClr val="804F3B"/>
                </a:solidFill>
                <a:latin typeface="Radley"/>
                <a:ea typeface="Radley"/>
                <a:cs typeface="Radley"/>
                <a:sym typeface="Radley"/>
              </a:rPr>
              <a:t>Bar Chart</a:t>
            </a:r>
          </a:p>
        </p:txBody>
      </p:sp>
      <p:sp>
        <p:nvSpPr>
          <p:cNvPr name="TextBox 8" id="8"/>
          <p:cNvSpPr txBox="true"/>
          <p:nvPr/>
        </p:nvSpPr>
        <p:spPr>
          <a:xfrm rot="0">
            <a:off x="9144000" y="1708753"/>
            <a:ext cx="7596784" cy="7517892"/>
          </a:xfrm>
          <a:prstGeom prst="rect">
            <a:avLst/>
          </a:prstGeom>
        </p:spPr>
        <p:txBody>
          <a:bodyPr anchor="t" rtlCol="false" tIns="0" lIns="0" bIns="0" rIns="0">
            <a:spAutoFit/>
          </a:bodyPr>
          <a:lstStyle/>
          <a:p>
            <a:pPr algn="l">
              <a:lnSpc>
                <a:spcPts val="3311"/>
              </a:lnSpc>
            </a:pPr>
          </a:p>
          <a:p>
            <a:pPr algn="l">
              <a:lnSpc>
                <a:spcPts val="3311"/>
              </a:lnSpc>
            </a:pPr>
            <a:r>
              <a:rPr lang="en-US" sz="1839">
                <a:solidFill>
                  <a:srgbClr val="804F3B"/>
                </a:solidFill>
                <a:latin typeface="Raleway"/>
                <a:ea typeface="Raleway"/>
                <a:cs typeface="Raleway"/>
                <a:sym typeface="Raleway"/>
              </a:rPr>
              <a:t>The chart is titled "Terpene Distribution by Strain Type." It shows the proportion of different terpenes in three types of cannabis strains: Hybrid, Indica, and Sativa.</a:t>
            </a:r>
          </a:p>
          <a:p>
            <a:pPr algn="l">
              <a:lnSpc>
                <a:spcPts val="3311"/>
              </a:lnSpc>
            </a:pPr>
            <a:r>
              <a:rPr lang="en-US" sz="1839" spc="-18">
                <a:solidFill>
                  <a:srgbClr val="804F3B"/>
                </a:solidFill>
                <a:latin typeface="Raleway"/>
                <a:ea typeface="Raleway"/>
                <a:cs typeface="Raleway"/>
                <a:sym typeface="Raleway"/>
              </a:rPr>
              <a:t>Key Observations:</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Hybrid Strains:</a:t>
            </a:r>
          </a:p>
          <a:p>
            <a:pPr algn="l" marL="794511" indent="-264837" lvl="2">
              <a:lnSpc>
                <a:spcPts val="3311"/>
              </a:lnSpc>
              <a:buFont typeface="Arial"/>
              <a:buChar char="⚬"/>
            </a:pPr>
            <a:r>
              <a:rPr lang="en-US" sz="1839">
                <a:solidFill>
                  <a:srgbClr val="804F3B"/>
                </a:solidFill>
                <a:latin typeface="Raleway"/>
                <a:ea typeface="Raleway"/>
                <a:cs typeface="Raleway"/>
                <a:sym typeface="Raleway"/>
              </a:rPr>
              <a:t>Largest proportion is "NA" (gray), indicating unspecified terpenes. Myrcene (cyan) and Caryophyllene (red) are prominent. Smaller amounts of other terpenes.</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Indica St</a:t>
            </a:r>
            <a:r>
              <a:rPr lang="en-US" sz="1839">
                <a:solidFill>
                  <a:srgbClr val="804F3B"/>
                </a:solidFill>
                <a:latin typeface="Raleway"/>
                <a:ea typeface="Raleway"/>
                <a:cs typeface="Raleway"/>
                <a:sym typeface="Raleway"/>
              </a:rPr>
              <a:t>rains:</a:t>
            </a:r>
          </a:p>
          <a:p>
            <a:pPr algn="l" marL="794511" indent="-264837" lvl="2">
              <a:lnSpc>
                <a:spcPts val="3311"/>
              </a:lnSpc>
              <a:buFont typeface="Arial"/>
              <a:buChar char="⚬"/>
            </a:pPr>
            <a:r>
              <a:rPr lang="en-US" sz="1839">
                <a:solidFill>
                  <a:srgbClr val="804F3B"/>
                </a:solidFill>
                <a:latin typeface="Raleway"/>
                <a:ea typeface="Raleway"/>
                <a:cs typeface="Raleway"/>
                <a:sym typeface="Raleway"/>
              </a:rPr>
              <a:t>Like Hybrid, "NA" (gray) is the largest. </a:t>
            </a:r>
            <a:r>
              <a:rPr lang="en-US" sz="1839">
                <a:solidFill>
                  <a:srgbClr val="804F3B"/>
                </a:solidFill>
                <a:latin typeface="Raleway"/>
                <a:ea typeface="Raleway"/>
                <a:cs typeface="Raleway"/>
                <a:sym typeface="Raleway"/>
              </a:rPr>
              <a:t>Myrc</a:t>
            </a:r>
            <a:r>
              <a:rPr lang="en-US" sz="1839">
                <a:solidFill>
                  <a:srgbClr val="804F3B"/>
                </a:solidFill>
                <a:latin typeface="Raleway"/>
                <a:ea typeface="Raleway"/>
                <a:cs typeface="Raleway"/>
                <a:sym typeface="Raleway"/>
              </a:rPr>
              <a:t>ene (cyan) is the next most common. Caryophyllene (red) and Limonene (green) are also present.</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Sativa Strai</a:t>
            </a:r>
            <a:r>
              <a:rPr lang="en-US" sz="1839">
                <a:solidFill>
                  <a:srgbClr val="804F3B"/>
                </a:solidFill>
                <a:latin typeface="Raleway"/>
                <a:ea typeface="Raleway"/>
                <a:cs typeface="Raleway"/>
                <a:sym typeface="Raleway"/>
              </a:rPr>
              <a:t>ns:</a:t>
            </a:r>
          </a:p>
          <a:p>
            <a:pPr algn="l" marL="794511" indent="-264837" lvl="2">
              <a:lnSpc>
                <a:spcPts val="3311"/>
              </a:lnSpc>
              <a:buFont typeface="Arial"/>
              <a:buChar char="⚬"/>
            </a:pPr>
            <a:r>
              <a:rPr lang="en-US" sz="1839">
                <a:solidFill>
                  <a:srgbClr val="804F3B"/>
                </a:solidFill>
                <a:latin typeface="Raleway"/>
                <a:ea typeface="Raleway"/>
                <a:cs typeface="Raleway"/>
                <a:sym typeface="Raleway"/>
              </a:rPr>
              <a:t>Again, "NA" (gray) dominates. Noticeable presence of Myrcene (cyan), Caryophyllene (red), and Limonene (green). Significant presence of Terpinolene (pink).</a:t>
            </a:r>
          </a:p>
          <a:p>
            <a:pPr algn="l">
              <a:lnSpc>
                <a:spcPts val="3311"/>
              </a:lnSpc>
            </a:pPr>
          </a:p>
        </p:txBody>
      </p:sp>
      <p:sp>
        <p:nvSpPr>
          <p:cNvPr name="TextBox 9" id="9"/>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KEY FINDINGS</a:t>
            </a:r>
          </a:p>
        </p:txBody>
      </p:sp>
      <p:sp>
        <p:nvSpPr>
          <p:cNvPr name="TextBox 10" id="10"/>
          <p:cNvSpPr txBox="true"/>
          <p:nvPr/>
        </p:nvSpPr>
        <p:spPr>
          <a:xfrm rot="0">
            <a:off x="0" y="8805545"/>
            <a:ext cx="16740784" cy="1481455"/>
          </a:xfrm>
          <a:prstGeom prst="rect">
            <a:avLst/>
          </a:prstGeom>
        </p:spPr>
        <p:txBody>
          <a:bodyPr anchor="t" rtlCol="false" tIns="0" lIns="0" bIns="0" rIns="0">
            <a:spAutoFit/>
          </a:bodyPr>
          <a:lstStyle/>
          <a:p>
            <a:pPr algn="ctr">
              <a:lnSpc>
                <a:spcPts val="3919"/>
              </a:lnSpc>
              <a:spcBef>
                <a:spcPct val="0"/>
              </a:spcBef>
            </a:pPr>
            <a:r>
              <a:rPr lang="en-US" sz="2799">
                <a:solidFill>
                  <a:srgbClr val="804F3B"/>
                </a:solidFill>
                <a:latin typeface="Raleway"/>
                <a:ea typeface="Raleway"/>
                <a:cs typeface="Raleway"/>
                <a:sym typeface="Raleway"/>
              </a:rPr>
              <a:t>Notes Section: The bar chart highlights that terpenes like Myrcene and Limonene are the most frequently occurring in the dataset. These terpenes are known for their relaxing and energizing effects, respectively, which might explain their popularity across strains.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DE0D4"/>
        </a:solidFill>
      </p:bgPr>
    </p:bg>
    <p:spTree>
      <p:nvGrpSpPr>
        <p:cNvPr id="1" name=""/>
        <p:cNvGrpSpPr/>
        <p:nvPr/>
      </p:nvGrpSpPr>
      <p:grpSpPr>
        <a:xfrm>
          <a:off x="0" y="0"/>
          <a:ext cx="0" cy="0"/>
          <a:chOff x="0" y="0"/>
          <a:chExt cx="0" cy="0"/>
        </a:xfrm>
      </p:grpSpPr>
      <p:sp>
        <p:nvSpPr>
          <p:cNvPr name="TextBox 2" id="2"/>
          <p:cNvSpPr txBox="true"/>
          <p:nvPr/>
        </p:nvSpPr>
        <p:spPr>
          <a:xfrm rot="0">
            <a:off x="17127588" y="9201150"/>
            <a:ext cx="773608" cy="537845"/>
          </a:xfrm>
          <a:prstGeom prst="rect">
            <a:avLst/>
          </a:prstGeom>
        </p:spPr>
        <p:txBody>
          <a:bodyPr anchor="t" rtlCol="false" tIns="0" lIns="0" bIns="0" rIns="0">
            <a:spAutoFit/>
          </a:bodyPr>
          <a:lstStyle/>
          <a:p>
            <a:pPr algn="ctr">
              <a:lnSpc>
                <a:spcPts val="4480"/>
              </a:lnSpc>
            </a:pPr>
            <a:r>
              <a:rPr lang="en-US" sz="3200">
                <a:solidFill>
                  <a:srgbClr val="804F3B"/>
                </a:solidFill>
                <a:latin typeface="Prata"/>
                <a:ea typeface="Prata"/>
                <a:cs typeface="Prata"/>
                <a:sym typeface="Prata"/>
              </a:rPr>
              <a:t>2</a:t>
            </a:r>
          </a:p>
        </p:txBody>
      </p:sp>
      <p:grpSp>
        <p:nvGrpSpPr>
          <p:cNvPr name="Group 3" id="3"/>
          <p:cNvGrpSpPr/>
          <p:nvPr/>
        </p:nvGrpSpPr>
        <p:grpSpPr>
          <a:xfrm rot="0">
            <a:off x="16740784" y="0"/>
            <a:ext cx="1547216" cy="10287000"/>
            <a:chOff x="0" y="0"/>
            <a:chExt cx="523379" cy="3479800"/>
          </a:xfrm>
        </p:grpSpPr>
        <p:sp>
          <p:nvSpPr>
            <p:cNvPr name="Freeform 4" id="4"/>
            <p:cNvSpPr/>
            <p:nvPr/>
          </p:nvSpPr>
          <p:spPr>
            <a:xfrm flipH="false" flipV="false" rot="0">
              <a:off x="0" y="0"/>
              <a:ext cx="523379" cy="3479800"/>
            </a:xfrm>
            <a:custGeom>
              <a:avLst/>
              <a:gdLst/>
              <a:ahLst/>
              <a:cxnLst/>
              <a:rect r="r" b="b" t="t" l="l"/>
              <a:pathLst>
                <a:path h="3479800" w="523379">
                  <a:moveTo>
                    <a:pt x="0" y="0"/>
                  </a:moveTo>
                  <a:lnTo>
                    <a:pt x="523379" y="0"/>
                  </a:lnTo>
                  <a:lnTo>
                    <a:pt x="523379" y="3479800"/>
                  </a:lnTo>
                  <a:lnTo>
                    <a:pt x="0" y="3479800"/>
                  </a:lnTo>
                  <a:close/>
                </a:path>
              </a:pathLst>
            </a:custGeom>
            <a:solidFill>
              <a:srgbClr val="E6CCB2"/>
            </a:solidFill>
          </p:spPr>
        </p:sp>
      </p:grpSp>
      <p:sp>
        <p:nvSpPr>
          <p:cNvPr name="Freeform 5" id="5"/>
          <p:cNvSpPr/>
          <p:nvPr/>
        </p:nvSpPr>
        <p:spPr>
          <a:xfrm flipH="false" flipV="false" rot="0">
            <a:off x="1028700" y="2545440"/>
            <a:ext cx="8080004" cy="5798460"/>
          </a:xfrm>
          <a:custGeom>
            <a:avLst/>
            <a:gdLst/>
            <a:ahLst/>
            <a:cxnLst/>
            <a:rect r="r" b="b" t="t" l="l"/>
            <a:pathLst>
              <a:path h="5798460" w="8080004">
                <a:moveTo>
                  <a:pt x="0" y="0"/>
                </a:moveTo>
                <a:lnTo>
                  <a:pt x="8080004" y="0"/>
                </a:lnTo>
                <a:lnTo>
                  <a:pt x="8080004" y="5798460"/>
                </a:lnTo>
                <a:lnTo>
                  <a:pt x="0" y="5798460"/>
                </a:lnTo>
                <a:lnTo>
                  <a:pt x="0" y="0"/>
                </a:lnTo>
                <a:close/>
              </a:path>
            </a:pathLst>
          </a:custGeom>
          <a:blipFill>
            <a:blip r:embed="rId2"/>
            <a:stretch>
              <a:fillRect l="-88" t="0" r="-88" b="0"/>
            </a:stretch>
          </a:blipFill>
        </p:spPr>
      </p:sp>
      <p:sp>
        <p:nvSpPr>
          <p:cNvPr name="TextBox 6" id="6"/>
          <p:cNvSpPr txBox="true"/>
          <p:nvPr/>
        </p:nvSpPr>
        <p:spPr>
          <a:xfrm rot="0">
            <a:off x="16991311" y="9134475"/>
            <a:ext cx="682307" cy="581025"/>
          </a:xfrm>
          <a:prstGeom prst="rect">
            <a:avLst/>
          </a:prstGeom>
        </p:spPr>
        <p:txBody>
          <a:bodyPr anchor="t" rtlCol="false" tIns="0" lIns="0" bIns="0" rIns="0">
            <a:spAutoFit/>
          </a:bodyPr>
          <a:lstStyle/>
          <a:p>
            <a:pPr algn="r">
              <a:lnSpc>
                <a:spcPts val="4800"/>
              </a:lnSpc>
            </a:pPr>
            <a:r>
              <a:rPr lang="en-US" sz="3000">
                <a:solidFill>
                  <a:srgbClr val="804F3B"/>
                </a:solidFill>
                <a:latin typeface="Raleway"/>
                <a:ea typeface="Raleway"/>
                <a:cs typeface="Raleway"/>
                <a:sym typeface="Raleway"/>
              </a:rPr>
              <a:t>9</a:t>
            </a:r>
          </a:p>
        </p:txBody>
      </p:sp>
      <p:sp>
        <p:nvSpPr>
          <p:cNvPr name="TextBox 7" id="7"/>
          <p:cNvSpPr txBox="true"/>
          <p:nvPr/>
        </p:nvSpPr>
        <p:spPr>
          <a:xfrm rot="0">
            <a:off x="1361400" y="1718278"/>
            <a:ext cx="5366747" cy="524510"/>
          </a:xfrm>
          <a:prstGeom prst="rect">
            <a:avLst/>
          </a:prstGeom>
        </p:spPr>
        <p:txBody>
          <a:bodyPr anchor="t" rtlCol="false" tIns="0" lIns="0" bIns="0" rIns="0">
            <a:spAutoFit/>
          </a:bodyPr>
          <a:lstStyle/>
          <a:p>
            <a:pPr algn="l">
              <a:lnSpc>
                <a:spcPts val="4479"/>
              </a:lnSpc>
            </a:pPr>
            <a:r>
              <a:rPr lang="en-US" sz="2799">
                <a:solidFill>
                  <a:srgbClr val="804F3B"/>
                </a:solidFill>
                <a:latin typeface="Radley"/>
                <a:ea typeface="Radley"/>
                <a:cs typeface="Radley"/>
                <a:sym typeface="Radley"/>
              </a:rPr>
              <a:t>Bar Chart</a:t>
            </a:r>
          </a:p>
        </p:txBody>
      </p:sp>
      <p:sp>
        <p:nvSpPr>
          <p:cNvPr name="TextBox 8" id="8"/>
          <p:cNvSpPr txBox="true"/>
          <p:nvPr/>
        </p:nvSpPr>
        <p:spPr>
          <a:xfrm rot="0">
            <a:off x="9144000" y="2128488"/>
            <a:ext cx="7596784" cy="6260592"/>
          </a:xfrm>
          <a:prstGeom prst="rect">
            <a:avLst/>
          </a:prstGeom>
        </p:spPr>
        <p:txBody>
          <a:bodyPr anchor="t" rtlCol="false" tIns="0" lIns="0" bIns="0" rIns="0">
            <a:spAutoFit/>
          </a:bodyPr>
          <a:lstStyle/>
          <a:p>
            <a:pPr algn="l">
              <a:lnSpc>
                <a:spcPts val="3311"/>
              </a:lnSpc>
            </a:pPr>
          </a:p>
          <a:p>
            <a:pPr algn="l">
              <a:lnSpc>
                <a:spcPts val="3311"/>
              </a:lnSpc>
            </a:pPr>
            <a:r>
              <a:rPr lang="en-US" sz="1839">
                <a:solidFill>
                  <a:srgbClr val="804F3B"/>
                </a:solidFill>
                <a:latin typeface="Raleway"/>
                <a:ea typeface="Raleway"/>
                <a:cs typeface="Raleway"/>
                <a:sym typeface="Raleway"/>
              </a:rPr>
              <a:t>The chart, titled "Average THC Levels by Strain Type," compares the average THC levels (percentage) across three types of cannabis strains: Hybrid, Indica, and Sativa.</a:t>
            </a:r>
          </a:p>
          <a:p>
            <a:pPr algn="l">
              <a:lnSpc>
                <a:spcPts val="3311"/>
              </a:lnSpc>
            </a:pPr>
            <a:r>
              <a:rPr lang="en-US" sz="1839" spc="-18">
                <a:solidFill>
                  <a:srgbClr val="804F3B"/>
                </a:solidFill>
                <a:latin typeface="Raleway"/>
                <a:ea typeface="Raleway"/>
                <a:cs typeface="Raleway"/>
                <a:sym typeface="Raleway"/>
              </a:rPr>
              <a:t>Key Observations:</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Hybrid Strains:</a:t>
            </a:r>
          </a:p>
          <a:p>
            <a:pPr algn="l" marL="794511" indent="-264837" lvl="2">
              <a:lnSpc>
                <a:spcPts val="3311"/>
              </a:lnSpc>
              <a:buFont typeface="Arial"/>
              <a:buChar char="⚬"/>
            </a:pPr>
            <a:r>
              <a:rPr lang="en-US" sz="1839">
                <a:solidFill>
                  <a:srgbClr val="804F3B"/>
                </a:solidFill>
                <a:latin typeface="Raleway"/>
                <a:ea typeface="Raleway"/>
                <a:cs typeface="Raleway"/>
                <a:sym typeface="Raleway"/>
              </a:rPr>
              <a:t>R</a:t>
            </a:r>
            <a:r>
              <a:rPr lang="en-US" sz="1839">
                <a:solidFill>
                  <a:srgbClr val="804F3B"/>
                </a:solidFill>
                <a:latin typeface="Raleway"/>
                <a:ea typeface="Raleway"/>
                <a:cs typeface="Raleway"/>
                <a:sym typeface="Raleway"/>
              </a:rPr>
              <a:t>epresented by a red bar.</a:t>
            </a:r>
          </a:p>
          <a:p>
            <a:pPr algn="l" marL="794511" indent="-264837" lvl="2">
              <a:lnSpc>
                <a:spcPts val="3311"/>
              </a:lnSpc>
              <a:buFont typeface="Arial"/>
              <a:buChar char="⚬"/>
            </a:pPr>
            <a:r>
              <a:rPr lang="en-US" sz="1839">
                <a:solidFill>
                  <a:srgbClr val="804F3B"/>
                </a:solidFill>
                <a:latin typeface="Raleway"/>
                <a:ea typeface="Raleway"/>
                <a:cs typeface="Raleway"/>
                <a:sym typeface="Raleway"/>
              </a:rPr>
              <a:t>Average THC level: Approximately 17%.</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Indica St</a:t>
            </a:r>
            <a:r>
              <a:rPr lang="en-US" sz="1839">
                <a:solidFill>
                  <a:srgbClr val="804F3B"/>
                </a:solidFill>
                <a:latin typeface="Raleway"/>
                <a:ea typeface="Raleway"/>
                <a:cs typeface="Raleway"/>
                <a:sym typeface="Raleway"/>
              </a:rPr>
              <a:t>rains:</a:t>
            </a:r>
          </a:p>
          <a:p>
            <a:pPr algn="l" marL="794511" indent="-264837" lvl="2">
              <a:lnSpc>
                <a:spcPts val="3311"/>
              </a:lnSpc>
              <a:buFont typeface="Arial"/>
              <a:buChar char="⚬"/>
            </a:pPr>
            <a:r>
              <a:rPr lang="en-US" sz="1839">
                <a:solidFill>
                  <a:srgbClr val="804F3B"/>
                </a:solidFill>
                <a:latin typeface="Raleway"/>
                <a:ea typeface="Raleway"/>
                <a:cs typeface="Raleway"/>
                <a:sym typeface="Raleway"/>
              </a:rPr>
              <a:t>R</a:t>
            </a:r>
            <a:r>
              <a:rPr lang="en-US" sz="1839">
                <a:solidFill>
                  <a:srgbClr val="804F3B"/>
                </a:solidFill>
                <a:latin typeface="Raleway"/>
                <a:ea typeface="Raleway"/>
                <a:cs typeface="Raleway"/>
                <a:sym typeface="Raleway"/>
              </a:rPr>
              <a:t>epresented by a green bar.</a:t>
            </a:r>
          </a:p>
          <a:p>
            <a:pPr algn="l" marL="794511" indent="-264837" lvl="2">
              <a:lnSpc>
                <a:spcPts val="3311"/>
              </a:lnSpc>
              <a:buFont typeface="Arial"/>
              <a:buChar char="⚬"/>
            </a:pPr>
            <a:r>
              <a:rPr lang="en-US" sz="1839">
                <a:solidFill>
                  <a:srgbClr val="804F3B"/>
                </a:solidFill>
                <a:latin typeface="Raleway"/>
                <a:ea typeface="Raleway"/>
                <a:cs typeface="Raleway"/>
                <a:sym typeface="Raleway"/>
              </a:rPr>
              <a:t>Average THC level: Also around 17%.</a:t>
            </a:r>
          </a:p>
          <a:p>
            <a:pPr algn="l" marL="397255" indent="-198628" lvl="1">
              <a:lnSpc>
                <a:spcPts val="3311"/>
              </a:lnSpc>
              <a:buAutoNum type="arabicPeriod" startAt="1"/>
            </a:pPr>
            <a:r>
              <a:rPr lang="en-US" sz="1839">
                <a:solidFill>
                  <a:srgbClr val="804F3B"/>
                </a:solidFill>
                <a:latin typeface="Raleway"/>
                <a:ea typeface="Raleway"/>
                <a:cs typeface="Raleway"/>
                <a:sym typeface="Raleway"/>
              </a:rPr>
              <a:t>Sativa Strai</a:t>
            </a:r>
            <a:r>
              <a:rPr lang="en-US" sz="1839">
                <a:solidFill>
                  <a:srgbClr val="804F3B"/>
                </a:solidFill>
                <a:latin typeface="Raleway"/>
                <a:ea typeface="Raleway"/>
                <a:cs typeface="Raleway"/>
                <a:sym typeface="Raleway"/>
              </a:rPr>
              <a:t>ns:</a:t>
            </a:r>
          </a:p>
          <a:p>
            <a:pPr algn="l" marL="794511" indent="-264837" lvl="2">
              <a:lnSpc>
                <a:spcPts val="3311"/>
              </a:lnSpc>
              <a:buFont typeface="Arial"/>
              <a:buChar char="⚬"/>
            </a:pPr>
            <a:r>
              <a:rPr lang="en-US" sz="1839">
                <a:solidFill>
                  <a:srgbClr val="804F3B"/>
                </a:solidFill>
                <a:latin typeface="Raleway"/>
                <a:ea typeface="Raleway"/>
                <a:cs typeface="Raleway"/>
                <a:sym typeface="Raleway"/>
              </a:rPr>
              <a:t>Rep</a:t>
            </a:r>
            <a:r>
              <a:rPr lang="en-US" sz="1839">
                <a:solidFill>
                  <a:srgbClr val="804F3B"/>
                </a:solidFill>
                <a:latin typeface="Raleway"/>
                <a:ea typeface="Raleway"/>
                <a:cs typeface="Raleway"/>
                <a:sym typeface="Raleway"/>
              </a:rPr>
              <a:t>resented by a blue bar.</a:t>
            </a:r>
          </a:p>
          <a:p>
            <a:pPr algn="l" marL="794511" indent="-264837" lvl="2">
              <a:lnSpc>
                <a:spcPts val="3311"/>
              </a:lnSpc>
              <a:buFont typeface="Arial"/>
              <a:buChar char="⚬"/>
            </a:pPr>
            <a:r>
              <a:rPr lang="en-US" sz="1839">
                <a:solidFill>
                  <a:srgbClr val="804F3B"/>
                </a:solidFill>
                <a:latin typeface="Raleway"/>
                <a:ea typeface="Raleway"/>
                <a:cs typeface="Raleway"/>
                <a:sym typeface="Raleway"/>
              </a:rPr>
              <a:t>Average THC level: Slightly lower at approximately 16%.</a:t>
            </a:r>
          </a:p>
          <a:p>
            <a:pPr algn="l">
              <a:lnSpc>
                <a:spcPts val="3311"/>
              </a:lnSpc>
            </a:pPr>
          </a:p>
        </p:txBody>
      </p:sp>
      <p:sp>
        <p:nvSpPr>
          <p:cNvPr name="TextBox 9" id="9"/>
          <p:cNvSpPr txBox="true"/>
          <p:nvPr/>
        </p:nvSpPr>
        <p:spPr>
          <a:xfrm rot="0">
            <a:off x="1355447" y="723011"/>
            <a:ext cx="5921264" cy="899160"/>
          </a:xfrm>
          <a:prstGeom prst="rect">
            <a:avLst/>
          </a:prstGeom>
        </p:spPr>
        <p:txBody>
          <a:bodyPr anchor="t" rtlCol="false" tIns="0" lIns="0" bIns="0" rIns="0">
            <a:spAutoFit/>
          </a:bodyPr>
          <a:lstStyle/>
          <a:p>
            <a:pPr algn="just">
              <a:lnSpc>
                <a:spcPts val="7019"/>
              </a:lnSpc>
            </a:pPr>
            <a:r>
              <a:rPr lang="en-US" b="true" sz="6000">
                <a:solidFill>
                  <a:srgbClr val="804F3B"/>
                </a:solidFill>
                <a:latin typeface="Raleway Bold"/>
                <a:ea typeface="Raleway Bold"/>
                <a:cs typeface="Raleway Bold"/>
                <a:sym typeface="Raleway Bold"/>
              </a:rPr>
              <a:t>KEY FINDINGS</a:t>
            </a:r>
          </a:p>
        </p:txBody>
      </p:sp>
      <p:sp>
        <p:nvSpPr>
          <p:cNvPr name="TextBox 10" id="10"/>
          <p:cNvSpPr txBox="true"/>
          <p:nvPr/>
        </p:nvSpPr>
        <p:spPr>
          <a:xfrm rot="0">
            <a:off x="0" y="8805545"/>
            <a:ext cx="16740784" cy="1481455"/>
          </a:xfrm>
          <a:prstGeom prst="rect">
            <a:avLst/>
          </a:prstGeom>
        </p:spPr>
        <p:txBody>
          <a:bodyPr anchor="t" rtlCol="false" tIns="0" lIns="0" bIns="0" rIns="0">
            <a:spAutoFit/>
          </a:bodyPr>
          <a:lstStyle/>
          <a:p>
            <a:pPr algn="ctr">
              <a:lnSpc>
                <a:spcPts val="3919"/>
              </a:lnSpc>
              <a:spcBef>
                <a:spcPct val="0"/>
              </a:spcBef>
            </a:pPr>
            <a:r>
              <a:rPr lang="en-US" sz="2799">
                <a:solidFill>
                  <a:srgbClr val="804F3B"/>
                </a:solidFill>
                <a:latin typeface="Raleway"/>
                <a:ea typeface="Raleway"/>
                <a:cs typeface="Raleway"/>
                <a:sym typeface="Raleway"/>
              </a:rPr>
              <a:t>Notes Section: The chart compares average THC levels among Hybrid (17%), Indica (17%), and Sativa (16%) strains, indicating that Hybrid and Indica strains are similarly potent, while Sativa strains have slightly lower THC levels.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DAGTe2dQMhw</dc:identifier>
  <dcterms:modified xsi:type="dcterms:W3CDTF">2011-08-01T06:04:30Z</dcterms:modified>
  <cp:revision>1</cp:revision>
  <dc:title>Singh_</dc:title>
</cp:coreProperties>
</file>