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8288000" cy="10287000"/>
  <p:notesSz cx="6858000" cy="9144000"/>
  <p:embeddedFontLst>
    <p:embeddedFont>
      <p:font typeface="Cormorant Garamond Bold Italics" charset="1" panose="00000800000000000000"/>
      <p:regular r:id="rId32"/>
    </p:embeddedFont>
    <p:embeddedFont>
      <p:font typeface="Quicksand" charset="1" panose="00000000000000000000"/>
      <p:regular r:id="rId33"/>
    </p:embeddedFont>
    <p:embeddedFont>
      <p:font typeface="Quicksand Bold" charset="1" panose="0000000000000000000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14478" y="1062516"/>
            <a:ext cx="16211326" cy="3172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979"/>
              </a:lnSpc>
              <a:spcBef>
                <a:spcPct val="0"/>
              </a:spcBef>
            </a:pPr>
            <a:r>
              <a:rPr lang="en-US" b="true" sz="18556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Final Project</a:t>
            </a:r>
          </a:p>
        </p:txBody>
      </p:sp>
      <p:sp>
        <p:nvSpPr>
          <p:cNvPr name="AutoShape 3" id="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52274" y="4305656"/>
            <a:ext cx="12812922" cy="8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44"/>
              </a:lnSpc>
              <a:spcBef>
                <a:spcPct val="0"/>
              </a:spcBef>
            </a:pPr>
            <a:r>
              <a:rPr lang="en-US" sz="48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Global Suicide Risk 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49752" y="5424513"/>
            <a:ext cx="6988496" cy="4914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7"/>
              </a:lnSpc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Prepared by:</a:t>
            </a:r>
          </a:p>
          <a:p>
            <a:pPr algn="ctr">
              <a:lnSpc>
                <a:spcPts val="4397"/>
              </a:lnSpc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Shivam Patel</a:t>
            </a:r>
          </a:p>
          <a:p>
            <a:pPr algn="ctr">
              <a:lnSpc>
                <a:spcPts val="4397"/>
              </a:lnSpc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Yash Singh</a:t>
            </a:r>
          </a:p>
          <a:p>
            <a:pPr algn="ctr">
              <a:lnSpc>
                <a:spcPts val="4397"/>
              </a:lnSpc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Trusha Sonawane</a:t>
            </a:r>
          </a:p>
          <a:p>
            <a:pPr algn="ctr">
              <a:lnSpc>
                <a:spcPts val="4397"/>
              </a:lnSpc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Mahalakshmi Srinivasan</a:t>
            </a:r>
          </a:p>
          <a:p>
            <a:pPr algn="ctr">
              <a:lnSpc>
                <a:spcPts val="4397"/>
              </a:lnSpc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Surya Devrath Jayakumar</a:t>
            </a:r>
          </a:p>
          <a:p>
            <a:pPr algn="ctr">
              <a:lnSpc>
                <a:spcPts val="4397"/>
              </a:lnSpc>
            </a:pPr>
          </a:p>
          <a:p>
            <a:pPr algn="ctr">
              <a:lnSpc>
                <a:spcPts val="4397"/>
              </a:lnSpc>
            </a:pPr>
          </a:p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599709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Support Vector Machine (SVM)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30006" y="4017274"/>
            <a:ext cx="10692649" cy="305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Excels at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non-linear classification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using kernel functions.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Handles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high-dimensional, scale-sensitive features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well.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Ideal for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multi-class problems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like suicide risk levels.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Leverages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maximum-margin hyperplanes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to separate classes.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Highly effective with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demographic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and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economic data.</a:t>
            </a:r>
          </a:p>
          <a:p>
            <a:pPr algn="l" marL="0" indent="0" lvl="0">
              <a:lnSpc>
                <a:spcPts val="407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30006" y="3431169"/>
            <a:ext cx="4099584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Why SVM?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399004"/>
            <a:ext cx="1905000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Objective: </a:t>
            </a: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33700" y="2444089"/>
            <a:ext cx="9753497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demographic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economic variables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to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classify suicide rates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into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Low, Medium,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High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ris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levels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SVM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30006" y="6796034"/>
            <a:ext cx="3225263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Parameters Used: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7448814"/>
            <a:ext cx="8977228" cy="167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SVM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models trained using:</a:t>
            </a:r>
          </a:p>
          <a:p>
            <a:pPr algn="l" marL="518162" indent="-259081" lvl="1">
              <a:lnSpc>
                <a:spcPts val="33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Linear, Radial (RBF),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and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Polynomial (degree = 3)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kernels</a:t>
            </a:r>
          </a:p>
          <a:p>
            <a:pPr algn="l" marL="518162" indent="-259081" lvl="1">
              <a:lnSpc>
                <a:spcPts val="3360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Classification tar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t: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suicide_rate_cat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(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Low, M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dium, High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0651" y="0"/>
            <a:ext cx="4627349" cy="10287000"/>
            <a:chOff x="0" y="0"/>
            <a:chExt cx="121872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872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18726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915073" y="1684924"/>
            <a:ext cx="5344227" cy="7573376"/>
            <a:chOff x="0" y="0"/>
            <a:chExt cx="827961" cy="11733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7961" cy="1173314"/>
            </a:xfrm>
            <a:custGeom>
              <a:avLst/>
              <a:gdLst/>
              <a:ahLst/>
              <a:cxnLst/>
              <a:rect r="r" b="b" t="t" l="l"/>
              <a:pathLst>
                <a:path h="1173314" w="827961">
                  <a:moveTo>
                    <a:pt x="33319" y="0"/>
                  </a:moveTo>
                  <a:lnTo>
                    <a:pt x="794642" y="0"/>
                  </a:lnTo>
                  <a:cubicBezTo>
                    <a:pt x="813043" y="0"/>
                    <a:pt x="827961" y="14917"/>
                    <a:pt x="827961" y="33319"/>
                  </a:cubicBezTo>
                  <a:lnTo>
                    <a:pt x="827961" y="1139995"/>
                  </a:lnTo>
                  <a:cubicBezTo>
                    <a:pt x="827961" y="1158397"/>
                    <a:pt x="813043" y="1173314"/>
                    <a:pt x="794642" y="1173314"/>
                  </a:cubicBezTo>
                  <a:lnTo>
                    <a:pt x="33319" y="1173314"/>
                  </a:lnTo>
                  <a:cubicBezTo>
                    <a:pt x="14917" y="1173314"/>
                    <a:pt x="0" y="1158397"/>
                    <a:pt x="0" y="1139995"/>
                  </a:cubicBezTo>
                  <a:lnTo>
                    <a:pt x="0" y="33319"/>
                  </a:lnTo>
                  <a:cubicBezTo>
                    <a:pt x="0" y="14917"/>
                    <a:pt x="14917" y="0"/>
                    <a:pt x="33319" y="0"/>
                  </a:cubicBezTo>
                  <a:close/>
                </a:path>
              </a:pathLst>
            </a:custGeom>
            <a:blipFill>
              <a:blip r:embed="rId2"/>
              <a:stretch>
                <a:fillRect l="-56349" t="0" r="-56349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8700" y="599709"/>
            <a:ext cx="57028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Methodology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394005"/>
            <a:ext cx="10527757" cy="254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Selected key variables and renamed columns (e.g., suicide_rate)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Created new variable suicide_rate_cat using cut()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Encoded all categorical predictors using dummyVars()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Applied scaling and centering for SVM kernel 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tability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80/20 stratified train-test split using createDataPartition()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462087"/>
            <a:ext cx="10527757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Built three SVM models using linear, radial, and polynomial kernels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Predicti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ons made on test data to compare model performance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Evaluated using accuracy, Kappa, and confusion matrix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694333"/>
            <a:ext cx="2702710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Linear Kernel:</a:t>
            </a:r>
          </a:p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Accuracy: </a:t>
            </a: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99.57%</a:t>
            </a:r>
          </a:p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Kappa: </a:t>
            </a: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0.992</a:t>
            </a:r>
          </a:p>
          <a:p>
            <a:pPr algn="l">
              <a:lnSpc>
                <a:spcPts val="407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914818"/>
            <a:ext cx="1052775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Preprocessing: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4906462"/>
            <a:ext cx="10527757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9"/>
              </a:lnSpc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Model Setup: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6947987"/>
            <a:ext cx="10527757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9"/>
              </a:lnSpc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Output: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292509" y="7694333"/>
            <a:ext cx="2580825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Radial Kernel:</a:t>
            </a:r>
          </a:p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Accuracy: </a:t>
            </a: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97.27%</a:t>
            </a:r>
          </a:p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Kappa: </a:t>
            </a: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0.9488</a:t>
            </a:r>
          </a:p>
          <a:p>
            <a:pPr algn="l">
              <a:lnSpc>
                <a:spcPts val="407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7434432" y="7694333"/>
            <a:ext cx="3507154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Polynomial Kernel:</a:t>
            </a:r>
          </a:p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Accuracy: </a:t>
            </a: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96.93%</a:t>
            </a:r>
          </a:p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Kappa: </a:t>
            </a: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0.9424</a:t>
            </a:r>
          </a:p>
          <a:p>
            <a:pPr algn="l">
              <a:lnSpc>
                <a:spcPts val="407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6761" y="1684924"/>
            <a:ext cx="5385764" cy="8368536"/>
            <a:chOff x="0" y="0"/>
            <a:chExt cx="1418473" cy="22040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8473" cy="2204059"/>
            </a:xfrm>
            <a:custGeom>
              <a:avLst/>
              <a:gdLst/>
              <a:ahLst/>
              <a:cxnLst/>
              <a:rect r="r" b="b" t="t" l="l"/>
              <a:pathLst>
                <a:path h="220405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2130747"/>
                  </a:lnTo>
                  <a:cubicBezTo>
                    <a:pt x="1418473" y="2150191"/>
                    <a:pt x="1410749" y="2168838"/>
                    <a:pt x="1397000" y="2182586"/>
                  </a:cubicBezTo>
                  <a:cubicBezTo>
                    <a:pt x="1383252" y="2196335"/>
                    <a:pt x="1364605" y="2204059"/>
                    <a:pt x="1345161" y="2204059"/>
                  </a:cubicBezTo>
                  <a:lnTo>
                    <a:pt x="73311" y="2204059"/>
                  </a:lnTo>
                  <a:cubicBezTo>
                    <a:pt x="32823" y="2204059"/>
                    <a:pt x="0" y="2171236"/>
                    <a:pt x="0" y="2130747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418473" cy="23278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451118" y="1684924"/>
            <a:ext cx="5385764" cy="8368536"/>
            <a:chOff x="0" y="0"/>
            <a:chExt cx="1418473" cy="22040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18473" cy="2204059"/>
            </a:xfrm>
            <a:custGeom>
              <a:avLst/>
              <a:gdLst/>
              <a:ahLst/>
              <a:cxnLst/>
              <a:rect r="r" b="b" t="t" l="l"/>
              <a:pathLst>
                <a:path h="220405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2130747"/>
                  </a:lnTo>
                  <a:cubicBezTo>
                    <a:pt x="1418473" y="2150191"/>
                    <a:pt x="1410749" y="2168838"/>
                    <a:pt x="1397000" y="2182586"/>
                  </a:cubicBezTo>
                  <a:cubicBezTo>
                    <a:pt x="1383252" y="2196335"/>
                    <a:pt x="1364605" y="2204059"/>
                    <a:pt x="1345161" y="2204059"/>
                  </a:cubicBezTo>
                  <a:lnTo>
                    <a:pt x="73311" y="2204059"/>
                  </a:lnTo>
                  <a:cubicBezTo>
                    <a:pt x="32823" y="2204059"/>
                    <a:pt x="0" y="2171236"/>
                    <a:pt x="0" y="2130747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1418473" cy="23278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015475" y="1684924"/>
            <a:ext cx="5385764" cy="8368536"/>
            <a:chOff x="0" y="0"/>
            <a:chExt cx="1418473" cy="220405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18473" cy="2204059"/>
            </a:xfrm>
            <a:custGeom>
              <a:avLst/>
              <a:gdLst/>
              <a:ahLst/>
              <a:cxnLst/>
              <a:rect r="r" b="b" t="t" l="l"/>
              <a:pathLst>
                <a:path h="220405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2130747"/>
                  </a:lnTo>
                  <a:cubicBezTo>
                    <a:pt x="1418473" y="2150191"/>
                    <a:pt x="1410749" y="2168838"/>
                    <a:pt x="1397000" y="2182586"/>
                  </a:cubicBezTo>
                  <a:cubicBezTo>
                    <a:pt x="1383252" y="2196335"/>
                    <a:pt x="1364605" y="2204059"/>
                    <a:pt x="1345161" y="2204059"/>
                  </a:cubicBezTo>
                  <a:lnTo>
                    <a:pt x="73311" y="2204059"/>
                  </a:lnTo>
                  <a:cubicBezTo>
                    <a:pt x="32823" y="2204059"/>
                    <a:pt x="0" y="2171236"/>
                    <a:pt x="0" y="2130747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23825"/>
              <a:ext cx="1418473" cy="23278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2509272"/>
            <a:ext cx="5098568" cy="5445590"/>
          </a:xfrm>
          <a:custGeom>
            <a:avLst/>
            <a:gdLst/>
            <a:ahLst/>
            <a:cxnLst/>
            <a:rect r="r" b="b" t="t" l="l"/>
            <a:pathLst>
              <a:path h="5445590" w="5098568">
                <a:moveTo>
                  <a:pt x="0" y="0"/>
                </a:moveTo>
                <a:lnTo>
                  <a:pt x="5098568" y="0"/>
                </a:lnTo>
                <a:lnTo>
                  <a:pt x="5098568" y="5445590"/>
                </a:lnTo>
                <a:lnTo>
                  <a:pt x="0" y="54455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3172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641231" y="2509272"/>
            <a:ext cx="5005539" cy="5451689"/>
          </a:xfrm>
          <a:custGeom>
            <a:avLst/>
            <a:gdLst/>
            <a:ahLst/>
            <a:cxnLst/>
            <a:rect r="r" b="b" t="t" l="l"/>
            <a:pathLst>
              <a:path h="5451689" w="5005539">
                <a:moveTo>
                  <a:pt x="0" y="0"/>
                </a:moveTo>
                <a:lnTo>
                  <a:pt x="5005538" y="0"/>
                </a:lnTo>
                <a:lnTo>
                  <a:pt x="5005538" y="5451689"/>
                </a:lnTo>
                <a:lnTo>
                  <a:pt x="0" y="54516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21" t="0" r="-15922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200756" y="2515371"/>
            <a:ext cx="4987799" cy="5445590"/>
          </a:xfrm>
          <a:custGeom>
            <a:avLst/>
            <a:gdLst/>
            <a:ahLst/>
            <a:cxnLst/>
            <a:rect r="r" b="b" t="t" l="l"/>
            <a:pathLst>
              <a:path h="5445590" w="4987799">
                <a:moveTo>
                  <a:pt x="0" y="0"/>
                </a:moveTo>
                <a:lnTo>
                  <a:pt x="4987799" y="0"/>
                </a:lnTo>
                <a:lnTo>
                  <a:pt x="4987799" y="5445590"/>
                </a:lnTo>
                <a:lnTo>
                  <a:pt x="0" y="54455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4173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599709"/>
            <a:ext cx="811530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Outputs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5382" y="8258175"/>
            <a:ext cx="5101887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Accuracy: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99.57%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Kappa: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0.992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1938928"/>
            <a:ext cx="510188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Linear Kernel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734995" y="8258175"/>
            <a:ext cx="5101887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Accuracy: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97.27%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Kappa: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0.9488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593057" y="1938928"/>
            <a:ext cx="510188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Radial Kernel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446482" y="8258175"/>
            <a:ext cx="4496348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Accuracy: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96.93%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Kappa: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0.9424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200756" y="1938928"/>
            <a:ext cx="510188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Polynomial Kernel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067753"/>
            <a:ext cx="7780096" cy="5049563"/>
          </a:xfrm>
          <a:custGeom>
            <a:avLst/>
            <a:gdLst/>
            <a:ahLst/>
            <a:cxnLst/>
            <a:rect r="r" b="b" t="t" l="l"/>
            <a:pathLst>
              <a:path h="5049563" w="7780096">
                <a:moveTo>
                  <a:pt x="0" y="0"/>
                </a:moveTo>
                <a:lnTo>
                  <a:pt x="7780096" y="0"/>
                </a:lnTo>
                <a:lnTo>
                  <a:pt x="7780096" y="5049563"/>
                </a:lnTo>
                <a:lnTo>
                  <a:pt x="0" y="50495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21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99709"/>
            <a:ext cx="1153752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Interpretation &amp; Key Insights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44678" y="7393541"/>
            <a:ext cx="5657374" cy="406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SVM M</a:t>
            </a:r>
            <a:r>
              <a:rPr lang="en-US" sz="2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odel Comparison: Accuracy (%) vs Kappa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2290936"/>
            <a:ext cx="8115300" cy="3571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Linear kernel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delivered the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highest performance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minimal overfitting.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Sex and age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were most influential predictors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Mod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els handled multi-class classification with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exceptional accuracy.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GDP per capita required scaling due to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skewness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affecting kernel margins.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6313662"/>
            <a:ext cx="8115300" cy="305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SVM,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esp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ecially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wi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 a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linear kernel,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is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highly suit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le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for cl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ssifyi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 suici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r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isk.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Offers 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trong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model generalization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and interp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ret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abilit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y.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Suppor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ts r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eliable,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data-driven decision-making in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mental health analytics.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1847706"/>
            <a:ext cx="8115300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Insights from Comparative Performance: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5796136"/>
            <a:ext cx="8115300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9"/>
              </a:lnSpc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Conclusion: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7799940"/>
            <a:ext cx="9212269" cy="1889125"/>
            <a:chOff x="0" y="0"/>
            <a:chExt cx="12283026" cy="2518834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540809"/>
              <a:ext cx="12283026" cy="1978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F4662"/>
                  </a:solidFill>
                  <a:latin typeface="Quicksand"/>
                  <a:ea typeface="Quicksand"/>
                  <a:cs typeface="Quicksand"/>
                  <a:sym typeface="Quicksand"/>
                </a:rPr>
                <a:t>Use </a:t>
              </a:r>
              <a:r>
                <a:rPr lang="en-US" b="true" sz="2400">
                  <a:solidFill>
                    <a:srgbClr val="0F46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Linear SVM</a:t>
              </a:r>
              <a:r>
                <a:rPr lang="en-US" sz="2400">
                  <a:solidFill>
                    <a:srgbClr val="0F4662"/>
                  </a:solidFill>
                  <a:latin typeface="Quicksand"/>
                  <a:ea typeface="Quicksand"/>
                  <a:cs typeface="Quicksand"/>
                  <a:sym typeface="Quicksand"/>
                </a:rPr>
                <a:t> </a:t>
              </a:r>
              <a:r>
                <a:rPr lang="en-US" sz="2400">
                  <a:solidFill>
                    <a:srgbClr val="0F4662"/>
                  </a:solidFill>
                  <a:latin typeface="Quicksand"/>
                  <a:ea typeface="Quicksand"/>
                  <a:cs typeface="Quicksand"/>
                  <a:sym typeface="Quicksand"/>
                </a:rPr>
                <a:t>for suicide risk classification tasks</a:t>
              </a:r>
            </a:p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F4662"/>
                  </a:solidFill>
                  <a:latin typeface="Quicksand"/>
                  <a:ea typeface="Quicksand"/>
                  <a:cs typeface="Quicksand"/>
                  <a:sym typeface="Quicksand"/>
                </a:rPr>
                <a:t>Enhance</a:t>
              </a:r>
              <a:r>
                <a:rPr lang="en-US" sz="2400">
                  <a:solidFill>
                    <a:srgbClr val="0F4662"/>
                  </a:solidFill>
                  <a:latin typeface="Quicksand"/>
                  <a:ea typeface="Quicksand"/>
                  <a:cs typeface="Quicksand"/>
                  <a:sym typeface="Quicksand"/>
                </a:rPr>
                <a:t> inputs with </a:t>
              </a:r>
              <a:r>
                <a:rPr lang="en-US" b="true" sz="2400">
                  <a:solidFill>
                    <a:srgbClr val="0F46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urbanization, healthcare access,</a:t>
              </a:r>
            </a:p>
            <a:p>
              <a:pPr algn="l">
                <a:lnSpc>
                  <a:spcPts val="4079"/>
                </a:lnSpc>
              </a:pPr>
              <a:r>
                <a:rPr lang="en-US" sz="2400">
                  <a:solidFill>
                    <a:srgbClr val="0F4662"/>
                  </a:solidFill>
                  <a:latin typeface="Quicksand"/>
                  <a:ea typeface="Quicksand"/>
                  <a:cs typeface="Quicksand"/>
                  <a:sym typeface="Quicksand"/>
                </a:rPr>
                <a:t>      or </a:t>
              </a:r>
              <a:r>
                <a:rPr lang="en-US" sz="2400" b="true">
                  <a:solidFill>
                    <a:srgbClr val="0F46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mental health funding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142875"/>
              <a:ext cx="12283026" cy="7059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759"/>
                </a:lnSpc>
              </a:pPr>
              <a:r>
                <a:rPr lang="en-US" b="true" sz="2799">
                  <a:solidFill>
                    <a:srgbClr val="0F46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Recommendations: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599709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K-Means Clustering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30006" y="4017274"/>
            <a:ext cx="10692649" cy="305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Groups dat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ed on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similarity in numerical features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nsupervised learning algorithm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— no labels req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ui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red.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ent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records into clusters based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on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proximity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Efficient and scalable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for large datasets.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Identifies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hidden patterns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in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com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plex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data.</a:t>
            </a:r>
          </a:p>
          <a:p>
            <a:pPr algn="l" marL="0" indent="0" lvl="0">
              <a:lnSpc>
                <a:spcPts val="407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30006" y="3431169"/>
            <a:ext cx="4099584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Why K-Means?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399004"/>
            <a:ext cx="1905000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Objective: </a:t>
            </a: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33700" y="2444089"/>
            <a:ext cx="9753497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Clust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er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gl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 su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ic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u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ing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GDP, HDI, suicides per 100k,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a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nd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population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t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veal un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rlyi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ris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 patt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er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30006" y="6583944"/>
            <a:ext cx="3225263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Parameters Used: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7236724"/>
            <a:ext cx="9390243" cy="2091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K-Means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models trained using:</a:t>
            </a:r>
          </a:p>
          <a:p>
            <a:pPr algn="l" marL="518162" indent="-259081" lvl="1">
              <a:lnSpc>
                <a:spcPts val="33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 clusters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a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3 clusters.</a:t>
            </a:r>
          </a:p>
          <a:p>
            <a:pPr algn="l" marL="518162" indent="-259081" lvl="1">
              <a:lnSpc>
                <a:spcPts val="3360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Opt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al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numb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er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of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clusters determined using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Elbow Method.</a:t>
            </a:r>
          </a:p>
          <a:p>
            <a:pPr algn="l" marL="518162" indent="-259081" lvl="1">
              <a:lnSpc>
                <a:spcPts val="3360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Eva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luated with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BSS/TSS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ratio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and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WSS stabilization.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0651" y="0"/>
            <a:ext cx="4627349" cy="10287000"/>
            <a:chOff x="0" y="0"/>
            <a:chExt cx="121872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872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18726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915073" y="1684924"/>
            <a:ext cx="5344227" cy="7573376"/>
            <a:chOff x="0" y="0"/>
            <a:chExt cx="827961" cy="11733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7961" cy="1173314"/>
            </a:xfrm>
            <a:custGeom>
              <a:avLst/>
              <a:gdLst/>
              <a:ahLst/>
              <a:cxnLst/>
              <a:rect r="r" b="b" t="t" l="l"/>
              <a:pathLst>
                <a:path h="1173314" w="827961">
                  <a:moveTo>
                    <a:pt x="33319" y="0"/>
                  </a:moveTo>
                  <a:lnTo>
                    <a:pt x="794642" y="0"/>
                  </a:lnTo>
                  <a:cubicBezTo>
                    <a:pt x="813043" y="0"/>
                    <a:pt x="827961" y="14917"/>
                    <a:pt x="827961" y="33319"/>
                  </a:cubicBezTo>
                  <a:lnTo>
                    <a:pt x="827961" y="1139995"/>
                  </a:lnTo>
                  <a:cubicBezTo>
                    <a:pt x="827961" y="1158397"/>
                    <a:pt x="813043" y="1173314"/>
                    <a:pt x="794642" y="1173314"/>
                  </a:cubicBezTo>
                  <a:lnTo>
                    <a:pt x="33319" y="1173314"/>
                  </a:lnTo>
                  <a:cubicBezTo>
                    <a:pt x="14917" y="1173314"/>
                    <a:pt x="0" y="1158397"/>
                    <a:pt x="0" y="1139995"/>
                  </a:cubicBezTo>
                  <a:lnTo>
                    <a:pt x="0" y="33319"/>
                  </a:lnTo>
                  <a:cubicBezTo>
                    <a:pt x="0" y="14917"/>
                    <a:pt x="14917" y="0"/>
                    <a:pt x="33319" y="0"/>
                  </a:cubicBezTo>
                  <a:close/>
                </a:path>
              </a:pathLst>
            </a:custGeom>
            <a:blipFill>
              <a:blip r:embed="rId2"/>
              <a:stretch>
                <a:fillRect l="-56349" t="0" r="-56349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8700" y="599709"/>
            <a:ext cx="57028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Methodology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434248"/>
            <a:ext cx="10527757" cy="254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Filtered dataset to retain only rows with valid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HDI.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Selected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numerical features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for clustering.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Removed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non-numeric columns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dropped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missing values.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Focused on variables like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GDP per capita, population, HDI,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and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suicides/100k.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790223"/>
            <a:ext cx="10527757" cy="254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Performed clustering with: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 = 2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and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 = 3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using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kmeans()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Evaluated quality of partition using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BSS / TSS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sed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fviz_nbclust()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to apply the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Elbow Method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Optimal number of clusters: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1914818"/>
            <a:ext cx="1052775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Preprocessing: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5129823"/>
            <a:ext cx="10527757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9"/>
              </a:lnSpc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Model Setup: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5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684924"/>
            <a:ext cx="7514133" cy="8244990"/>
            <a:chOff x="0" y="0"/>
            <a:chExt cx="1979031" cy="21715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79031" cy="2171520"/>
            </a:xfrm>
            <a:custGeom>
              <a:avLst/>
              <a:gdLst/>
              <a:ahLst/>
              <a:cxnLst/>
              <a:rect r="r" b="b" t="t" l="l"/>
              <a:pathLst>
                <a:path h="2171520" w="1979031">
                  <a:moveTo>
                    <a:pt x="52546" y="0"/>
                  </a:moveTo>
                  <a:lnTo>
                    <a:pt x="1926485" y="0"/>
                  </a:lnTo>
                  <a:cubicBezTo>
                    <a:pt x="1955505" y="0"/>
                    <a:pt x="1979031" y="23526"/>
                    <a:pt x="1979031" y="52546"/>
                  </a:cubicBezTo>
                  <a:lnTo>
                    <a:pt x="1979031" y="2118974"/>
                  </a:lnTo>
                  <a:cubicBezTo>
                    <a:pt x="1979031" y="2147994"/>
                    <a:pt x="1955505" y="2171520"/>
                    <a:pt x="1926485" y="2171520"/>
                  </a:cubicBezTo>
                  <a:lnTo>
                    <a:pt x="52546" y="2171520"/>
                  </a:lnTo>
                  <a:cubicBezTo>
                    <a:pt x="23526" y="2171520"/>
                    <a:pt x="0" y="2147994"/>
                    <a:pt x="0" y="2118974"/>
                  </a:cubicBezTo>
                  <a:lnTo>
                    <a:pt x="0" y="52546"/>
                  </a:lnTo>
                  <a:cubicBezTo>
                    <a:pt x="0" y="23526"/>
                    <a:pt x="23526" y="0"/>
                    <a:pt x="5254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979031" cy="22953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745167" y="1684924"/>
            <a:ext cx="7514133" cy="8244990"/>
            <a:chOff x="0" y="0"/>
            <a:chExt cx="1979031" cy="21715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9031" cy="2171520"/>
            </a:xfrm>
            <a:custGeom>
              <a:avLst/>
              <a:gdLst/>
              <a:ahLst/>
              <a:cxnLst/>
              <a:rect r="r" b="b" t="t" l="l"/>
              <a:pathLst>
                <a:path h="2171520" w="1979031">
                  <a:moveTo>
                    <a:pt x="52546" y="0"/>
                  </a:moveTo>
                  <a:lnTo>
                    <a:pt x="1926485" y="0"/>
                  </a:lnTo>
                  <a:cubicBezTo>
                    <a:pt x="1955505" y="0"/>
                    <a:pt x="1979031" y="23526"/>
                    <a:pt x="1979031" y="52546"/>
                  </a:cubicBezTo>
                  <a:lnTo>
                    <a:pt x="1979031" y="2118974"/>
                  </a:lnTo>
                  <a:cubicBezTo>
                    <a:pt x="1979031" y="2147994"/>
                    <a:pt x="1955505" y="2171520"/>
                    <a:pt x="1926485" y="2171520"/>
                  </a:cubicBezTo>
                  <a:lnTo>
                    <a:pt x="52546" y="2171520"/>
                  </a:lnTo>
                  <a:cubicBezTo>
                    <a:pt x="23526" y="2171520"/>
                    <a:pt x="0" y="2147994"/>
                    <a:pt x="0" y="2118974"/>
                  </a:cubicBezTo>
                  <a:lnTo>
                    <a:pt x="0" y="52546"/>
                  </a:lnTo>
                  <a:cubicBezTo>
                    <a:pt x="0" y="23526"/>
                    <a:pt x="23526" y="0"/>
                    <a:pt x="5254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1979031" cy="22953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50076" y="2516724"/>
            <a:ext cx="4786024" cy="4919817"/>
          </a:xfrm>
          <a:custGeom>
            <a:avLst/>
            <a:gdLst/>
            <a:ahLst/>
            <a:cxnLst/>
            <a:rect r="r" b="b" t="t" l="l"/>
            <a:pathLst>
              <a:path h="4919817" w="4786024">
                <a:moveTo>
                  <a:pt x="0" y="0"/>
                </a:moveTo>
                <a:lnTo>
                  <a:pt x="4786024" y="0"/>
                </a:lnTo>
                <a:lnTo>
                  <a:pt x="4786024" y="4919818"/>
                </a:lnTo>
                <a:lnTo>
                  <a:pt x="0" y="49198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079" t="-15302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46593" y="7262897"/>
            <a:ext cx="6805216" cy="1278105"/>
          </a:xfrm>
          <a:custGeom>
            <a:avLst/>
            <a:gdLst/>
            <a:ahLst/>
            <a:cxnLst/>
            <a:rect r="r" b="b" t="t" l="l"/>
            <a:pathLst>
              <a:path h="1278105" w="6805216">
                <a:moveTo>
                  <a:pt x="0" y="0"/>
                </a:moveTo>
                <a:lnTo>
                  <a:pt x="6805216" y="0"/>
                </a:lnTo>
                <a:lnTo>
                  <a:pt x="6805216" y="1278105"/>
                </a:lnTo>
                <a:lnTo>
                  <a:pt x="0" y="12781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144" t="-23285" r="-8875" b="-51228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311739" y="8833527"/>
            <a:ext cx="4606777" cy="761189"/>
          </a:xfrm>
          <a:custGeom>
            <a:avLst/>
            <a:gdLst/>
            <a:ahLst/>
            <a:cxnLst/>
            <a:rect r="r" b="b" t="t" l="l"/>
            <a:pathLst>
              <a:path h="761189" w="4606777">
                <a:moveTo>
                  <a:pt x="0" y="0"/>
                </a:moveTo>
                <a:lnTo>
                  <a:pt x="4606777" y="0"/>
                </a:lnTo>
                <a:lnTo>
                  <a:pt x="4606777" y="761189"/>
                </a:lnTo>
                <a:lnTo>
                  <a:pt x="0" y="7611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762" t="-25620" r="-10583" b="-6024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004277" y="2516724"/>
            <a:ext cx="4845915" cy="4919817"/>
          </a:xfrm>
          <a:custGeom>
            <a:avLst/>
            <a:gdLst/>
            <a:ahLst/>
            <a:cxnLst/>
            <a:rect r="r" b="b" t="t" l="l"/>
            <a:pathLst>
              <a:path h="4919817" w="4845915">
                <a:moveTo>
                  <a:pt x="0" y="0"/>
                </a:moveTo>
                <a:lnTo>
                  <a:pt x="4845915" y="0"/>
                </a:lnTo>
                <a:lnTo>
                  <a:pt x="4845915" y="4919818"/>
                </a:lnTo>
                <a:lnTo>
                  <a:pt x="0" y="49198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9430" t="-16907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79423" y="7155261"/>
            <a:ext cx="6445620" cy="1493377"/>
          </a:xfrm>
          <a:custGeom>
            <a:avLst/>
            <a:gdLst/>
            <a:ahLst/>
            <a:cxnLst/>
            <a:rect r="r" b="b" t="t" l="l"/>
            <a:pathLst>
              <a:path h="1493377" w="6445620">
                <a:moveTo>
                  <a:pt x="0" y="0"/>
                </a:moveTo>
                <a:lnTo>
                  <a:pt x="6445620" y="0"/>
                </a:lnTo>
                <a:lnTo>
                  <a:pt x="6445620" y="1493377"/>
                </a:lnTo>
                <a:lnTo>
                  <a:pt x="0" y="14933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916" t="-15699" r="-8698" b="-37543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791059" y="8833527"/>
            <a:ext cx="5422349" cy="717640"/>
          </a:xfrm>
          <a:custGeom>
            <a:avLst/>
            <a:gdLst/>
            <a:ahLst/>
            <a:cxnLst/>
            <a:rect r="r" b="b" t="t" l="l"/>
            <a:pathLst>
              <a:path h="717640" w="5422349">
                <a:moveTo>
                  <a:pt x="0" y="0"/>
                </a:moveTo>
                <a:lnTo>
                  <a:pt x="5422349" y="0"/>
                </a:lnTo>
                <a:lnTo>
                  <a:pt x="5422349" y="717640"/>
                </a:lnTo>
                <a:lnTo>
                  <a:pt x="0" y="71764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5325" t="-41388" r="-10498" b="-62082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599709"/>
            <a:ext cx="1032659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Analysis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0076" y="2025869"/>
            <a:ext cx="510188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2-Clusters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004277" y="2025869"/>
            <a:ext cx="510188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3-Clusters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009132"/>
            <a:ext cx="7070356" cy="4931574"/>
          </a:xfrm>
          <a:custGeom>
            <a:avLst/>
            <a:gdLst/>
            <a:ahLst/>
            <a:cxnLst/>
            <a:rect r="r" b="b" t="t" l="l"/>
            <a:pathLst>
              <a:path h="4931574" w="7070356">
                <a:moveTo>
                  <a:pt x="0" y="0"/>
                </a:moveTo>
                <a:lnTo>
                  <a:pt x="7070356" y="0"/>
                </a:lnTo>
                <a:lnTo>
                  <a:pt x="7070356" y="4931573"/>
                </a:lnTo>
                <a:lnTo>
                  <a:pt x="0" y="49315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99709"/>
            <a:ext cx="1153752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Elbow Method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333888" y="2290936"/>
            <a:ext cx="8925412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elbow plot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helps identify the optimal number of clusters by observing where the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WSS curve bends.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Here, the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"elbow" at k = 3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indicates that a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3-cluster model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best captures variation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without overfitting.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333888" y="4770612"/>
            <a:ext cx="8925412" cy="305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Fr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om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clu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stering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suicide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da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ta using</a:t>
            </a: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HDI, GDP,</a:t>
            </a: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population,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and </a:t>
            </a: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suicides per 100K,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we observe: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Higher HDI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is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linked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t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lower suicide rates.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Cluster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1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contains high-risk, low-HDI nations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K-Means highlights how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development gaps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influ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en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m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ent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al he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 outcomes globally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333888" y="1847706"/>
            <a:ext cx="8925412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Interpretation: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333888" y="4253086"/>
            <a:ext cx="8925412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9"/>
              </a:lnSpc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Conclusion: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7674130"/>
            <a:ext cx="10933683" cy="1889125"/>
            <a:chOff x="0" y="0"/>
            <a:chExt cx="14578243" cy="251883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540809"/>
              <a:ext cx="14578243" cy="1978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F4662"/>
                  </a:solidFill>
                  <a:latin typeface="Quicksand"/>
                  <a:ea typeface="Quicksand"/>
                  <a:cs typeface="Quicksand"/>
                  <a:sym typeface="Quicksand"/>
                </a:rPr>
                <a:t>WH</a:t>
              </a:r>
              <a:r>
                <a:rPr lang="en-US" sz="2400">
                  <a:solidFill>
                    <a:srgbClr val="0F4662"/>
                  </a:solidFill>
                  <a:latin typeface="Quicksand"/>
                  <a:ea typeface="Quicksand"/>
                  <a:cs typeface="Quicksand"/>
                  <a:sym typeface="Quicksand"/>
                </a:rPr>
                <a:t>O </a:t>
              </a:r>
              <a:r>
                <a:rPr lang="en-US" sz="2400">
                  <a:solidFill>
                    <a:srgbClr val="0F4662"/>
                  </a:solidFill>
                  <a:latin typeface="Quicksand"/>
                  <a:ea typeface="Quicksand"/>
                  <a:cs typeface="Quicksand"/>
                  <a:sym typeface="Quicksand"/>
                </a:rPr>
                <a:t>should focus on </a:t>
              </a:r>
              <a:r>
                <a:rPr lang="en-US" b="true" sz="2400">
                  <a:solidFill>
                    <a:srgbClr val="0F46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raising HDI</a:t>
              </a:r>
              <a:r>
                <a:rPr lang="en-US" sz="2400">
                  <a:solidFill>
                    <a:srgbClr val="0F4662"/>
                  </a:solidFill>
                  <a:latin typeface="Quicksand"/>
                  <a:ea typeface="Quicksand"/>
                  <a:cs typeface="Quicksand"/>
                  <a:sym typeface="Quicksand"/>
                </a:rPr>
                <a:t> in Under developed Countries.</a:t>
              </a:r>
            </a:p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F4662"/>
                  </a:solidFill>
                  <a:latin typeface="Quicksand"/>
                  <a:ea typeface="Quicksand"/>
                  <a:cs typeface="Quicksand"/>
                  <a:sym typeface="Quicksand"/>
                </a:rPr>
                <a:t>Inte</a:t>
              </a:r>
              <a:r>
                <a:rPr lang="en-US" sz="2400">
                  <a:solidFill>
                    <a:srgbClr val="0F4662"/>
                  </a:solidFill>
                  <a:latin typeface="Quicksand"/>
                  <a:ea typeface="Quicksand"/>
                  <a:cs typeface="Quicksand"/>
                  <a:sym typeface="Quicksand"/>
                </a:rPr>
                <a:t>r</a:t>
              </a:r>
              <a:r>
                <a:rPr lang="en-US" sz="2400">
                  <a:solidFill>
                    <a:srgbClr val="0F4662"/>
                  </a:solidFill>
                  <a:latin typeface="Quicksand"/>
                  <a:ea typeface="Quicksand"/>
                  <a:cs typeface="Quicksand"/>
                  <a:sym typeface="Quicksand"/>
                </a:rPr>
                <a:t>ve</a:t>
              </a:r>
              <a:r>
                <a:rPr lang="en-US" sz="2400">
                  <a:solidFill>
                    <a:srgbClr val="0F4662"/>
                  </a:solidFill>
                  <a:latin typeface="Quicksand"/>
                  <a:ea typeface="Quicksand"/>
                  <a:cs typeface="Quicksand"/>
                  <a:sym typeface="Quicksand"/>
                </a:rPr>
                <a:t>n</a:t>
              </a:r>
              <a:r>
                <a:rPr lang="en-US" sz="2400">
                  <a:solidFill>
                    <a:srgbClr val="0F4662"/>
                  </a:solidFill>
                  <a:latin typeface="Quicksand"/>
                  <a:ea typeface="Quicksand"/>
                  <a:cs typeface="Quicksand"/>
                  <a:sym typeface="Quicksand"/>
                </a:rPr>
                <a:t>e v</a:t>
              </a:r>
              <a:r>
                <a:rPr lang="en-US" sz="2400">
                  <a:solidFill>
                    <a:srgbClr val="0F4662"/>
                  </a:solidFill>
                  <a:latin typeface="Quicksand"/>
                  <a:ea typeface="Quicksand"/>
                  <a:cs typeface="Quicksand"/>
                  <a:sym typeface="Quicksand"/>
                </a:rPr>
                <a:t>i</a:t>
              </a:r>
              <a:r>
                <a:rPr lang="en-US" sz="2400">
                  <a:solidFill>
                    <a:srgbClr val="0F4662"/>
                  </a:solidFill>
                  <a:latin typeface="Quicksand"/>
                  <a:ea typeface="Quicksand"/>
                  <a:cs typeface="Quicksand"/>
                  <a:sym typeface="Quicksand"/>
                </a:rPr>
                <a:t>a </a:t>
              </a:r>
              <a:r>
                <a:rPr lang="en-US" b="true" sz="2400">
                  <a:solidFill>
                    <a:srgbClr val="0F46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education, healthcare</a:t>
              </a:r>
              <a:r>
                <a:rPr lang="en-US" sz="2400">
                  <a:solidFill>
                    <a:srgbClr val="0F4662"/>
                  </a:solidFill>
                  <a:latin typeface="Quicksand"/>
                  <a:ea typeface="Quicksand"/>
                  <a:cs typeface="Quicksand"/>
                  <a:sym typeface="Quicksand"/>
                </a:rPr>
                <a:t>,</a:t>
              </a:r>
              <a:r>
                <a:rPr lang="en-US" sz="2400">
                  <a:solidFill>
                    <a:srgbClr val="0F4662"/>
                  </a:solidFill>
                  <a:latin typeface="Quicksand"/>
                  <a:ea typeface="Quicksand"/>
                  <a:cs typeface="Quicksand"/>
                  <a:sym typeface="Quicksand"/>
                </a:rPr>
                <a:t> a</a:t>
              </a:r>
              <a:r>
                <a:rPr lang="en-US" sz="2400">
                  <a:solidFill>
                    <a:srgbClr val="0F4662"/>
                  </a:solidFill>
                  <a:latin typeface="Quicksand"/>
                  <a:ea typeface="Quicksand"/>
                  <a:cs typeface="Quicksand"/>
                  <a:sym typeface="Quicksand"/>
                </a:rPr>
                <a:t>nd </a:t>
              </a:r>
              <a:r>
                <a:rPr lang="en-US" b="true" sz="2400">
                  <a:solidFill>
                    <a:srgbClr val="0F46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income equity.</a:t>
              </a:r>
            </a:p>
            <a:p>
              <a:pPr algn="l">
                <a:lnSpc>
                  <a:spcPts val="4079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142875"/>
              <a:ext cx="14578243" cy="7059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759"/>
                </a:lnSpc>
              </a:pPr>
              <a:r>
                <a:rPr lang="en-US" b="true" sz="2799">
                  <a:solidFill>
                    <a:srgbClr val="0F46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Recommendations for Stakeholders: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6972455"/>
            <a:ext cx="7070356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Elb</a:t>
            </a:r>
            <a:r>
              <a:rPr lang="en-US" b="true" sz="20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ow plot determining optimal number of clusters (k = 3) for K-Means clustering.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4379" y="5647169"/>
            <a:ext cx="5385764" cy="4196668"/>
            <a:chOff x="0" y="0"/>
            <a:chExt cx="1418473" cy="11052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8473" cy="1105295"/>
            </a:xfrm>
            <a:custGeom>
              <a:avLst/>
              <a:gdLst/>
              <a:ahLst/>
              <a:cxnLst/>
              <a:rect r="r" b="b" t="t" l="l"/>
              <a:pathLst>
                <a:path h="1105295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031984"/>
                  </a:lnTo>
                  <a:cubicBezTo>
                    <a:pt x="1418473" y="1051427"/>
                    <a:pt x="1410749" y="1070074"/>
                    <a:pt x="1397000" y="1083823"/>
                  </a:cubicBezTo>
                  <a:cubicBezTo>
                    <a:pt x="1383252" y="1097571"/>
                    <a:pt x="1364605" y="1105295"/>
                    <a:pt x="1345161" y="1105295"/>
                  </a:cubicBezTo>
                  <a:lnTo>
                    <a:pt x="73311" y="1105295"/>
                  </a:lnTo>
                  <a:cubicBezTo>
                    <a:pt x="53868" y="1105295"/>
                    <a:pt x="35221" y="1097571"/>
                    <a:pt x="21472" y="1083823"/>
                  </a:cubicBezTo>
                  <a:cubicBezTo>
                    <a:pt x="7724" y="1070074"/>
                    <a:pt x="0" y="1051427"/>
                    <a:pt x="0" y="1031984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418473" cy="12291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449927" y="5647169"/>
            <a:ext cx="5385764" cy="4196668"/>
            <a:chOff x="0" y="0"/>
            <a:chExt cx="1418473" cy="110529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18473" cy="1105295"/>
            </a:xfrm>
            <a:custGeom>
              <a:avLst/>
              <a:gdLst/>
              <a:ahLst/>
              <a:cxnLst/>
              <a:rect r="r" b="b" t="t" l="l"/>
              <a:pathLst>
                <a:path h="1105295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031984"/>
                  </a:lnTo>
                  <a:cubicBezTo>
                    <a:pt x="1418473" y="1051427"/>
                    <a:pt x="1410749" y="1070074"/>
                    <a:pt x="1397000" y="1083823"/>
                  </a:cubicBezTo>
                  <a:cubicBezTo>
                    <a:pt x="1383252" y="1097571"/>
                    <a:pt x="1364605" y="1105295"/>
                    <a:pt x="1345161" y="1105295"/>
                  </a:cubicBezTo>
                  <a:lnTo>
                    <a:pt x="73311" y="1105295"/>
                  </a:lnTo>
                  <a:cubicBezTo>
                    <a:pt x="53868" y="1105295"/>
                    <a:pt x="35221" y="1097571"/>
                    <a:pt x="21472" y="1083823"/>
                  </a:cubicBezTo>
                  <a:cubicBezTo>
                    <a:pt x="7724" y="1070074"/>
                    <a:pt x="0" y="1051427"/>
                    <a:pt x="0" y="1031984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1418473" cy="12291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016666" y="5647169"/>
            <a:ext cx="5385764" cy="4196668"/>
            <a:chOff x="0" y="0"/>
            <a:chExt cx="1418473" cy="110529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18473" cy="1105295"/>
            </a:xfrm>
            <a:custGeom>
              <a:avLst/>
              <a:gdLst/>
              <a:ahLst/>
              <a:cxnLst/>
              <a:rect r="r" b="b" t="t" l="l"/>
              <a:pathLst>
                <a:path h="1105295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031984"/>
                  </a:lnTo>
                  <a:cubicBezTo>
                    <a:pt x="1418473" y="1051427"/>
                    <a:pt x="1410749" y="1070074"/>
                    <a:pt x="1397000" y="1083823"/>
                  </a:cubicBezTo>
                  <a:cubicBezTo>
                    <a:pt x="1383252" y="1097571"/>
                    <a:pt x="1364605" y="1105295"/>
                    <a:pt x="1345161" y="1105295"/>
                  </a:cubicBezTo>
                  <a:lnTo>
                    <a:pt x="73311" y="1105295"/>
                  </a:lnTo>
                  <a:cubicBezTo>
                    <a:pt x="53868" y="1105295"/>
                    <a:pt x="35221" y="1097571"/>
                    <a:pt x="21472" y="1083823"/>
                  </a:cubicBezTo>
                  <a:cubicBezTo>
                    <a:pt x="7724" y="1070074"/>
                    <a:pt x="0" y="1051427"/>
                    <a:pt x="0" y="1031984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23825"/>
              <a:ext cx="1418473" cy="12291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066382" y="5946885"/>
            <a:ext cx="5021759" cy="2895881"/>
          </a:xfrm>
          <a:custGeom>
            <a:avLst/>
            <a:gdLst/>
            <a:ahLst/>
            <a:cxnLst/>
            <a:rect r="r" b="b" t="t" l="l"/>
            <a:pathLst>
              <a:path h="2895881" w="5021759">
                <a:moveTo>
                  <a:pt x="0" y="0"/>
                </a:moveTo>
                <a:lnTo>
                  <a:pt x="5021759" y="0"/>
                </a:lnTo>
                <a:lnTo>
                  <a:pt x="5021759" y="2895881"/>
                </a:lnTo>
                <a:lnTo>
                  <a:pt x="0" y="28958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55623" y="1684852"/>
            <a:ext cx="5648040" cy="3962317"/>
          </a:xfrm>
          <a:custGeom>
            <a:avLst/>
            <a:gdLst/>
            <a:ahLst/>
            <a:cxnLst/>
            <a:rect r="r" b="b" t="t" l="l"/>
            <a:pathLst>
              <a:path h="3962317" w="5648040">
                <a:moveTo>
                  <a:pt x="0" y="0"/>
                </a:moveTo>
                <a:lnTo>
                  <a:pt x="5648040" y="0"/>
                </a:lnTo>
                <a:lnTo>
                  <a:pt x="5648040" y="3962317"/>
                </a:lnTo>
                <a:lnTo>
                  <a:pt x="0" y="39623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808860" y="5946885"/>
            <a:ext cx="4670280" cy="2895881"/>
          </a:xfrm>
          <a:custGeom>
            <a:avLst/>
            <a:gdLst/>
            <a:ahLst/>
            <a:cxnLst/>
            <a:rect r="r" b="b" t="t" l="l"/>
            <a:pathLst>
              <a:path h="2895881" w="4670280">
                <a:moveTo>
                  <a:pt x="0" y="0"/>
                </a:moveTo>
                <a:lnTo>
                  <a:pt x="4670280" y="0"/>
                </a:lnTo>
                <a:lnTo>
                  <a:pt x="4670280" y="2895881"/>
                </a:lnTo>
                <a:lnTo>
                  <a:pt x="0" y="28958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329064" y="5986186"/>
            <a:ext cx="4760967" cy="2856580"/>
          </a:xfrm>
          <a:custGeom>
            <a:avLst/>
            <a:gdLst/>
            <a:ahLst/>
            <a:cxnLst/>
            <a:rect r="r" b="b" t="t" l="l"/>
            <a:pathLst>
              <a:path h="2856580" w="4760967">
                <a:moveTo>
                  <a:pt x="0" y="0"/>
                </a:moveTo>
                <a:lnTo>
                  <a:pt x="4760967" y="0"/>
                </a:lnTo>
                <a:lnTo>
                  <a:pt x="4760967" y="2856580"/>
                </a:lnTo>
                <a:lnTo>
                  <a:pt x="0" y="28565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66382" y="-56515"/>
            <a:ext cx="1457380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Gender Classification for Age &gt; 75+ years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734227" y="1561027"/>
            <a:ext cx="7671360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Context: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Analyzed subset of data for individuals aged 75+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X-axis: HDI | Y-axis: Suicides per 100k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Red: Female (gender = 0) | Blue: Male (gender = 1)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8989060"/>
            <a:ext cx="510188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60"/>
              </a:lnSpc>
              <a:spcBef>
                <a:spcPct val="0"/>
              </a:spcBef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Linear Kernel: 78% accuracy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734227" y="3542185"/>
            <a:ext cx="11694943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Interpretation: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Males consistently show higher suicide rates than females in this age group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High suicide rates are most prominent in low-to-mid HDI range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Despite HDI improvements, male risk remains significantly elevated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591866" y="8861816"/>
            <a:ext cx="5243825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Radial Kernel: 80% accuracy</a:t>
            </a:r>
          </a:p>
          <a:p>
            <a:pPr algn="l" marL="0" indent="0" lvl="0">
              <a:lnSpc>
                <a:spcPts val="3360"/>
              </a:lnSpc>
              <a:spcBef>
                <a:spcPct val="0"/>
              </a:spcBef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(γ=0.1, cost=2.5)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159541" y="8989060"/>
            <a:ext cx="510188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60"/>
              </a:lnSpc>
              <a:spcBef>
                <a:spcPct val="0"/>
              </a:spcBef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Polynomial Kernel: 58% accuracy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599709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Decision Tree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30006" y="4017274"/>
            <a:ext cx="10692649" cy="305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Splits dat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 into interpretable rules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ed on predictor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Handles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mi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xed dat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ty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pes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cat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go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rical features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well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Ea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y to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vis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ualiz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an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exp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lain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non-technical stakeholde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Aut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om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icall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y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ent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ifies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import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ri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able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 and optimal thresholds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Pruning reduces overfitt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an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 i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proves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model generalization</a:t>
            </a:r>
          </a:p>
          <a:p>
            <a:pPr algn="l" marL="0" indent="0" lvl="0">
              <a:lnSpc>
                <a:spcPts val="407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30006" y="3431169"/>
            <a:ext cx="4099584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Why Decision Tree?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399004"/>
            <a:ext cx="1905000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Objective: </a:t>
            </a: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33700" y="2444089"/>
            <a:ext cx="9753497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Classify wheth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er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a c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ountry-year’s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su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ic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 ra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te i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 "H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igh" or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"Low"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ba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on ag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x,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HDI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a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nd GDP pe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c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apita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30006" y="6583944"/>
            <a:ext cx="3225263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Parameters Used: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38225" y="7236724"/>
            <a:ext cx="9390243" cy="167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2" indent="-259081" lvl="1">
              <a:lnSpc>
                <a:spcPts val="3360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Bui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lt using rpart()</a:t>
            </a:r>
          </a:p>
          <a:p>
            <a:pPr algn="l" marL="518162" indent="-259081" lvl="1">
              <a:lnSpc>
                <a:spcPts val="3360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Pruned using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c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omp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exi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y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para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ter (CP) with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lowe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xerr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</a:t>
            </a:r>
          </a:p>
          <a:p>
            <a:pPr algn="l" marL="518162" indent="-259081" lvl="1">
              <a:lnSpc>
                <a:spcPts val="3360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Target variab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le: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rat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e_cla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 (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bi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ry: H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gh / L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w)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44142" y="3609834"/>
            <a:ext cx="13799716" cy="408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Suicide remains one of the most </a:t>
            </a: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complex and pressing global public health challenges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demanding </a:t>
            </a: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comprehensive and data-driven approaches.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This report leverages a rich dataset of </a:t>
            </a: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27,820 records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from </a:t>
            </a: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101 countries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spanning </a:t>
            </a: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1985 to 2016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to uncover patterns in suicide rates and develop predictive models using </a:t>
            </a: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demographic and economic indicators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  <a:p>
            <a:pPr algn="just" marL="0" indent="0" lvl="0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dataset includes variables such as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gender, age group, generation, GDP per capita, population size,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and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suicides per 100k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people. Although it initially featured the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Human Development Index (HDI),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this column was excluded due to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over 70% missing values,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in alignment with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best practices for maintaining analytical reliability.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3372091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5897880" y="8058009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304001" y="247055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Introduction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304001" y="8705709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0651" y="0"/>
            <a:ext cx="4627349" cy="10287000"/>
            <a:chOff x="0" y="0"/>
            <a:chExt cx="121872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872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18726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070912" y="4060412"/>
            <a:ext cx="5179478" cy="5685380"/>
          </a:xfrm>
          <a:custGeom>
            <a:avLst/>
            <a:gdLst/>
            <a:ahLst/>
            <a:cxnLst/>
            <a:rect r="r" b="b" t="t" l="l"/>
            <a:pathLst>
              <a:path h="5685380" w="5179478">
                <a:moveTo>
                  <a:pt x="0" y="0"/>
                </a:moveTo>
                <a:lnTo>
                  <a:pt x="5179478" y="0"/>
                </a:lnTo>
                <a:lnTo>
                  <a:pt x="5179478" y="5685380"/>
                </a:lnTo>
                <a:lnTo>
                  <a:pt x="0" y="5685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57028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Methodology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434248"/>
            <a:ext cx="12028992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Removed records with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missing HDI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or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suicide rate.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Created new binary label: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rate_class (abov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 or below median suicide rate)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Selected predictors: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sex, age, generation, GDP per capita,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and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HDI.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80/20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train-test split using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createDataPartition().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066323"/>
            <a:ext cx="10527757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Initial tree built using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rpart().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Tree pruned using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optimal CP value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to reduce overfitting.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Final tre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 visualized using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rpart.plot().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7184048"/>
            <a:ext cx="10527757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Accuracy: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78.65%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Sensitivi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ty (High):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72.85%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Specificity (Low):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84.45%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1914818"/>
            <a:ext cx="1052775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Preprocessing: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472598"/>
            <a:ext cx="10527757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9"/>
              </a:lnSpc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Model Setup: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6590323"/>
            <a:ext cx="10527757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9"/>
              </a:lnSpc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Output: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015741"/>
            <a:ext cx="8512163" cy="5800717"/>
          </a:xfrm>
          <a:custGeom>
            <a:avLst/>
            <a:gdLst/>
            <a:ahLst/>
            <a:cxnLst/>
            <a:rect r="r" b="b" t="t" l="l"/>
            <a:pathLst>
              <a:path h="5800717" w="8512163">
                <a:moveTo>
                  <a:pt x="0" y="0"/>
                </a:moveTo>
                <a:lnTo>
                  <a:pt x="8512163" y="0"/>
                </a:lnTo>
                <a:lnTo>
                  <a:pt x="8512163" y="5800716"/>
                </a:lnTo>
                <a:lnTo>
                  <a:pt x="0" y="58007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99709"/>
            <a:ext cx="1153752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Interpretation &amp; Key Insights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772564" y="2392296"/>
            <a:ext cx="7954333" cy="305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Age is the strongest predictor: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older individuals more likely in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"High" group.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Sex matters: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males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significantly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more at risk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in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higher age brackets.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HDI reduces risk, particularly among females in developed regions.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772564" y="1949066"/>
            <a:ext cx="7954333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Insights from Tree Structure &amp; Data Patterns: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772564" y="5783196"/>
            <a:ext cx="7954333" cy="2917825"/>
            <a:chOff x="0" y="0"/>
            <a:chExt cx="10605778" cy="389043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540809"/>
              <a:ext cx="10605778" cy="3349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0F46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Decision Tree</a:t>
              </a:r>
              <a:r>
                <a:rPr lang="en-US" sz="2400">
                  <a:solidFill>
                    <a:srgbClr val="0F4662"/>
                  </a:solidFill>
                  <a:latin typeface="Quicksand"/>
                  <a:ea typeface="Quicksand"/>
                  <a:cs typeface="Quicksand"/>
                  <a:sym typeface="Quicksand"/>
                </a:rPr>
                <a:t> successfully classified suicide risk using core </a:t>
              </a:r>
              <a:r>
                <a:rPr lang="en-US" b="true" sz="2400">
                  <a:solidFill>
                    <a:srgbClr val="0F46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demographics and socio-economic data.</a:t>
              </a:r>
            </a:p>
            <a:p>
              <a:pPr algn="l" marL="518160" indent="-259080" lvl="1">
                <a:lnSpc>
                  <a:spcPts val="4079"/>
                </a:lnSpc>
                <a:buFont typeface="Arial"/>
                <a:buChar char="•"/>
              </a:pPr>
              <a:r>
                <a:rPr lang="en-US" sz="2400">
                  <a:solidFill>
                    <a:srgbClr val="0F4662"/>
                  </a:solidFill>
                  <a:latin typeface="Quicksand"/>
                  <a:ea typeface="Quicksand"/>
                  <a:cs typeface="Quicksand"/>
                  <a:sym typeface="Quicksand"/>
                </a:rPr>
                <a:t>The tree confirms patterns seen in EDA: </a:t>
              </a:r>
              <a:r>
                <a:rPr lang="en-US" b="true" sz="2400">
                  <a:solidFill>
                    <a:srgbClr val="0F46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older males</a:t>
              </a:r>
              <a:r>
                <a:rPr lang="en-US" sz="2400">
                  <a:solidFill>
                    <a:srgbClr val="0F4662"/>
                  </a:solidFill>
                  <a:latin typeface="Quicksand"/>
                  <a:ea typeface="Quicksand"/>
                  <a:cs typeface="Quicksand"/>
                  <a:sym typeface="Quicksand"/>
                </a:rPr>
                <a:t> in low-HDI nations are </a:t>
              </a:r>
              <a:r>
                <a:rPr lang="en-US" b="true" sz="2400">
                  <a:solidFill>
                    <a:srgbClr val="0F46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highest risk.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142875"/>
              <a:ext cx="10605778" cy="7059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759"/>
                </a:lnSpc>
              </a:pPr>
              <a:r>
                <a:rPr lang="en-US" b="true" sz="2799">
                  <a:solidFill>
                    <a:srgbClr val="0F4662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Conclusion: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7631458" y="8875646"/>
            <a:ext cx="10095439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</a:p>
          <a:p>
            <a:pPr algn="l">
              <a:lnSpc>
                <a:spcPts val="407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481979" y="8102207"/>
            <a:ext cx="960560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Pruned decisi</a:t>
            </a:r>
            <a:r>
              <a:rPr lang="en-US" b="true" sz="20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on tree classifying suicide rate levels based on age, sex, and HDI.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847758"/>
            <a:ext cx="8512163" cy="5800717"/>
          </a:xfrm>
          <a:custGeom>
            <a:avLst/>
            <a:gdLst/>
            <a:ahLst/>
            <a:cxnLst/>
            <a:rect r="r" b="b" t="t" l="l"/>
            <a:pathLst>
              <a:path h="5800717" w="8512163">
                <a:moveTo>
                  <a:pt x="0" y="0"/>
                </a:moveTo>
                <a:lnTo>
                  <a:pt x="8512163" y="0"/>
                </a:lnTo>
                <a:lnTo>
                  <a:pt x="8512163" y="5800717"/>
                </a:lnTo>
                <a:lnTo>
                  <a:pt x="0" y="58007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99709"/>
            <a:ext cx="1153752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Analysis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741205" y="2246819"/>
            <a:ext cx="7998972" cy="5416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7137" indent="-248569" lvl="1">
              <a:lnSpc>
                <a:spcPts val="3914"/>
              </a:lnSpc>
              <a:buFont typeface="Arial"/>
              <a:buChar char="•"/>
            </a:pPr>
            <a:r>
              <a:rPr lang="en-US" b="true" sz="230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5–14 age group </a:t>
            </a:r>
            <a:r>
              <a:rPr lang="en-US" sz="230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is entirely classified as </a:t>
            </a:r>
            <a:r>
              <a:rPr lang="en-US" b="true" sz="230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low-risk,</a:t>
            </a:r>
            <a:r>
              <a:rPr lang="en-US" sz="230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indicating </a:t>
            </a:r>
            <a:r>
              <a:rPr lang="en-US" b="true" sz="230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minimal suicide rates.</a:t>
            </a:r>
          </a:p>
          <a:p>
            <a:pPr algn="l" marL="497137" indent="-248569" lvl="1">
              <a:lnSpc>
                <a:spcPts val="3914"/>
              </a:lnSpc>
              <a:buFont typeface="Arial"/>
              <a:buChar char="•"/>
            </a:pPr>
            <a:r>
              <a:rPr lang="en-US" sz="230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Suicide </a:t>
            </a:r>
            <a:r>
              <a:rPr lang="en-US" b="true" sz="230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risk increases </a:t>
            </a:r>
            <a:r>
              <a:rPr lang="en-US" sz="230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steadily with age, especially from </a:t>
            </a:r>
            <a:r>
              <a:rPr lang="en-US" b="true" sz="230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35 years onward.</a:t>
            </a:r>
          </a:p>
          <a:p>
            <a:pPr algn="l" marL="497137" indent="-248569" lvl="1">
              <a:lnSpc>
                <a:spcPts val="3914"/>
              </a:lnSpc>
              <a:buFont typeface="Arial"/>
              <a:buChar char="•"/>
            </a:pPr>
            <a:r>
              <a:rPr lang="en-US" sz="230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</a:t>
            </a:r>
            <a:r>
              <a:rPr lang="en-US" b="true" sz="230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35–54</a:t>
            </a:r>
            <a:r>
              <a:rPr lang="en-US" sz="230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and</a:t>
            </a:r>
            <a:r>
              <a:rPr lang="en-US" b="true" sz="230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55–74 age groups </a:t>
            </a:r>
            <a:r>
              <a:rPr lang="en-US" sz="230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have a higher proportion of high-risk cases.</a:t>
            </a:r>
          </a:p>
          <a:p>
            <a:pPr algn="l" marL="497137" indent="-248569" lvl="1">
              <a:lnSpc>
                <a:spcPts val="3914"/>
              </a:lnSpc>
              <a:buFont typeface="Arial"/>
              <a:buChar char="•"/>
            </a:pPr>
            <a:r>
              <a:rPr lang="en-US" sz="230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Even in the </a:t>
            </a:r>
            <a:r>
              <a:rPr lang="en-US" b="true" sz="230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75+ group,</a:t>
            </a:r>
            <a:r>
              <a:rPr lang="en-US" sz="230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risk remains elevated — nearly half fall into the</a:t>
            </a:r>
            <a:r>
              <a:rPr lang="en-US" b="true" sz="230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high-risk category.</a:t>
            </a:r>
          </a:p>
          <a:p>
            <a:pPr algn="l" marL="497137" indent="-248569" lvl="1">
              <a:lnSpc>
                <a:spcPts val="3914"/>
              </a:lnSpc>
              <a:buFont typeface="Arial"/>
              <a:buChar char="•"/>
            </a:pPr>
            <a:r>
              <a:rPr lang="en-US" sz="230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Younger age groups </a:t>
            </a:r>
            <a:r>
              <a:rPr lang="en-US" b="true" sz="230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(15–24 and 25–34) </a:t>
            </a:r>
            <a:r>
              <a:rPr lang="en-US" sz="230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are relatively balanced between </a:t>
            </a:r>
            <a:r>
              <a:rPr lang="en-US" b="true" sz="230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high and low risk.</a:t>
            </a:r>
          </a:p>
          <a:p>
            <a:pPr algn="l" marL="0" indent="0" lvl="0">
              <a:lnSpc>
                <a:spcPts val="3914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741205" y="1746439"/>
            <a:ext cx="3009640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Interpretation: </a:t>
            </a: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741205" y="7936765"/>
            <a:ext cx="7998972" cy="118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Reveals that </a:t>
            </a:r>
            <a:r>
              <a:rPr lang="en-US" b="true" sz="23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age </a:t>
            </a:r>
            <a:r>
              <a:rPr lang="en-US" sz="23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is a </a:t>
            </a:r>
            <a:r>
              <a:rPr lang="en-US" b="true" sz="23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major determinant</a:t>
            </a:r>
            <a:r>
              <a:rPr lang="en-US" sz="23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of suicide risk classification</a:t>
            </a:r>
            <a:r>
              <a:rPr lang="en-US" sz="23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— critical for prioritizing age-specific </a:t>
            </a:r>
            <a:r>
              <a:rPr lang="en-US" b="true" sz="23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mental health interventions</a:t>
            </a:r>
            <a:r>
              <a:rPr lang="en-US" sz="23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in </a:t>
            </a:r>
            <a:r>
              <a:rPr lang="en-US" b="true" sz="23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decision tree models.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741205" y="7369710"/>
            <a:ext cx="242049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Significance: </a:t>
            </a: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812940"/>
            <a:ext cx="8512163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Stacked ba</a:t>
            </a:r>
            <a:r>
              <a:rPr lang="en-US" b="true" sz="20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 chart showing the proportion of high vs. low suicide rates across age groups.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99709"/>
            <a:ext cx="1153482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Key Insights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086971" y="3926979"/>
            <a:ext cx="10655487" cy="3571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High-Risk Group: Older males (especially 55+)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consistently emerge as the </a:t>
            </a: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most at-risk group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for suicide across models, </a:t>
            </a: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irrespective of income level.</a:t>
            </a:r>
          </a:p>
          <a:p>
            <a:pPr algn="just">
              <a:lnSpc>
                <a:spcPts val="4079"/>
              </a:lnSpc>
            </a:pP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HDI vs. GDP: Human Development Index (HDI)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has a </a:t>
            </a: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stronger correlation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with suicide rates than </a:t>
            </a: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GDP per capita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highlighting the </a:t>
            </a: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role of education, healthcare, and life expectancy.</a:t>
            </a:r>
          </a:p>
          <a:p>
            <a:pPr algn="just" marL="0" indent="0" lvl="0">
              <a:lnSpc>
                <a:spcPts val="4079"/>
              </a:lnSpc>
            </a:pPr>
          </a:p>
        </p:txBody>
      </p:sp>
      <p:sp>
        <p:nvSpPr>
          <p:cNvPr name="AutoShape 4" id="4"/>
          <p:cNvSpPr/>
          <p:nvPr/>
        </p:nvSpPr>
        <p:spPr>
          <a:xfrm>
            <a:off x="5897880" y="7171009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304001" y="801952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247055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99709"/>
            <a:ext cx="1153482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18138" y="3710537"/>
            <a:ext cx="14051725" cy="408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This study demonstrates the </a:t>
            </a: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critical role of data mining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 understanding </a:t>
            </a: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global suicide patterns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 </a:t>
            </a: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Machine learning models,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especially </a:t>
            </a: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XGBoost and clustering methods,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proved effective in </a:t>
            </a: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identifying high-risk demographics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and uncovering </a:t>
            </a: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complex interplays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between</a:t>
            </a: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age, gender, and socioeconomic indicators.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findings highlight that </a:t>
            </a: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suicide prevention requires more than economic growth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—it demands </a:t>
            </a: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targeted, culturally sensitive interventions grounded in data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. By combining </a:t>
            </a: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predictive modeling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with </a:t>
            </a: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qualitative insights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and </a:t>
            </a: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real-time monitoring tools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stakeholders can develop </a:t>
            </a: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more responsive, evidence-based strategies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to address </a:t>
            </a: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mental health challenges worldwide.</a:t>
            </a:r>
          </a:p>
        </p:txBody>
      </p:sp>
      <p:sp>
        <p:nvSpPr>
          <p:cNvPr name="AutoShape 4" id="4"/>
          <p:cNvSpPr/>
          <p:nvPr/>
        </p:nvSpPr>
        <p:spPr>
          <a:xfrm>
            <a:off x="5897880" y="8062151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304001" y="8881301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247055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99709"/>
            <a:ext cx="1153482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References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7171009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801952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96471" y="4292874"/>
            <a:ext cx="15387267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BLUMAN, A. (2022). Elementary Statistics: A Step-by-Step Approach. McGraw-Hill US Higher Ed USE. http://ebookcentral.proquest.com/lib/northeastern-ebooks/detail.action?docID=7052050</a:t>
            </a:r>
          </a:p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Suicide. (n.d.). Retrieved April 22, 2025, from https://www.who.int/news-room/fact-sheets/detail/suicide</a:t>
            </a:r>
          </a:p>
          <a:p>
            <a:pPr algn="just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kabacoff. (2024). Kabacoff/RiA2 [R]. https://github.com/kabacoff/RiA2 (Original work published 2015)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304001" y="247055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2710" y="3369664"/>
            <a:ext cx="11402580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1116666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0084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599709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XGBoost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30006" y="3586109"/>
            <a:ext cx="6938067" cy="364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Handles multiclass classification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Excellent with categorical and numeric features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Built-in regularization prevents overfitting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Faster and more accurate than traditional tree models</a:t>
            </a:r>
          </a:p>
          <a:p>
            <a:pPr algn="l" marL="0" indent="0" lvl="0">
              <a:lnSpc>
                <a:spcPts val="475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30006" y="3021131"/>
            <a:ext cx="3013355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Why XGBoost?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399004"/>
            <a:ext cx="1905000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Objective: </a:t>
            </a: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33700" y="2441549"/>
            <a:ext cx="6501408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Predict global suicide risk (Low, Medium, High)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6740154"/>
            <a:ext cx="3225263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Parameters Used: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7373884"/>
            <a:ext cx="12083891" cy="167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2" indent="-259081" lvl="1">
              <a:lnSpc>
                <a:spcPts val="33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objective = "multi:softprob":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Predicts class probabilities for better decision clarity</a:t>
            </a:r>
          </a:p>
          <a:p>
            <a:pPr algn="l" marL="518162" indent="-259081" lvl="1">
              <a:lnSpc>
                <a:spcPts val="33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num_class = 3: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Classifies suicide risk into three distinct levels</a:t>
            </a:r>
          </a:p>
          <a:p>
            <a:pPr algn="l" marL="518162" indent="-259081" lvl="1">
              <a:lnSpc>
                <a:spcPts val="33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eval_metric = "mlogloss":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Measures accuracy using multiclass log loss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813114"/>
            <a:ext cx="8581413" cy="5835361"/>
          </a:xfrm>
          <a:custGeom>
            <a:avLst/>
            <a:gdLst/>
            <a:ahLst/>
            <a:cxnLst/>
            <a:rect r="r" b="b" t="t" l="l"/>
            <a:pathLst>
              <a:path h="5835361" w="8581413">
                <a:moveTo>
                  <a:pt x="0" y="0"/>
                </a:moveTo>
                <a:lnTo>
                  <a:pt x="8581413" y="0"/>
                </a:lnTo>
                <a:lnTo>
                  <a:pt x="8581413" y="5835361"/>
                </a:lnTo>
                <a:lnTo>
                  <a:pt x="0" y="583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99709"/>
            <a:ext cx="1153752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Analysis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882438" y="2465209"/>
            <a:ext cx="7998972" cy="5416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7137" indent="-248569" lvl="1">
              <a:lnSpc>
                <a:spcPts val="3914"/>
              </a:lnSpc>
              <a:buFont typeface="Arial"/>
              <a:buChar char="•"/>
            </a:pPr>
            <a:r>
              <a:rPr lang="en-US" b="true" sz="230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Males</a:t>
            </a:r>
            <a:r>
              <a:rPr lang="en-US" sz="230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have </a:t>
            </a:r>
            <a:r>
              <a:rPr lang="en-US" b="true" sz="230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significantly higher suicide rates</a:t>
            </a:r>
            <a:r>
              <a:rPr lang="en-US" sz="230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across all age groups.</a:t>
            </a:r>
          </a:p>
          <a:p>
            <a:pPr algn="l" marL="497137" indent="-248569" lvl="1">
              <a:lnSpc>
                <a:spcPts val="3914"/>
              </a:lnSpc>
              <a:buFont typeface="Arial"/>
              <a:buChar char="•"/>
            </a:pPr>
            <a:r>
              <a:rPr lang="en-US" sz="230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Risk increases sharply with age, peaking in the </a:t>
            </a:r>
            <a:r>
              <a:rPr lang="en-US" b="true" sz="230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75+ group.</a:t>
            </a:r>
          </a:p>
          <a:p>
            <a:pPr algn="l" marL="497137" indent="-248569" lvl="1">
              <a:lnSpc>
                <a:spcPts val="3914"/>
              </a:lnSpc>
              <a:buFont typeface="Arial"/>
              <a:buChar char="•"/>
            </a:pPr>
            <a:r>
              <a:rPr lang="en-US" b="true" sz="230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Females</a:t>
            </a:r>
            <a:r>
              <a:rPr lang="en-US" sz="230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show </a:t>
            </a:r>
            <a:r>
              <a:rPr lang="en-US" b="true" sz="230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lower</a:t>
            </a:r>
            <a:r>
              <a:rPr lang="en-US" sz="230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and </a:t>
            </a:r>
            <a:r>
              <a:rPr lang="en-US" b="true" sz="230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more consistent suicide rates.</a:t>
            </a:r>
          </a:p>
          <a:p>
            <a:pPr algn="l" marL="497137" indent="-248569" lvl="1">
              <a:lnSpc>
                <a:spcPts val="3914"/>
              </a:lnSpc>
              <a:buFont typeface="Arial"/>
              <a:buChar char="•"/>
            </a:pPr>
            <a:r>
              <a:rPr lang="en-US" sz="230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</a:t>
            </a:r>
            <a:r>
              <a:rPr lang="en-US" b="true" sz="230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35–54</a:t>
            </a:r>
            <a:r>
              <a:rPr lang="en-US" sz="230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and </a:t>
            </a:r>
            <a:r>
              <a:rPr lang="en-US" b="true" sz="230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75+</a:t>
            </a:r>
            <a:r>
              <a:rPr lang="en-US" sz="230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b="true" sz="230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age</a:t>
            </a:r>
            <a:r>
              <a:rPr lang="en-US" sz="230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brackets display the widest spread in male suicide rates.</a:t>
            </a:r>
          </a:p>
          <a:p>
            <a:pPr algn="l" marL="497137" indent="-248569" lvl="1">
              <a:lnSpc>
                <a:spcPts val="3914"/>
              </a:lnSpc>
              <a:buFont typeface="Arial"/>
              <a:buChar char="•"/>
            </a:pPr>
            <a:r>
              <a:rPr lang="en-US" b="true" sz="230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Young children (5–14)</a:t>
            </a:r>
            <a:r>
              <a:rPr lang="en-US" sz="2302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have the </a:t>
            </a:r>
            <a:r>
              <a:rPr lang="en-US" b="true" sz="2302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lowest overall suicide rates.</a:t>
            </a:r>
          </a:p>
          <a:p>
            <a:pPr algn="l" marL="0" indent="0" lvl="0">
              <a:lnSpc>
                <a:spcPts val="3914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684108"/>
            <a:ext cx="8712505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</a:t>
            </a:r>
            <a:r>
              <a:rPr lang="en-US" b="true" sz="22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oxplot visualizing suicide rates by age group and gender across global records.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741205" y="1746439"/>
            <a:ext cx="3009640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Interpretation: </a:t>
            </a: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882438" y="8028913"/>
            <a:ext cx="7998972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Highlights why age and gender were key feat</a:t>
            </a:r>
            <a:r>
              <a:rPr lang="en-US" sz="23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ures in XGBoost’s accurate suicide risk predictions.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41205" y="7390737"/>
            <a:ext cx="2420498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Significance: </a:t>
            </a: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0651" y="0"/>
            <a:ext cx="4627349" cy="10287000"/>
            <a:chOff x="0" y="0"/>
            <a:chExt cx="121872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872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18726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915073" y="1684924"/>
            <a:ext cx="5344227" cy="7573376"/>
            <a:chOff x="0" y="0"/>
            <a:chExt cx="827961" cy="11733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7961" cy="1173314"/>
            </a:xfrm>
            <a:custGeom>
              <a:avLst/>
              <a:gdLst/>
              <a:ahLst/>
              <a:cxnLst/>
              <a:rect r="r" b="b" t="t" l="l"/>
              <a:pathLst>
                <a:path h="1173314" w="827961">
                  <a:moveTo>
                    <a:pt x="33319" y="0"/>
                  </a:moveTo>
                  <a:lnTo>
                    <a:pt x="794642" y="0"/>
                  </a:lnTo>
                  <a:cubicBezTo>
                    <a:pt x="813043" y="0"/>
                    <a:pt x="827961" y="14917"/>
                    <a:pt x="827961" y="33319"/>
                  </a:cubicBezTo>
                  <a:lnTo>
                    <a:pt x="827961" y="1139995"/>
                  </a:lnTo>
                  <a:cubicBezTo>
                    <a:pt x="827961" y="1158397"/>
                    <a:pt x="813043" y="1173314"/>
                    <a:pt x="794642" y="1173314"/>
                  </a:cubicBezTo>
                  <a:lnTo>
                    <a:pt x="33319" y="1173314"/>
                  </a:lnTo>
                  <a:cubicBezTo>
                    <a:pt x="14917" y="1173314"/>
                    <a:pt x="0" y="1158397"/>
                    <a:pt x="0" y="1139995"/>
                  </a:cubicBezTo>
                  <a:lnTo>
                    <a:pt x="0" y="33319"/>
                  </a:lnTo>
                  <a:cubicBezTo>
                    <a:pt x="0" y="14917"/>
                    <a:pt x="14917" y="0"/>
                    <a:pt x="33319" y="0"/>
                  </a:cubicBezTo>
                  <a:close/>
                </a:path>
              </a:pathLst>
            </a:custGeom>
            <a:blipFill>
              <a:blip r:embed="rId2"/>
              <a:stretch>
                <a:fillRect l="-56349" t="0" r="-56349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8700" y="599709"/>
            <a:ext cx="57028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Methodology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434248"/>
            <a:ext cx="10527757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Cleaned GDP and removed missing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suicides/100k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Ca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tegorical encoding with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model.matrix()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Created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suicide_risk_level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as a new target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064290"/>
            <a:ext cx="10527757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70/30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stratified split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Converted data to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DMatrix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(optimize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 for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XGBoost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Trained over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100 rounds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696365"/>
            <a:ext cx="10527757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Probabilities per class (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multi:softp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rob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)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Predicted class via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max.col()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914818"/>
            <a:ext cx="1052775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Preprocessing: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4472598"/>
            <a:ext cx="10527757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9"/>
              </a:lnSpc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Model Setup: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7102640"/>
            <a:ext cx="10527757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9"/>
              </a:lnSpc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Output: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5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117231"/>
            <a:ext cx="6796118" cy="4489184"/>
            <a:chOff x="0" y="0"/>
            <a:chExt cx="1789924" cy="11823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89924" cy="1182337"/>
            </a:xfrm>
            <a:custGeom>
              <a:avLst/>
              <a:gdLst/>
              <a:ahLst/>
              <a:cxnLst/>
              <a:rect r="r" b="b" t="t" l="l"/>
              <a:pathLst>
                <a:path h="1182337" w="1789924">
                  <a:moveTo>
                    <a:pt x="58098" y="0"/>
                  </a:moveTo>
                  <a:lnTo>
                    <a:pt x="1731826" y="0"/>
                  </a:lnTo>
                  <a:cubicBezTo>
                    <a:pt x="1747235" y="0"/>
                    <a:pt x="1762012" y="6121"/>
                    <a:pt x="1772908" y="17016"/>
                  </a:cubicBezTo>
                  <a:cubicBezTo>
                    <a:pt x="1783803" y="27912"/>
                    <a:pt x="1789924" y="42689"/>
                    <a:pt x="1789924" y="58098"/>
                  </a:cubicBezTo>
                  <a:lnTo>
                    <a:pt x="1789924" y="1124239"/>
                  </a:lnTo>
                  <a:cubicBezTo>
                    <a:pt x="1789924" y="1156325"/>
                    <a:pt x="1763913" y="1182337"/>
                    <a:pt x="1731826" y="1182337"/>
                  </a:cubicBezTo>
                  <a:lnTo>
                    <a:pt x="58098" y="1182337"/>
                  </a:lnTo>
                  <a:cubicBezTo>
                    <a:pt x="42689" y="1182337"/>
                    <a:pt x="27912" y="1176216"/>
                    <a:pt x="17016" y="1165320"/>
                  </a:cubicBezTo>
                  <a:cubicBezTo>
                    <a:pt x="6121" y="1154425"/>
                    <a:pt x="0" y="1139647"/>
                    <a:pt x="0" y="1124239"/>
                  </a:cubicBezTo>
                  <a:lnTo>
                    <a:pt x="0" y="58098"/>
                  </a:lnTo>
                  <a:cubicBezTo>
                    <a:pt x="0" y="42689"/>
                    <a:pt x="6121" y="27912"/>
                    <a:pt x="17016" y="17016"/>
                  </a:cubicBezTo>
                  <a:cubicBezTo>
                    <a:pt x="27912" y="6121"/>
                    <a:pt x="42689" y="0"/>
                    <a:pt x="5809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789924" cy="13061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07334" y="3779090"/>
            <a:ext cx="4638850" cy="2155218"/>
          </a:xfrm>
          <a:custGeom>
            <a:avLst/>
            <a:gdLst/>
            <a:ahLst/>
            <a:cxnLst/>
            <a:rect r="r" b="b" t="t" l="l"/>
            <a:pathLst>
              <a:path h="2155218" w="4638850">
                <a:moveTo>
                  <a:pt x="0" y="0"/>
                </a:moveTo>
                <a:lnTo>
                  <a:pt x="4638850" y="0"/>
                </a:lnTo>
                <a:lnTo>
                  <a:pt x="4638850" y="2155218"/>
                </a:lnTo>
                <a:lnTo>
                  <a:pt x="0" y="21552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989126" y="6466603"/>
            <a:ext cx="2875265" cy="372337"/>
          </a:xfrm>
          <a:custGeom>
            <a:avLst/>
            <a:gdLst/>
            <a:ahLst/>
            <a:cxnLst/>
            <a:rect r="r" b="b" t="t" l="l"/>
            <a:pathLst>
              <a:path h="372337" w="2875265">
                <a:moveTo>
                  <a:pt x="0" y="0"/>
                </a:moveTo>
                <a:lnTo>
                  <a:pt x="2875266" y="0"/>
                </a:lnTo>
                <a:lnTo>
                  <a:pt x="2875266" y="372336"/>
                </a:lnTo>
                <a:lnTo>
                  <a:pt x="0" y="3723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599709"/>
            <a:ext cx="1032659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Performance &amp; Key Insights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934897"/>
            <a:ext cx="16230600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Accuracy: ~87% on test set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Top predictors: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Age group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GDP per capita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&amp;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Gender</a:t>
            </a:r>
          </a:p>
          <a:p>
            <a:pPr algn="l" marL="0" indent="0" lvl="0">
              <a:lnSpc>
                <a:spcPts val="407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8119101" y="3114675"/>
            <a:ext cx="9140199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This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onfusion matrix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shows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XGBoost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achieved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strong multiclass accuracy,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especially in correctly predicting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high-risk suicide cases.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119101" y="4713824"/>
            <a:ext cx="3446089" cy="565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Rec</a:t>
            </a: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ommendations: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149211" y="5383750"/>
            <a:ext cx="9110089" cy="408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Pri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oritize mental health interventions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for males aged 55+</a:t>
            </a:r>
          </a:p>
          <a:p>
            <a:pPr algn="l" marL="518160" indent="-259080" lvl="1">
              <a:lnSpc>
                <a:spcPts val="40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Incorporate real-time GDP and socio-political indicators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 future models</a:t>
            </a:r>
          </a:p>
          <a:p>
            <a:pPr algn="l" marL="518160" indent="-259080" lvl="1">
              <a:lnSpc>
                <a:spcPts val="40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Deploy predictive dashboards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to health organizations for early warnings</a:t>
            </a:r>
          </a:p>
          <a:p>
            <a:pPr algn="l" marL="518160" indent="-259080" lvl="1">
              <a:lnSpc>
                <a:spcPts val="40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Collaborate with governments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to integrate ML insights into public health policy</a:t>
            </a:r>
          </a:p>
          <a:p>
            <a:pPr algn="l">
              <a:lnSpc>
                <a:spcPts val="40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599709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Random Forest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30006" y="4017274"/>
            <a:ext cx="9644434" cy="313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An ensemble model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built from multiple decision trees.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Robust to noise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and handles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large datasets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effectively.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Great for classifying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complex, real-world patterns.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Provides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feature importance scores,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enhancing interpretability.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Avoids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overfitting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by using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bagging and randomness.</a:t>
            </a:r>
          </a:p>
          <a:p>
            <a:pPr algn="l" marL="0" indent="0" lvl="0">
              <a:lnSpc>
                <a:spcPts val="475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30006" y="3431169"/>
            <a:ext cx="4099584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Why Random Forest?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399004"/>
            <a:ext cx="1905000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Objective: </a:t>
            </a: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33700" y="2444089"/>
            <a:ext cx="9753497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Class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ify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gender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based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on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suicide-related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variables like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age group, generation, GDP per capita,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and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suicide rate per 100k population.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30006" y="6656969"/>
            <a:ext cx="3225263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Parameters Used: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7392934"/>
            <a:ext cx="12877563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Random Forest classifier was trained using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200 trees (ntree = 200)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and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3 randomly selected features per split (mtry = 3)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to predict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gender (sex).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0651" y="0"/>
            <a:ext cx="4627349" cy="10287000"/>
            <a:chOff x="0" y="0"/>
            <a:chExt cx="121872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872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18726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237955" y="2199627"/>
            <a:ext cx="5174099" cy="5976977"/>
          </a:xfrm>
          <a:custGeom>
            <a:avLst/>
            <a:gdLst/>
            <a:ahLst/>
            <a:cxnLst/>
            <a:rect r="r" b="b" t="t" l="l"/>
            <a:pathLst>
              <a:path h="5976977" w="5174099">
                <a:moveTo>
                  <a:pt x="0" y="0"/>
                </a:moveTo>
                <a:lnTo>
                  <a:pt x="5174100" y="0"/>
                </a:lnTo>
                <a:lnTo>
                  <a:pt x="5174100" y="5976977"/>
                </a:lnTo>
                <a:lnTo>
                  <a:pt x="0" y="59769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57028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Methodology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434248"/>
            <a:ext cx="10527757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Removed HDI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due to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&gt;70% missing data.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Converted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sex, age, generation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to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factor variables.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lected features: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suicides/100k, gdppercapita, age, generation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551973"/>
            <a:ext cx="10527757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Trained with </a:t>
            </a:r>
            <a:r>
              <a:rPr lang="en-US" sz="24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randomForest()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using: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ntree = 200, mtry = 3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70/30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train-test split using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createDataPartition()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669698"/>
            <a:ext cx="10527757" cy="254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 u="sng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Accuracy: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72.72%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 u="sng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Sensitivity (Female):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77.31%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 u="sng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Sp</a:t>
            </a:r>
            <a:r>
              <a:rPr lang="en-US" sz="2400" u="sng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ecificity (Male):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68.13%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 u="sng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Kappa Score: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0.4543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 u="sng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Balanced Accuracy: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72.72%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1914818"/>
            <a:ext cx="1052775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Preprocessing: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3958248"/>
            <a:ext cx="10527757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9"/>
              </a:lnSpc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Model Configuration: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6075973"/>
            <a:ext cx="10527757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9"/>
              </a:lnSpc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Output Performance: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914381"/>
            <a:ext cx="6893531" cy="5913164"/>
          </a:xfrm>
          <a:custGeom>
            <a:avLst/>
            <a:gdLst/>
            <a:ahLst/>
            <a:cxnLst/>
            <a:rect r="r" b="b" t="t" l="l"/>
            <a:pathLst>
              <a:path h="5913164" w="6893531">
                <a:moveTo>
                  <a:pt x="0" y="0"/>
                </a:moveTo>
                <a:lnTo>
                  <a:pt x="6893531" y="0"/>
                </a:lnTo>
                <a:lnTo>
                  <a:pt x="6893531" y="5913164"/>
                </a:lnTo>
                <a:lnTo>
                  <a:pt x="0" y="59131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99709"/>
            <a:ext cx="1153752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Interpretation &amp; Key Insights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099056" y="2290936"/>
            <a:ext cx="9160244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Suicides per 100k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is the most influential predictor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GDP per capita and age follow in importance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Generation has minimal impact due to overlap with age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099056" y="4256262"/>
            <a:ext cx="9160244" cy="305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andom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Forest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model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outperforms Decision Tree i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ove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all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balance and accuracy.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Strong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at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handling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ographic va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iabilit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y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and data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noise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Reliable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for predicting gender from suicide trends, especially for females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Useful in informing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gender-sensitive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public he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 str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at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eg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99056" y="7764637"/>
            <a:ext cx="9160244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Apply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SMOTE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to address class imbalance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Add variables like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urbanization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or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healthcare access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Explore </a:t>
            </a: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deep learning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models for deeper pattern recognition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099056" y="1847706"/>
            <a:ext cx="9160244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Insights from Variable Importance Plot: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099056" y="3738736"/>
            <a:ext cx="9160244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9"/>
              </a:lnSpc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Conclusion: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099056" y="7247112"/>
            <a:ext cx="9160244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9"/>
              </a:lnSpc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Output Performance: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850362"/>
            <a:ext cx="6893531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  <a:spcBef>
                <a:spcPct val="0"/>
              </a:spcBef>
            </a:pPr>
            <a:r>
              <a:rPr lang="en-US" b="true" sz="22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Variab</a:t>
            </a:r>
            <a:r>
              <a:rPr lang="en-US" b="true" sz="22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le Importance Plot from Random Forest Model: Highlighting Dominant Predictors of Gender Classification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DAGncl5amQM</dc:identifier>
  <dcterms:modified xsi:type="dcterms:W3CDTF">2011-08-01T06:04:30Z</dcterms:modified>
  <cp:revision>1</cp:revision>
  <dc:title>XG Boost</dc:title>
</cp:coreProperties>
</file>