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26" r:id="rId1"/>
  </p:sldMasterIdLst>
  <p:sldIdLst>
    <p:sldId id="256" r:id="rId2"/>
    <p:sldId id="281" r:id="rId3"/>
    <p:sldId id="261" r:id="rId4"/>
    <p:sldId id="263" r:id="rId5"/>
    <p:sldId id="265" r:id="rId6"/>
    <p:sldId id="266" r:id="rId7"/>
    <p:sldId id="267" r:id="rId8"/>
    <p:sldId id="269" r:id="rId9"/>
    <p:sldId id="270" r:id="rId10"/>
    <p:sldId id="271" r:id="rId11"/>
    <p:sldId id="272" r:id="rId12"/>
    <p:sldId id="273" r:id="rId13"/>
    <p:sldId id="274" r:id="rId14"/>
    <p:sldId id="275" r:id="rId15"/>
    <p:sldId id="276" r:id="rId16"/>
    <p:sldId id="277" r:id="rId17"/>
    <p:sldId id="278"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57FD1-D4C9-4B26-8B34-50A2344C71FE}" v="68" dt="2023-10-17T14:05:07.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BCD14-8DE5-41CE-8588-1958BEE178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3808935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BCD14-8DE5-41CE-8588-1958BEE178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416290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BCD14-8DE5-41CE-8588-1958BEE178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E20F8D-A03B-4271-A766-0853F94DF62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74381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F7BCD14-8DE5-41CE-8588-1958BEE1783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3941424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F7BCD14-8DE5-41CE-8588-1958BEE1783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20F8D-A03B-4271-A766-0853F94DF62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1028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F7BCD14-8DE5-41CE-8588-1958BEE1783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367336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CD14-8DE5-41CE-8588-1958BEE178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3576089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CD14-8DE5-41CE-8588-1958BEE178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3006176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1"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CD14-8DE5-41CE-8588-1958BEE178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193633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CD14-8DE5-41CE-8588-1958BEE178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322717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BCD14-8DE5-41CE-8588-1958BEE1783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428859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7BCD14-8DE5-41CE-8588-1958BEE1783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991886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7BCD14-8DE5-41CE-8588-1958BEE1783F}"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388036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7BCD14-8DE5-41CE-8588-1958BEE1783F}"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422440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BCD14-8DE5-41CE-8588-1958BEE1783F}"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332116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BCD14-8DE5-41CE-8588-1958BEE1783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354872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BCD14-8DE5-41CE-8588-1958BEE1783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20F8D-A03B-4271-A766-0853F94DF627}" type="slidenum">
              <a:rPr lang="en-IN" smtClean="0"/>
              <a:t>‹#›</a:t>
            </a:fld>
            <a:endParaRPr lang="en-IN"/>
          </a:p>
        </p:txBody>
      </p:sp>
    </p:spTree>
    <p:extLst>
      <p:ext uri="{BB962C8B-B14F-4D97-AF65-F5344CB8AC3E}">
        <p14:creationId xmlns:p14="http://schemas.microsoft.com/office/powerpoint/2010/main" val="68677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7BCD14-8DE5-41CE-8588-1958BEE1783F}" type="datetimeFigureOut">
              <a:rPr lang="en-IN" smtClean="0"/>
              <a:t>19-10-2023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E20F8D-A03B-4271-A766-0853F94DF627}" type="slidenum">
              <a:rPr lang="en-IN" smtClean="0"/>
              <a:t>‹#›</a:t>
            </a:fld>
            <a:endParaRPr lang="en-IN"/>
          </a:p>
        </p:txBody>
      </p:sp>
    </p:spTree>
    <p:extLst>
      <p:ext uri="{BB962C8B-B14F-4D97-AF65-F5344CB8AC3E}">
        <p14:creationId xmlns:p14="http://schemas.microsoft.com/office/powerpoint/2010/main" val="2389639324"/>
      </p:ext>
    </p:extLst>
  </p:cSld>
  <p:clrMap bg1="lt1" tx1="dk1" bg2="lt2" tx2="dk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 id="2147484542" r:id="rId16"/>
    <p:sldLayoutId id="2147484543"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D21BD-62DB-BEB1-0D12-20C67F2E60F3}"/>
              </a:ext>
            </a:extLst>
          </p:cNvPr>
          <p:cNvSpPr>
            <a:spLocks noGrp="1"/>
          </p:cNvSpPr>
          <p:nvPr>
            <p:ph type="ctrTitle"/>
          </p:nvPr>
        </p:nvSpPr>
        <p:spPr>
          <a:xfrm>
            <a:off x="3518076" y="1030275"/>
            <a:ext cx="8099728" cy="3899110"/>
          </a:xfrm>
        </p:spPr>
        <p:txBody>
          <a:bodyPr>
            <a:normAutofit fontScale="90000"/>
          </a:bodyPr>
          <a:lstStyle/>
          <a:p>
            <a:r>
              <a:rPr lang="en-IN" dirty="0">
                <a:latin typeface="Arial Rounded MT Bold" panose="020F0704030504030204" pitchFamily="34" charset="0"/>
              </a:rPr>
              <a:t>Harmonizing </a:t>
            </a:r>
            <a:r>
              <a:rPr lang="en-US" dirty="0">
                <a:latin typeface="Arial Rounded MT Bold" panose="020F0704030504030204" pitchFamily="34" charset="0"/>
              </a:rPr>
              <a:t>User Preferences: An Innovative </a:t>
            </a:r>
            <a:r>
              <a:rPr lang="en-US" dirty="0">
                <a:latin typeface="Arial Black" panose="020B0A04020102020204" pitchFamily="34" charset="0"/>
              </a:rPr>
              <a:t>Music Recommendation System Project</a:t>
            </a:r>
            <a:endParaRPr lang="en-IN" dirty="0">
              <a:latin typeface="Arial Black" panose="020B0A04020102020204" pitchFamily="34" charset="0"/>
            </a:endParaRPr>
          </a:p>
        </p:txBody>
      </p:sp>
    </p:spTree>
    <p:extLst>
      <p:ext uri="{BB962C8B-B14F-4D97-AF65-F5344CB8AC3E}">
        <p14:creationId xmlns:p14="http://schemas.microsoft.com/office/powerpoint/2010/main" val="2319281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7E45-785A-7A89-D03E-AB94CD54A57B}"/>
              </a:ext>
            </a:extLst>
          </p:cNvPr>
          <p:cNvSpPr>
            <a:spLocks noGrp="1"/>
          </p:cNvSpPr>
          <p:nvPr>
            <p:ph type="title"/>
          </p:nvPr>
        </p:nvSpPr>
        <p:spPr>
          <a:xfrm>
            <a:off x="3074706" y="358639"/>
            <a:ext cx="8911687" cy="1280890"/>
          </a:xfrm>
        </p:spPr>
        <p:txBody>
          <a:bodyPr>
            <a:normAutofit/>
          </a:bodyPr>
          <a:lstStyle/>
          <a:p>
            <a:r>
              <a:rPr lang="en-US" sz="4000" dirty="0">
                <a:latin typeface="Wide Latin" panose="020A0A07050505020404" pitchFamily="18" charset="0"/>
              </a:rPr>
              <a:t>Hybrid Filtering</a:t>
            </a:r>
            <a:endParaRPr lang="en-IN" sz="4000" dirty="0">
              <a:latin typeface="Wide Latin" panose="020A0A07050505020404" pitchFamily="18" charset="0"/>
            </a:endParaRPr>
          </a:p>
        </p:txBody>
      </p:sp>
      <p:sp>
        <p:nvSpPr>
          <p:cNvPr id="3" name="Content Placeholder 2">
            <a:extLst>
              <a:ext uri="{FF2B5EF4-FFF2-40B4-BE49-F238E27FC236}">
                <a16:creationId xmlns:a16="http://schemas.microsoft.com/office/drawing/2014/main" id="{B23D6F4B-5874-AEA8-018E-BF02EB8DD7D1}"/>
              </a:ext>
            </a:extLst>
          </p:cNvPr>
          <p:cNvSpPr>
            <a:spLocks noGrp="1"/>
          </p:cNvSpPr>
          <p:nvPr>
            <p:ph idx="1"/>
          </p:nvPr>
        </p:nvSpPr>
        <p:spPr>
          <a:xfrm>
            <a:off x="2471225" y="1757516"/>
            <a:ext cx="8915400" cy="3777622"/>
          </a:xfrm>
        </p:spPr>
        <p:txBody>
          <a:bodyPr>
            <a:normAutofit/>
          </a:bodyPr>
          <a:lstStyle/>
          <a:p>
            <a:r>
              <a:rPr lang="en-US" sz="3200" dirty="0">
                <a:latin typeface="Aptos Display" panose="020B0004020202020204" pitchFamily="34" charset="0"/>
              </a:rPr>
              <a:t>Hybrid filtering is a combination of collaborative and content-based filtering. By using both techniques, we can create a more accurate and effective recommendation system. This technique is particularly effective for users with diverse music preferences or for users who are looking for new music</a:t>
            </a:r>
            <a:r>
              <a:rPr lang="en-US" sz="2100" dirty="0">
                <a:latin typeface="Aptos Display" panose="020B0004020202020204" pitchFamily="34" charset="0"/>
              </a:rPr>
              <a:t>.</a:t>
            </a:r>
            <a:endParaRPr lang="en-IN" sz="2100" dirty="0">
              <a:latin typeface="Aptos Display" panose="020B0004020202020204" pitchFamily="34" charset="0"/>
            </a:endParaRPr>
          </a:p>
        </p:txBody>
      </p:sp>
    </p:spTree>
    <p:extLst>
      <p:ext uri="{BB962C8B-B14F-4D97-AF65-F5344CB8AC3E}">
        <p14:creationId xmlns:p14="http://schemas.microsoft.com/office/powerpoint/2010/main" val="668112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9DBB-456E-087C-18B0-8113A6F397D1}"/>
              </a:ext>
            </a:extLst>
          </p:cNvPr>
          <p:cNvSpPr>
            <a:spLocks noGrp="1"/>
          </p:cNvSpPr>
          <p:nvPr>
            <p:ph type="title"/>
          </p:nvPr>
        </p:nvSpPr>
        <p:spPr>
          <a:xfrm>
            <a:off x="2681416" y="200685"/>
            <a:ext cx="8911687" cy="1280890"/>
          </a:xfrm>
        </p:spPr>
        <p:txBody>
          <a:bodyPr>
            <a:normAutofit/>
          </a:bodyPr>
          <a:lstStyle/>
          <a:p>
            <a:r>
              <a:rPr lang="en-US" sz="4000" dirty="0">
                <a:latin typeface="Wide Latin" panose="020A0A07050505020404" pitchFamily="18" charset="0"/>
              </a:rPr>
              <a:t>User Feedback</a:t>
            </a:r>
            <a:endParaRPr lang="en-IN" sz="4000" dirty="0">
              <a:latin typeface="Wide Latin" panose="020A0A07050505020404" pitchFamily="18" charset="0"/>
            </a:endParaRPr>
          </a:p>
        </p:txBody>
      </p:sp>
      <p:sp>
        <p:nvSpPr>
          <p:cNvPr id="3" name="Content Placeholder 2">
            <a:extLst>
              <a:ext uri="{FF2B5EF4-FFF2-40B4-BE49-F238E27FC236}">
                <a16:creationId xmlns:a16="http://schemas.microsoft.com/office/drawing/2014/main" id="{3B8EA077-C8E1-DE5B-1A9F-244E4A8F772E}"/>
              </a:ext>
            </a:extLst>
          </p:cNvPr>
          <p:cNvSpPr>
            <a:spLocks noGrp="1"/>
          </p:cNvSpPr>
          <p:nvPr>
            <p:ph idx="1"/>
          </p:nvPr>
        </p:nvSpPr>
        <p:spPr>
          <a:xfrm>
            <a:off x="1966142" y="1914195"/>
            <a:ext cx="9439275" cy="4103148"/>
          </a:xfrm>
        </p:spPr>
        <p:txBody>
          <a:bodyPr>
            <a:noAutofit/>
          </a:bodyPr>
          <a:lstStyle/>
          <a:p>
            <a:r>
              <a:rPr lang="en-US" sz="3200" dirty="0">
                <a:latin typeface="Aptos Display" panose="020B0004020202020204" pitchFamily="34" charset="0"/>
              </a:rPr>
              <a:t>User feedback is essential for improving the accuracy and effectiveness of a music recommendation system. By allowing users to rate and provide feedback on recommended music, we can refine our algorithms and create a more personalized experience. This feedback can also be used to improve the overall user experience of the system.</a:t>
            </a:r>
            <a:endParaRPr lang="en-IN" sz="3200" dirty="0">
              <a:latin typeface="Aptos Display" panose="020B0004020202020204" pitchFamily="34" charset="0"/>
            </a:endParaRPr>
          </a:p>
        </p:txBody>
      </p:sp>
    </p:spTree>
    <p:extLst>
      <p:ext uri="{BB962C8B-B14F-4D97-AF65-F5344CB8AC3E}">
        <p14:creationId xmlns:p14="http://schemas.microsoft.com/office/powerpoint/2010/main" val="573907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4691-87FA-394E-8AD5-E67F92B7C02A}"/>
              </a:ext>
            </a:extLst>
          </p:cNvPr>
          <p:cNvSpPr>
            <a:spLocks noGrp="1"/>
          </p:cNvSpPr>
          <p:nvPr>
            <p:ph type="title"/>
          </p:nvPr>
        </p:nvSpPr>
        <p:spPr/>
        <p:txBody>
          <a:bodyPr>
            <a:normAutofit/>
          </a:bodyPr>
          <a:lstStyle/>
          <a:p>
            <a:r>
              <a:rPr lang="en-US" sz="4000" dirty="0">
                <a:latin typeface="Wide Latin" panose="020A0A07050505020404" pitchFamily="18" charset="0"/>
              </a:rPr>
              <a:t>Evaluation Metrics</a:t>
            </a:r>
            <a:endParaRPr lang="en-IN" sz="4000" dirty="0">
              <a:latin typeface="Wide Latin" panose="020A0A07050505020404" pitchFamily="18" charset="0"/>
            </a:endParaRPr>
          </a:p>
        </p:txBody>
      </p:sp>
      <p:sp>
        <p:nvSpPr>
          <p:cNvPr id="3" name="Content Placeholder 2">
            <a:extLst>
              <a:ext uri="{FF2B5EF4-FFF2-40B4-BE49-F238E27FC236}">
                <a16:creationId xmlns:a16="http://schemas.microsoft.com/office/drawing/2014/main" id="{54DBBD19-9A8B-DE60-7851-F2C451B68F72}"/>
              </a:ext>
            </a:extLst>
          </p:cNvPr>
          <p:cNvSpPr>
            <a:spLocks noGrp="1"/>
          </p:cNvSpPr>
          <p:nvPr>
            <p:ph idx="1"/>
          </p:nvPr>
        </p:nvSpPr>
        <p:spPr>
          <a:xfrm>
            <a:off x="2759203" y="1516391"/>
            <a:ext cx="8911687" cy="4854912"/>
          </a:xfrm>
        </p:spPr>
        <p:txBody>
          <a:bodyPr>
            <a:noAutofit/>
          </a:bodyPr>
          <a:lstStyle/>
          <a:p>
            <a:r>
              <a:rPr lang="en-US" sz="3200" dirty="0">
                <a:latin typeface="Aptos Display" panose="020B0004020202020204" pitchFamily="34" charset="0"/>
              </a:rPr>
              <a:t>To evaluate the effectiveness of our recommendation system, we use metrics such as precision, recall, and F1 score. These metrics allow us to measure how accurate and relevant our recommendations are. By continually monitoring these metrics, we can refine our algorithms and improve the overall user experience.</a:t>
            </a:r>
            <a:endParaRPr lang="en-IN" sz="3200" dirty="0">
              <a:latin typeface="Aptos Display" panose="020B0004020202020204" pitchFamily="34" charset="0"/>
            </a:endParaRPr>
          </a:p>
        </p:txBody>
      </p:sp>
    </p:spTree>
    <p:extLst>
      <p:ext uri="{BB962C8B-B14F-4D97-AF65-F5344CB8AC3E}">
        <p14:creationId xmlns:p14="http://schemas.microsoft.com/office/powerpoint/2010/main" val="400750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C411-7B71-6946-B6BC-3A9833C2697A}"/>
              </a:ext>
            </a:extLst>
          </p:cNvPr>
          <p:cNvSpPr>
            <a:spLocks noGrp="1"/>
          </p:cNvSpPr>
          <p:nvPr>
            <p:ph type="title"/>
          </p:nvPr>
        </p:nvSpPr>
        <p:spPr/>
        <p:txBody>
          <a:bodyPr>
            <a:normAutofit/>
          </a:bodyPr>
          <a:lstStyle/>
          <a:p>
            <a:r>
              <a:rPr lang="en-US" sz="4000" dirty="0">
                <a:latin typeface="Wide Latin" panose="020A0A07050505020404" pitchFamily="18" charset="0"/>
              </a:rPr>
              <a:t>     Challenges</a:t>
            </a:r>
            <a:br>
              <a:rPr lang="en-US" dirty="0"/>
            </a:br>
            <a:endParaRPr lang="en-IN" dirty="0"/>
          </a:p>
        </p:txBody>
      </p:sp>
      <p:sp>
        <p:nvSpPr>
          <p:cNvPr id="3" name="Content Placeholder 2">
            <a:extLst>
              <a:ext uri="{FF2B5EF4-FFF2-40B4-BE49-F238E27FC236}">
                <a16:creationId xmlns:a16="http://schemas.microsoft.com/office/drawing/2014/main" id="{F8287594-33B1-0F8A-AA4D-6079C324656D}"/>
              </a:ext>
            </a:extLst>
          </p:cNvPr>
          <p:cNvSpPr>
            <a:spLocks noGrp="1"/>
          </p:cNvSpPr>
          <p:nvPr>
            <p:ph idx="1"/>
          </p:nvPr>
        </p:nvSpPr>
        <p:spPr>
          <a:xfrm>
            <a:off x="2093982" y="1905000"/>
            <a:ext cx="9045965" cy="4411408"/>
          </a:xfrm>
        </p:spPr>
        <p:txBody>
          <a:bodyPr>
            <a:normAutofit/>
          </a:bodyPr>
          <a:lstStyle/>
          <a:p>
            <a:r>
              <a:rPr lang="en-US" sz="3200" dirty="0">
                <a:latin typeface="Aptos Display" panose="020B0004020202020204" pitchFamily="34" charset="0"/>
              </a:rPr>
              <a:t>Creating a personalized music recommendation system comes with a number of challenges. These include data privacy concerns, the need for large amounts of data, and the difficulty of accurately predicting user preferences. By addressing these challenges, we can create a more effective and user-friendly recommendation system.</a:t>
            </a:r>
            <a:endParaRPr lang="en-IN" sz="3200" dirty="0">
              <a:latin typeface="Aptos Display" panose="020B0004020202020204" pitchFamily="34" charset="0"/>
            </a:endParaRPr>
          </a:p>
        </p:txBody>
      </p:sp>
    </p:spTree>
    <p:extLst>
      <p:ext uri="{BB962C8B-B14F-4D97-AF65-F5344CB8AC3E}">
        <p14:creationId xmlns:p14="http://schemas.microsoft.com/office/powerpoint/2010/main" val="94323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ECC2-3B5C-2144-9CEE-A695841F6424}"/>
              </a:ext>
            </a:extLst>
          </p:cNvPr>
          <p:cNvSpPr>
            <a:spLocks noGrp="1"/>
          </p:cNvSpPr>
          <p:nvPr>
            <p:ph type="title"/>
          </p:nvPr>
        </p:nvSpPr>
        <p:spPr>
          <a:xfrm>
            <a:off x="3379506" y="978071"/>
            <a:ext cx="8911687" cy="1280890"/>
          </a:xfrm>
        </p:spPr>
        <p:txBody>
          <a:bodyPr>
            <a:normAutofit/>
          </a:bodyPr>
          <a:lstStyle/>
          <a:p>
            <a:r>
              <a:rPr lang="en-US" sz="4000" dirty="0">
                <a:latin typeface="Wide Latin" panose="020A0A07050505020404" pitchFamily="18" charset="0"/>
              </a:rPr>
              <a:t>Privacy concerns</a:t>
            </a:r>
            <a:endParaRPr lang="en-IN" sz="4000" dirty="0">
              <a:latin typeface="Wide Latin" panose="020A0A07050505020404" pitchFamily="18" charset="0"/>
            </a:endParaRPr>
          </a:p>
        </p:txBody>
      </p:sp>
      <p:sp>
        <p:nvSpPr>
          <p:cNvPr id="3" name="Content Placeholder 2">
            <a:extLst>
              <a:ext uri="{FF2B5EF4-FFF2-40B4-BE49-F238E27FC236}">
                <a16:creationId xmlns:a16="http://schemas.microsoft.com/office/drawing/2014/main" id="{E186DA47-EAD8-A767-C649-D9E00A074478}"/>
              </a:ext>
            </a:extLst>
          </p:cNvPr>
          <p:cNvSpPr>
            <a:spLocks noGrp="1"/>
          </p:cNvSpPr>
          <p:nvPr>
            <p:ph idx="1"/>
          </p:nvPr>
        </p:nvSpPr>
        <p:spPr>
          <a:xfrm>
            <a:off x="2969054" y="2401469"/>
            <a:ext cx="8535558" cy="4028828"/>
          </a:xfrm>
        </p:spPr>
        <p:txBody>
          <a:bodyPr>
            <a:noAutofit/>
          </a:bodyPr>
          <a:lstStyle/>
          <a:p>
            <a:r>
              <a:rPr lang="en-US" sz="3200" dirty="0">
                <a:latin typeface="Aptos Display" panose="020B0004020202020204" pitchFamily="34" charset="0"/>
              </a:rPr>
              <a:t>Privacy concerns are a major challenge when it comes to collecting and using user data. To address these concerns, we use anonymized data and allow users to opt out of data collection. We also ensure that user data is stored securely and only used for the purpose of creating personalized recommendations.</a:t>
            </a:r>
            <a:endParaRPr lang="en-IN" sz="3200" dirty="0">
              <a:latin typeface="Aptos Display" panose="020B0004020202020204" pitchFamily="34" charset="0"/>
            </a:endParaRPr>
          </a:p>
        </p:txBody>
      </p:sp>
    </p:spTree>
    <p:extLst>
      <p:ext uri="{BB962C8B-B14F-4D97-AF65-F5344CB8AC3E}">
        <p14:creationId xmlns:p14="http://schemas.microsoft.com/office/powerpoint/2010/main" val="3650566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556C-3380-7F04-3F8B-202ABCF755AD}"/>
              </a:ext>
            </a:extLst>
          </p:cNvPr>
          <p:cNvSpPr>
            <a:spLocks noGrp="1"/>
          </p:cNvSpPr>
          <p:nvPr>
            <p:ph type="title"/>
          </p:nvPr>
        </p:nvSpPr>
        <p:spPr>
          <a:xfrm>
            <a:off x="3643046" y="748360"/>
            <a:ext cx="6683765" cy="960668"/>
          </a:xfrm>
        </p:spPr>
        <p:txBody>
          <a:bodyPr>
            <a:normAutofit/>
          </a:bodyPr>
          <a:lstStyle/>
          <a:p>
            <a:r>
              <a:rPr lang="en-US" sz="4000" dirty="0">
                <a:latin typeface="Wide Latin" panose="020A0A07050505020404" pitchFamily="18" charset="0"/>
              </a:rPr>
              <a:t>Data Quantity</a:t>
            </a:r>
            <a:endParaRPr lang="en-IN" sz="4000" dirty="0">
              <a:latin typeface="Wide Latin" panose="020A0A07050505020404" pitchFamily="18" charset="0"/>
            </a:endParaRPr>
          </a:p>
        </p:txBody>
      </p:sp>
      <p:sp>
        <p:nvSpPr>
          <p:cNvPr id="3" name="Content Placeholder 2">
            <a:extLst>
              <a:ext uri="{FF2B5EF4-FFF2-40B4-BE49-F238E27FC236}">
                <a16:creationId xmlns:a16="http://schemas.microsoft.com/office/drawing/2014/main" id="{6225EA76-ECA1-5773-E4D7-336ED0581CE5}"/>
              </a:ext>
            </a:extLst>
          </p:cNvPr>
          <p:cNvSpPr>
            <a:spLocks noGrp="1"/>
          </p:cNvSpPr>
          <p:nvPr>
            <p:ph idx="1"/>
          </p:nvPr>
        </p:nvSpPr>
        <p:spPr>
          <a:xfrm>
            <a:off x="3216190" y="1954322"/>
            <a:ext cx="7904094" cy="4155318"/>
          </a:xfrm>
        </p:spPr>
        <p:txBody>
          <a:bodyPr>
            <a:noAutofit/>
          </a:bodyPr>
          <a:lstStyle/>
          <a:p>
            <a:r>
              <a:rPr lang="en-US" sz="3200" dirty="0">
                <a:latin typeface="Aptos Display" panose="020B0004020202020204" pitchFamily="34" charset="0"/>
              </a:rPr>
              <a:t>Creating a personalized music recommendation system requires a large amount of data. To address this challenge, we use a combination of user profiles, listening history, and surveys to collect as much data as possible. We also continually refine our algorithms to make the most of the data we have. </a:t>
            </a:r>
            <a:endParaRPr lang="en-IN" sz="3200" dirty="0">
              <a:latin typeface="Aptos Display" panose="020B0004020202020204" pitchFamily="34" charset="0"/>
            </a:endParaRPr>
          </a:p>
        </p:txBody>
      </p:sp>
    </p:spTree>
    <p:extLst>
      <p:ext uri="{BB962C8B-B14F-4D97-AF65-F5344CB8AC3E}">
        <p14:creationId xmlns:p14="http://schemas.microsoft.com/office/powerpoint/2010/main" val="1586091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F494-5EDC-EFB6-FE1B-9CFEC8D79B34}"/>
              </a:ext>
            </a:extLst>
          </p:cNvPr>
          <p:cNvSpPr>
            <a:spLocks noGrp="1"/>
          </p:cNvSpPr>
          <p:nvPr>
            <p:ph type="title"/>
          </p:nvPr>
        </p:nvSpPr>
        <p:spPr>
          <a:xfrm>
            <a:off x="4438629" y="651196"/>
            <a:ext cx="6683765" cy="960668"/>
          </a:xfrm>
        </p:spPr>
        <p:txBody>
          <a:bodyPr>
            <a:normAutofit/>
          </a:bodyPr>
          <a:lstStyle/>
          <a:p>
            <a:r>
              <a:rPr lang="en-US" sz="4000" dirty="0">
                <a:latin typeface="Wide Latin" panose="020A0A07050505020404" pitchFamily="18" charset="0"/>
              </a:rPr>
              <a:t>Accuracy</a:t>
            </a:r>
            <a:endParaRPr lang="en-IN" sz="4000" dirty="0">
              <a:latin typeface="Wide Latin" panose="020A0A07050505020404" pitchFamily="18" charset="0"/>
            </a:endParaRPr>
          </a:p>
        </p:txBody>
      </p:sp>
      <p:sp>
        <p:nvSpPr>
          <p:cNvPr id="3" name="Content Placeholder 2">
            <a:extLst>
              <a:ext uri="{FF2B5EF4-FFF2-40B4-BE49-F238E27FC236}">
                <a16:creationId xmlns:a16="http://schemas.microsoft.com/office/drawing/2014/main" id="{A66AB8FC-BC3D-143F-D0A0-09CCB3D625B4}"/>
              </a:ext>
            </a:extLst>
          </p:cNvPr>
          <p:cNvSpPr>
            <a:spLocks noGrp="1"/>
          </p:cNvSpPr>
          <p:nvPr>
            <p:ph idx="1"/>
          </p:nvPr>
        </p:nvSpPr>
        <p:spPr>
          <a:xfrm>
            <a:off x="3162665" y="1778265"/>
            <a:ext cx="8144432" cy="4428539"/>
          </a:xfrm>
        </p:spPr>
        <p:txBody>
          <a:bodyPr>
            <a:noAutofit/>
          </a:bodyPr>
          <a:lstStyle/>
          <a:p>
            <a:r>
              <a:rPr lang="en-US" sz="3200" dirty="0">
                <a:latin typeface="Aptos Display" panose="020B0004020202020204" pitchFamily="34" charset="0"/>
              </a:rPr>
              <a:t>Accurately predicting user preferences is a major challenge when it comes to creating a personalized music recommendation system. To address this challenge, we use a combination of machine learning techniques and user feedback to continually refine our algorithms. We also ensure that our evaluation metrics are accurate and relevant to the user experience.</a:t>
            </a:r>
            <a:endParaRPr lang="en-IN" sz="3200" dirty="0">
              <a:latin typeface="Aptos Display" panose="020B0004020202020204" pitchFamily="34" charset="0"/>
            </a:endParaRPr>
          </a:p>
        </p:txBody>
      </p:sp>
    </p:spTree>
    <p:extLst>
      <p:ext uri="{BB962C8B-B14F-4D97-AF65-F5344CB8AC3E}">
        <p14:creationId xmlns:p14="http://schemas.microsoft.com/office/powerpoint/2010/main" val="185808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2816-5B8B-2DE3-D7AE-6374EFB91931}"/>
              </a:ext>
            </a:extLst>
          </p:cNvPr>
          <p:cNvSpPr>
            <a:spLocks noGrp="1"/>
          </p:cNvSpPr>
          <p:nvPr>
            <p:ph type="title"/>
          </p:nvPr>
        </p:nvSpPr>
        <p:spPr>
          <a:xfrm>
            <a:off x="3874579" y="1374318"/>
            <a:ext cx="6683765" cy="960668"/>
          </a:xfrm>
        </p:spPr>
        <p:txBody>
          <a:bodyPr>
            <a:normAutofit/>
          </a:bodyPr>
          <a:lstStyle/>
          <a:p>
            <a:r>
              <a:rPr lang="en-US" sz="2850" dirty="0">
                <a:latin typeface="Wide Latin" panose="020A0A07050505020404" pitchFamily="18" charset="0"/>
              </a:rPr>
              <a:t>Future Directions</a:t>
            </a:r>
            <a:endParaRPr lang="en-IN" sz="2850" dirty="0">
              <a:latin typeface="Wide Latin" panose="020A0A07050505020404" pitchFamily="18" charset="0"/>
            </a:endParaRPr>
          </a:p>
        </p:txBody>
      </p:sp>
      <p:sp>
        <p:nvSpPr>
          <p:cNvPr id="3" name="Content Placeholder 2">
            <a:extLst>
              <a:ext uri="{FF2B5EF4-FFF2-40B4-BE49-F238E27FC236}">
                <a16:creationId xmlns:a16="http://schemas.microsoft.com/office/drawing/2014/main" id="{62DA09FE-4437-9E81-8E7C-507C6B9BDCD6}"/>
              </a:ext>
            </a:extLst>
          </p:cNvPr>
          <p:cNvSpPr>
            <a:spLocks noGrp="1"/>
          </p:cNvSpPr>
          <p:nvPr>
            <p:ph idx="1"/>
          </p:nvPr>
        </p:nvSpPr>
        <p:spPr/>
        <p:txBody>
          <a:bodyPr>
            <a:normAutofit/>
          </a:bodyPr>
          <a:lstStyle/>
          <a:p>
            <a:r>
              <a:rPr lang="en-US" sz="2800" dirty="0">
                <a:latin typeface="Aptos Display" panose="020B0004020202020204" pitchFamily="34" charset="0"/>
              </a:rPr>
              <a:t>The field of music recommendation systems is constantly evolving. In the future, we hope to incorporate more advanced machine learning techniques, such as deep learning, to create even more accurate and personalized recommendations. We also hope to explore new ways of collecting and using user data to create a more engaging and satisfying user experience</a:t>
            </a:r>
            <a:endParaRPr lang="en-IN" sz="2800" dirty="0">
              <a:latin typeface="Aptos Display" panose="020B0004020202020204" pitchFamily="34" charset="0"/>
            </a:endParaRPr>
          </a:p>
        </p:txBody>
      </p:sp>
    </p:spTree>
    <p:extLst>
      <p:ext uri="{BB962C8B-B14F-4D97-AF65-F5344CB8AC3E}">
        <p14:creationId xmlns:p14="http://schemas.microsoft.com/office/powerpoint/2010/main" val="3588174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3900-DA09-6EF5-BA19-DBEF33732206}"/>
              </a:ext>
            </a:extLst>
          </p:cNvPr>
          <p:cNvSpPr>
            <a:spLocks noGrp="1"/>
          </p:cNvSpPr>
          <p:nvPr>
            <p:ph type="title"/>
          </p:nvPr>
        </p:nvSpPr>
        <p:spPr/>
        <p:txBody>
          <a:bodyPr>
            <a:normAutofit/>
          </a:bodyPr>
          <a:lstStyle/>
          <a:p>
            <a:r>
              <a:rPr lang="en-US" sz="4950" dirty="0">
                <a:latin typeface="Wide Latin" panose="020A0A07050505020404" pitchFamily="18" charset="0"/>
              </a:rPr>
              <a:t>Conclusion</a:t>
            </a:r>
            <a:endParaRPr lang="en-IN" sz="4950" dirty="0">
              <a:latin typeface="Wide Latin" panose="020A0A07050505020404" pitchFamily="18" charset="0"/>
            </a:endParaRPr>
          </a:p>
        </p:txBody>
      </p:sp>
      <p:sp>
        <p:nvSpPr>
          <p:cNvPr id="3" name="Content Placeholder 2">
            <a:extLst>
              <a:ext uri="{FF2B5EF4-FFF2-40B4-BE49-F238E27FC236}">
                <a16:creationId xmlns:a16="http://schemas.microsoft.com/office/drawing/2014/main" id="{8CA9C252-F109-B5D8-5275-5757D6AD2DE0}"/>
              </a:ext>
            </a:extLst>
          </p:cNvPr>
          <p:cNvSpPr>
            <a:spLocks noGrp="1"/>
          </p:cNvSpPr>
          <p:nvPr>
            <p:ph idx="1"/>
          </p:nvPr>
        </p:nvSpPr>
        <p:spPr/>
        <p:txBody>
          <a:bodyPr>
            <a:normAutofit/>
          </a:bodyPr>
          <a:lstStyle/>
          <a:p>
            <a:r>
              <a:rPr lang="en-US" sz="2800" dirty="0">
                <a:latin typeface="Aptos Display" panose="020B0004020202020204" pitchFamily="34" charset="0"/>
              </a:rPr>
              <a:t>Creating a personalized music recommendation system requires a combination of user feedback, machine learning algorithms, and evaluation metrics. By addressing challenges such as data privacy concerns and accuracy, we can create a more effective and user-friendly recommendation system. In the future, we hope to continue to refine our algorithms and explore new ways of creating personalized recommendations</a:t>
            </a:r>
            <a:r>
              <a:rPr lang="en-US" sz="2100" dirty="0">
                <a:latin typeface="Aptos Display" panose="020B0004020202020204" pitchFamily="34" charset="0"/>
              </a:rPr>
              <a:t>.</a:t>
            </a:r>
            <a:endParaRPr lang="en-IN" sz="2100" dirty="0">
              <a:latin typeface="Aptos Display" panose="020B0004020202020204" pitchFamily="34" charset="0"/>
            </a:endParaRPr>
          </a:p>
        </p:txBody>
      </p:sp>
    </p:spTree>
    <p:extLst>
      <p:ext uri="{BB962C8B-B14F-4D97-AF65-F5344CB8AC3E}">
        <p14:creationId xmlns:p14="http://schemas.microsoft.com/office/powerpoint/2010/main" val="2989565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8E7145-D3F9-7633-9AC5-D6A5D2796B11}"/>
              </a:ext>
            </a:extLst>
          </p:cNvPr>
          <p:cNvSpPr>
            <a:spLocks noGrp="1"/>
          </p:cNvSpPr>
          <p:nvPr>
            <p:ph type="title"/>
          </p:nvPr>
        </p:nvSpPr>
        <p:spPr>
          <a:xfrm>
            <a:off x="3041821" y="2109104"/>
            <a:ext cx="6683765" cy="3646718"/>
          </a:xfrm>
        </p:spPr>
        <p:txBody>
          <a:bodyPr>
            <a:normAutofit/>
          </a:bodyPr>
          <a:lstStyle/>
          <a:p>
            <a:r>
              <a:rPr lang="en-US" sz="7200" dirty="0">
                <a:latin typeface="Franklin Gothic Heavy" panose="020B0903020102020204" pitchFamily="34" charset="0"/>
              </a:rPr>
              <a:t>      THANK </a:t>
            </a:r>
            <a:br>
              <a:rPr lang="en-US" sz="7200" dirty="0">
                <a:latin typeface="Franklin Gothic Heavy" panose="020B0903020102020204" pitchFamily="34" charset="0"/>
              </a:rPr>
            </a:br>
            <a:r>
              <a:rPr lang="en-US" sz="7200" dirty="0">
                <a:latin typeface="Franklin Gothic Heavy" panose="020B0903020102020204" pitchFamily="34" charset="0"/>
              </a:rPr>
              <a:t>        YOU</a:t>
            </a:r>
            <a:endParaRPr lang="en-IN" sz="7200" dirty="0">
              <a:latin typeface="Franklin Gothic Heavy" panose="020B0903020102020204" pitchFamily="34" charset="0"/>
            </a:endParaRPr>
          </a:p>
        </p:txBody>
      </p:sp>
    </p:spTree>
    <p:extLst>
      <p:ext uri="{BB962C8B-B14F-4D97-AF65-F5344CB8AC3E}">
        <p14:creationId xmlns:p14="http://schemas.microsoft.com/office/powerpoint/2010/main" val="202906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9AF28D-11F0-329E-AECD-7C6D6B63CC49}"/>
              </a:ext>
            </a:extLst>
          </p:cNvPr>
          <p:cNvSpPr>
            <a:spLocks noGrp="1"/>
          </p:cNvSpPr>
          <p:nvPr>
            <p:ph type="title"/>
          </p:nvPr>
        </p:nvSpPr>
        <p:spPr>
          <a:xfrm>
            <a:off x="2257023" y="946778"/>
            <a:ext cx="8911687" cy="1280890"/>
          </a:xfrm>
        </p:spPr>
        <p:txBody>
          <a:bodyPr/>
          <a:lstStyle/>
          <a:p>
            <a:r>
              <a:rPr lang="en-IN" dirty="0"/>
              <a:t>      </a:t>
            </a:r>
            <a:r>
              <a:rPr lang="en-IN" dirty="0">
                <a:latin typeface="Wide Latin" panose="020A0A07050505020404" pitchFamily="18" charset="0"/>
              </a:rPr>
              <a:t>INTRODUCTION</a:t>
            </a:r>
          </a:p>
        </p:txBody>
      </p:sp>
      <p:sp>
        <p:nvSpPr>
          <p:cNvPr id="5" name="Content Placeholder 4">
            <a:extLst>
              <a:ext uri="{FF2B5EF4-FFF2-40B4-BE49-F238E27FC236}">
                <a16:creationId xmlns:a16="http://schemas.microsoft.com/office/drawing/2014/main" id="{5EE3AC9E-889E-660D-B536-33BC00066F90}"/>
              </a:ext>
            </a:extLst>
          </p:cNvPr>
          <p:cNvSpPr>
            <a:spLocks noGrp="1"/>
          </p:cNvSpPr>
          <p:nvPr>
            <p:ph idx="1"/>
          </p:nvPr>
        </p:nvSpPr>
        <p:spPr/>
        <p:txBody>
          <a:bodyPr>
            <a:normAutofit/>
          </a:bodyPr>
          <a:lstStyle/>
          <a:p>
            <a:r>
              <a:rPr lang="en-US" sz="2800" dirty="0">
                <a:latin typeface="Aptos" panose="020B0004020202020204" pitchFamily="34" charset="0"/>
              </a:rPr>
              <a:t>Music recommendation system is a trending topic in the music industry. The project aims to create a unique music recommendation system that takes into account the user's preferences and behavior. The system will provide personalized recommendations for users based on their listening history, mood, and preferences.</a:t>
            </a:r>
            <a:endParaRPr lang="en-IN" sz="2800" dirty="0">
              <a:latin typeface="Aptos" panose="020B0004020202020204" pitchFamily="34" charset="0"/>
            </a:endParaRPr>
          </a:p>
        </p:txBody>
      </p:sp>
    </p:spTree>
    <p:extLst>
      <p:ext uri="{BB962C8B-B14F-4D97-AF65-F5344CB8AC3E}">
        <p14:creationId xmlns:p14="http://schemas.microsoft.com/office/powerpoint/2010/main" val="234305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806A-D5FB-65B8-E2AA-36D3185DE8C8}"/>
              </a:ext>
            </a:extLst>
          </p:cNvPr>
          <p:cNvSpPr>
            <a:spLocks noGrp="1"/>
          </p:cNvSpPr>
          <p:nvPr>
            <p:ph type="title"/>
          </p:nvPr>
        </p:nvSpPr>
        <p:spPr>
          <a:xfrm>
            <a:off x="2179321" y="1325332"/>
            <a:ext cx="7973138" cy="960668"/>
          </a:xfrm>
        </p:spPr>
        <p:txBody>
          <a:bodyPr>
            <a:normAutofit/>
          </a:bodyPr>
          <a:lstStyle/>
          <a:p>
            <a:r>
              <a:rPr lang="en-IN" sz="3000" dirty="0">
                <a:latin typeface="Arial Black" panose="020B0A04020102020204" pitchFamily="34" charset="0"/>
              </a:rPr>
              <a:t>                  The Problem</a:t>
            </a:r>
          </a:p>
        </p:txBody>
      </p:sp>
      <p:sp>
        <p:nvSpPr>
          <p:cNvPr id="3" name="Content Placeholder 2">
            <a:extLst>
              <a:ext uri="{FF2B5EF4-FFF2-40B4-BE49-F238E27FC236}">
                <a16:creationId xmlns:a16="http://schemas.microsoft.com/office/drawing/2014/main" id="{1B392D58-83CE-9028-ED56-502788F4DBA6}"/>
              </a:ext>
            </a:extLst>
          </p:cNvPr>
          <p:cNvSpPr>
            <a:spLocks noGrp="1"/>
          </p:cNvSpPr>
          <p:nvPr>
            <p:ph sz="quarter" idx="13"/>
          </p:nvPr>
        </p:nvSpPr>
        <p:spPr>
          <a:xfrm>
            <a:off x="1962151" y="2000940"/>
            <a:ext cx="7796030" cy="3809313"/>
          </a:xfrm>
        </p:spPr>
        <p:txBody>
          <a:bodyPr>
            <a:noAutofit/>
          </a:bodyPr>
          <a:lstStyle/>
          <a:p>
            <a:r>
              <a:rPr lang="en-US" sz="3300" dirty="0">
                <a:latin typeface="Aptos Display" panose="020B0004020202020204" pitchFamily="34" charset="0"/>
              </a:rPr>
              <a:t>The current music recommendation systems are not personalized and often fail to provide relevant recommendations. The project aims to solve this problem by creating a system that is based on the user's preferences and behavior.</a:t>
            </a:r>
            <a:endParaRPr lang="en-IN" sz="3300" dirty="0">
              <a:latin typeface="Aptos Display" panose="020B0004020202020204" pitchFamily="34" charset="0"/>
            </a:endParaRPr>
          </a:p>
        </p:txBody>
      </p:sp>
    </p:spTree>
    <p:extLst>
      <p:ext uri="{BB962C8B-B14F-4D97-AF65-F5344CB8AC3E}">
        <p14:creationId xmlns:p14="http://schemas.microsoft.com/office/powerpoint/2010/main" val="308213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FFA9D-34DC-88A3-6DA7-7B16192815CD}"/>
              </a:ext>
            </a:extLst>
          </p:cNvPr>
          <p:cNvSpPr>
            <a:spLocks noGrp="1"/>
          </p:cNvSpPr>
          <p:nvPr>
            <p:ph type="title"/>
          </p:nvPr>
        </p:nvSpPr>
        <p:spPr/>
        <p:txBody>
          <a:bodyPr/>
          <a:lstStyle/>
          <a:p>
            <a:r>
              <a:rPr lang="en-IN" dirty="0">
                <a:latin typeface="Arial Black" panose="020B0A04020102020204" pitchFamily="34" charset="0"/>
              </a:rPr>
              <a:t>               The Solution</a:t>
            </a:r>
          </a:p>
        </p:txBody>
      </p:sp>
      <p:sp>
        <p:nvSpPr>
          <p:cNvPr id="3" name="Content Placeholder 2">
            <a:extLst>
              <a:ext uri="{FF2B5EF4-FFF2-40B4-BE49-F238E27FC236}">
                <a16:creationId xmlns:a16="http://schemas.microsoft.com/office/drawing/2014/main" id="{77FA76F3-21D9-1671-C57A-10AA9D0DCE4B}"/>
              </a:ext>
            </a:extLst>
          </p:cNvPr>
          <p:cNvSpPr>
            <a:spLocks noGrp="1"/>
          </p:cNvSpPr>
          <p:nvPr>
            <p:ph idx="1"/>
          </p:nvPr>
        </p:nvSpPr>
        <p:spPr>
          <a:xfrm>
            <a:off x="3404949" y="1908810"/>
            <a:ext cx="6686550" cy="3623858"/>
          </a:xfrm>
        </p:spPr>
        <p:txBody>
          <a:bodyPr>
            <a:noAutofit/>
          </a:bodyPr>
          <a:lstStyle/>
          <a:p>
            <a:r>
              <a:rPr lang="en-US" sz="2700" dirty="0">
                <a:latin typeface="Aptos Display" panose="020B0004020202020204" pitchFamily="34" charset="0"/>
              </a:rPr>
              <a:t>The solution is an innovative music recommendation system that uses machine learning algorithms to analyze the user's listening history and preferences. The system will provide personalized recommendations for users based on their mood, preferences, and behavior.</a:t>
            </a:r>
            <a:endParaRPr lang="en-IN" sz="2700" dirty="0">
              <a:latin typeface="Aptos Display" panose="020B0004020202020204" pitchFamily="34" charset="0"/>
            </a:endParaRPr>
          </a:p>
        </p:txBody>
      </p:sp>
    </p:spTree>
    <p:extLst>
      <p:ext uri="{BB962C8B-B14F-4D97-AF65-F5344CB8AC3E}">
        <p14:creationId xmlns:p14="http://schemas.microsoft.com/office/powerpoint/2010/main" val="239732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C73F-4D08-61AD-3817-D05C5812C511}"/>
              </a:ext>
            </a:extLst>
          </p:cNvPr>
          <p:cNvSpPr>
            <a:spLocks noGrp="1"/>
          </p:cNvSpPr>
          <p:nvPr>
            <p:ph type="title"/>
          </p:nvPr>
        </p:nvSpPr>
        <p:spPr/>
        <p:txBody>
          <a:bodyPr/>
          <a:lstStyle/>
          <a:p>
            <a:r>
              <a:rPr lang="en-IN" dirty="0">
                <a:latin typeface="Wide Latin" panose="020A0A07050505020404" pitchFamily="18" charset="0"/>
              </a:rPr>
              <a:t>        Background</a:t>
            </a:r>
          </a:p>
        </p:txBody>
      </p:sp>
      <p:sp>
        <p:nvSpPr>
          <p:cNvPr id="3" name="Content Placeholder 2">
            <a:extLst>
              <a:ext uri="{FF2B5EF4-FFF2-40B4-BE49-F238E27FC236}">
                <a16:creationId xmlns:a16="http://schemas.microsoft.com/office/drawing/2014/main" id="{87142BB4-C702-7513-A6F4-D9A6C69F3C1F}"/>
              </a:ext>
            </a:extLst>
          </p:cNvPr>
          <p:cNvSpPr>
            <a:spLocks noGrp="1"/>
          </p:cNvSpPr>
          <p:nvPr>
            <p:ph idx="1"/>
          </p:nvPr>
        </p:nvSpPr>
        <p:spPr>
          <a:xfrm>
            <a:off x="2660093" y="2286003"/>
            <a:ext cx="7941231" cy="3686172"/>
          </a:xfrm>
        </p:spPr>
        <p:txBody>
          <a:bodyPr>
            <a:noAutofit/>
          </a:bodyPr>
          <a:lstStyle/>
          <a:p>
            <a:r>
              <a:rPr lang="en-US" sz="2800" dirty="0">
                <a:latin typeface="Aptos Display" panose="020B0004020202020204" pitchFamily="34" charset="0"/>
              </a:rPr>
              <a:t>Music recommendation systems have been around for many years, but most rely on simple algorithms that don't take into account user preferences. This project aims to improve on existing systems by incorporating user feedback and machine learning algorithms to create a more personalized experience. By doing so, we hope to increase user satisfaction and engagement with the system.</a:t>
            </a:r>
            <a:endParaRPr lang="en-IN" sz="2800" dirty="0">
              <a:latin typeface="Aptos Display" panose="020B0004020202020204" pitchFamily="34" charset="0"/>
            </a:endParaRPr>
          </a:p>
        </p:txBody>
      </p:sp>
    </p:spTree>
    <p:extLst>
      <p:ext uri="{BB962C8B-B14F-4D97-AF65-F5344CB8AC3E}">
        <p14:creationId xmlns:p14="http://schemas.microsoft.com/office/powerpoint/2010/main" val="343206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2FF8-E440-3408-CA68-FC3931E2706C}"/>
              </a:ext>
            </a:extLst>
          </p:cNvPr>
          <p:cNvSpPr>
            <a:spLocks noGrp="1"/>
          </p:cNvSpPr>
          <p:nvPr>
            <p:ph type="title"/>
          </p:nvPr>
        </p:nvSpPr>
        <p:spPr>
          <a:xfrm>
            <a:off x="2814399" y="528615"/>
            <a:ext cx="8467955" cy="960668"/>
          </a:xfrm>
        </p:spPr>
        <p:txBody>
          <a:bodyPr>
            <a:normAutofit/>
          </a:bodyPr>
          <a:lstStyle/>
          <a:p>
            <a:r>
              <a:rPr lang="en-IN" dirty="0">
                <a:latin typeface="Wide Latin" panose="020A0A07050505020404" pitchFamily="18" charset="0"/>
              </a:rPr>
              <a:t>       </a:t>
            </a:r>
            <a:r>
              <a:rPr lang="en-IN" sz="4400" dirty="0">
                <a:latin typeface="Wide Latin" panose="020A0A07050505020404" pitchFamily="18" charset="0"/>
              </a:rPr>
              <a:t>Data Collection</a:t>
            </a:r>
          </a:p>
        </p:txBody>
      </p:sp>
      <p:sp>
        <p:nvSpPr>
          <p:cNvPr id="3" name="Content Placeholder 2">
            <a:extLst>
              <a:ext uri="{FF2B5EF4-FFF2-40B4-BE49-F238E27FC236}">
                <a16:creationId xmlns:a16="http://schemas.microsoft.com/office/drawing/2014/main" id="{77FE45CA-BBC6-0879-D627-A4B7F7162E11}"/>
              </a:ext>
            </a:extLst>
          </p:cNvPr>
          <p:cNvSpPr>
            <a:spLocks noGrp="1"/>
          </p:cNvSpPr>
          <p:nvPr>
            <p:ph idx="1"/>
          </p:nvPr>
        </p:nvSpPr>
        <p:spPr>
          <a:xfrm>
            <a:off x="2814399" y="2085978"/>
            <a:ext cx="9203430" cy="4772022"/>
          </a:xfrm>
        </p:spPr>
        <p:txBody>
          <a:bodyPr>
            <a:noAutofit/>
          </a:bodyPr>
          <a:lstStyle/>
          <a:p>
            <a:r>
              <a:rPr lang="en-US" sz="3200" dirty="0">
                <a:latin typeface="Aptos Display" panose="020B0004020202020204" pitchFamily="34" charset="0"/>
              </a:rPr>
              <a:t>To create a personalized music recommendation system, we first need to collect data on user preferences. This can be done through surveys, user profiles, and listening history. By collecting this data, we can create a user profile that will help us make accurate and relevant music recommendations</a:t>
            </a:r>
            <a:endParaRPr lang="en-IN" sz="3200" dirty="0">
              <a:latin typeface="Aptos Display" panose="020B0004020202020204" pitchFamily="34" charset="0"/>
            </a:endParaRPr>
          </a:p>
        </p:txBody>
      </p:sp>
    </p:spTree>
    <p:extLst>
      <p:ext uri="{BB962C8B-B14F-4D97-AF65-F5344CB8AC3E}">
        <p14:creationId xmlns:p14="http://schemas.microsoft.com/office/powerpoint/2010/main" val="208594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654A-F6C3-8431-D69B-87D63EA964AB}"/>
              </a:ext>
            </a:extLst>
          </p:cNvPr>
          <p:cNvSpPr>
            <a:spLocks noGrp="1"/>
          </p:cNvSpPr>
          <p:nvPr>
            <p:ph type="title"/>
          </p:nvPr>
        </p:nvSpPr>
        <p:spPr>
          <a:xfrm>
            <a:off x="2994142" y="801392"/>
            <a:ext cx="8911687" cy="1280890"/>
          </a:xfrm>
        </p:spPr>
        <p:txBody>
          <a:bodyPr>
            <a:normAutofit/>
          </a:bodyPr>
          <a:lstStyle/>
          <a:p>
            <a:r>
              <a:rPr lang="en-IN" sz="4000" dirty="0">
                <a:latin typeface="Wide Latin" panose="020A0A07050505020404" pitchFamily="18" charset="0"/>
              </a:rPr>
              <a:t>Machine Learning</a:t>
            </a:r>
          </a:p>
        </p:txBody>
      </p:sp>
      <p:sp>
        <p:nvSpPr>
          <p:cNvPr id="3" name="Content Placeholder 2">
            <a:extLst>
              <a:ext uri="{FF2B5EF4-FFF2-40B4-BE49-F238E27FC236}">
                <a16:creationId xmlns:a16="http://schemas.microsoft.com/office/drawing/2014/main" id="{F6148524-B793-2AE8-3B7D-018821899E90}"/>
              </a:ext>
            </a:extLst>
          </p:cNvPr>
          <p:cNvSpPr>
            <a:spLocks noGrp="1"/>
          </p:cNvSpPr>
          <p:nvPr>
            <p:ph idx="1"/>
          </p:nvPr>
        </p:nvSpPr>
        <p:spPr>
          <a:xfrm>
            <a:off x="2857086" y="2286003"/>
            <a:ext cx="8442285" cy="3947887"/>
          </a:xfrm>
        </p:spPr>
        <p:txBody>
          <a:bodyPr>
            <a:noAutofit/>
          </a:bodyPr>
          <a:lstStyle/>
          <a:p>
            <a:r>
              <a:rPr lang="en-US" sz="3200" dirty="0">
                <a:latin typeface="Aptos Display" panose="020B0004020202020204" pitchFamily="34" charset="0"/>
              </a:rPr>
              <a:t>Machine learning algorithms are used to analyze user data and create personalized music recommendations. These algorithms use data on user listening history, preferences, and feedback to create a model that predicts what music a user will enjoy. By continually refining this model, we can create a more accurate and effective recommendation system.</a:t>
            </a:r>
            <a:endParaRPr lang="en-IN" sz="3200" dirty="0">
              <a:latin typeface="Aptos Display" panose="020B0004020202020204" pitchFamily="34" charset="0"/>
            </a:endParaRPr>
          </a:p>
        </p:txBody>
      </p:sp>
    </p:spTree>
    <p:extLst>
      <p:ext uri="{BB962C8B-B14F-4D97-AF65-F5344CB8AC3E}">
        <p14:creationId xmlns:p14="http://schemas.microsoft.com/office/powerpoint/2010/main" val="44850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ACA3-FAD9-1864-2B94-FE1DEC40072E}"/>
              </a:ext>
            </a:extLst>
          </p:cNvPr>
          <p:cNvSpPr>
            <a:spLocks noGrp="1"/>
          </p:cNvSpPr>
          <p:nvPr>
            <p:ph type="title"/>
          </p:nvPr>
        </p:nvSpPr>
        <p:spPr>
          <a:xfrm>
            <a:off x="3465912" y="219919"/>
            <a:ext cx="6686549" cy="1946383"/>
          </a:xfrm>
        </p:spPr>
        <p:txBody>
          <a:bodyPr>
            <a:noAutofit/>
          </a:bodyPr>
          <a:lstStyle/>
          <a:p>
            <a:r>
              <a:rPr lang="en-IN" dirty="0">
                <a:latin typeface="Wide Latin" panose="020A0A07050505020404" pitchFamily="18" charset="0"/>
              </a:rPr>
              <a:t>Collaborative Filtering</a:t>
            </a:r>
            <a:br>
              <a:rPr lang="en-IN" dirty="0">
                <a:latin typeface="Wide Latin" panose="020A0A07050505020404" pitchFamily="18" charset="0"/>
              </a:rPr>
            </a:br>
            <a:endParaRPr lang="en-IN" b="1" dirty="0">
              <a:latin typeface="Wide Latin" panose="020A0A07050505020404" pitchFamily="18" charset="0"/>
            </a:endParaRPr>
          </a:p>
        </p:txBody>
      </p:sp>
      <p:sp>
        <p:nvSpPr>
          <p:cNvPr id="3" name="Text Placeholder 2">
            <a:extLst>
              <a:ext uri="{FF2B5EF4-FFF2-40B4-BE49-F238E27FC236}">
                <a16:creationId xmlns:a16="http://schemas.microsoft.com/office/drawing/2014/main" id="{016CC5D0-70DB-E625-3A71-9CD3082237A9}"/>
              </a:ext>
            </a:extLst>
          </p:cNvPr>
          <p:cNvSpPr>
            <a:spLocks noGrp="1"/>
          </p:cNvSpPr>
          <p:nvPr>
            <p:ph type="body" idx="1"/>
          </p:nvPr>
        </p:nvSpPr>
        <p:spPr>
          <a:xfrm>
            <a:off x="2843095" y="2394485"/>
            <a:ext cx="8280176" cy="4052614"/>
          </a:xfrm>
        </p:spPr>
        <p:txBody>
          <a:bodyPr>
            <a:noAutofit/>
          </a:bodyPr>
          <a:lstStyle/>
          <a:p>
            <a:r>
              <a:rPr lang="en-US" sz="3000" dirty="0">
                <a:latin typeface="Aptos Display" panose="020B0004020202020204" pitchFamily="34" charset="0"/>
              </a:rPr>
              <a:t>Collaborative filtering is a machine learning technique that compares a user's preferences with those of other users to make recommendations. By finding users with similar tastes, we can recommend music that they have enjoyed. This technique is particularly effective when a user has limited listening history or when they are looking for new music.</a:t>
            </a:r>
            <a:endParaRPr lang="en-IN" sz="3000" dirty="0">
              <a:latin typeface="Aptos Display" panose="020B0004020202020204" pitchFamily="34" charset="0"/>
            </a:endParaRPr>
          </a:p>
        </p:txBody>
      </p:sp>
    </p:spTree>
    <p:extLst>
      <p:ext uri="{BB962C8B-B14F-4D97-AF65-F5344CB8AC3E}">
        <p14:creationId xmlns:p14="http://schemas.microsoft.com/office/powerpoint/2010/main" val="2953849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8AA6-0F9B-BD7E-B03C-43BE51A69AFC}"/>
              </a:ext>
            </a:extLst>
          </p:cNvPr>
          <p:cNvSpPr>
            <a:spLocks noGrp="1"/>
          </p:cNvSpPr>
          <p:nvPr>
            <p:ph type="title"/>
          </p:nvPr>
        </p:nvSpPr>
        <p:spPr>
          <a:xfrm>
            <a:off x="3682356" y="385787"/>
            <a:ext cx="6683765" cy="1593484"/>
          </a:xfrm>
        </p:spPr>
        <p:txBody>
          <a:bodyPr>
            <a:normAutofit/>
          </a:bodyPr>
          <a:lstStyle/>
          <a:p>
            <a:r>
              <a:rPr lang="en-IN" dirty="0">
                <a:latin typeface="Wide Latin" panose="020A0A07050505020404" pitchFamily="18" charset="0"/>
              </a:rPr>
              <a:t>Content-Based       Filtering</a:t>
            </a:r>
          </a:p>
        </p:txBody>
      </p:sp>
      <p:sp>
        <p:nvSpPr>
          <p:cNvPr id="5" name="Content Placeholder 4">
            <a:extLst>
              <a:ext uri="{FF2B5EF4-FFF2-40B4-BE49-F238E27FC236}">
                <a16:creationId xmlns:a16="http://schemas.microsoft.com/office/drawing/2014/main" id="{99B0D2BA-0640-DF10-3661-AB1DE7748E22}"/>
              </a:ext>
            </a:extLst>
          </p:cNvPr>
          <p:cNvSpPr>
            <a:spLocks noGrp="1"/>
          </p:cNvSpPr>
          <p:nvPr>
            <p:ph idx="1"/>
          </p:nvPr>
        </p:nvSpPr>
        <p:spPr>
          <a:xfrm>
            <a:off x="3137004" y="2254511"/>
            <a:ext cx="8518701" cy="4470380"/>
          </a:xfrm>
        </p:spPr>
        <p:txBody>
          <a:bodyPr>
            <a:noAutofit/>
          </a:bodyPr>
          <a:lstStyle/>
          <a:p>
            <a:r>
              <a:rPr lang="en-US" sz="3000" dirty="0">
                <a:latin typeface="Aptos Display" panose="020B0004020202020204" pitchFamily="34" charset="0"/>
              </a:rPr>
              <a:t>Content-based filtering is a machine learning technique that recommends music based on the characteristics of the music itself. By analyzing features such as genre, tempo, and instrumentation, we can recommend music that is similar to what a user has enjoyed in the past. This technique is particularly effective for users with specific music preferences.</a:t>
            </a:r>
            <a:endParaRPr lang="en-IN" sz="3000" dirty="0">
              <a:latin typeface="Aptos Display" panose="020B0004020202020204" pitchFamily="34" charset="0"/>
            </a:endParaRPr>
          </a:p>
        </p:txBody>
      </p:sp>
    </p:spTree>
    <p:extLst>
      <p:ext uri="{BB962C8B-B14F-4D97-AF65-F5344CB8AC3E}">
        <p14:creationId xmlns:p14="http://schemas.microsoft.com/office/powerpoint/2010/main" val="3192738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220</TotalTime>
  <Words>973</Words>
  <Application>Microsoft Office PowerPoint</Application>
  <PresentationFormat>Widescreen</PresentationFormat>
  <Paragraphs>36</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vt:lpstr>
      <vt:lpstr>Aptos Display</vt:lpstr>
      <vt:lpstr>Arial</vt:lpstr>
      <vt:lpstr>Arial Black</vt:lpstr>
      <vt:lpstr>Arial Rounded MT Bold</vt:lpstr>
      <vt:lpstr>Century Gothic</vt:lpstr>
      <vt:lpstr>Franklin Gothic Heavy</vt:lpstr>
      <vt:lpstr>Wide Latin</vt:lpstr>
      <vt:lpstr>Wingdings 3</vt:lpstr>
      <vt:lpstr>Wisp</vt:lpstr>
      <vt:lpstr>Harmonizing User Preferences: An Innovative Music Recommendation System Project</vt:lpstr>
      <vt:lpstr>      INTRODUCTION</vt:lpstr>
      <vt:lpstr>                  The Problem</vt:lpstr>
      <vt:lpstr>               The Solution</vt:lpstr>
      <vt:lpstr>        Background</vt:lpstr>
      <vt:lpstr>       Data Collection</vt:lpstr>
      <vt:lpstr>Machine Learning</vt:lpstr>
      <vt:lpstr>Collaborative Filtering </vt:lpstr>
      <vt:lpstr>Content-Based       Filtering</vt:lpstr>
      <vt:lpstr>Hybrid Filtering</vt:lpstr>
      <vt:lpstr>User Feedback</vt:lpstr>
      <vt:lpstr>Evaluation Metrics</vt:lpstr>
      <vt:lpstr>     Challenges </vt:lpstr>
      <vt:lpstr>Privacy concerns</vt:lpstr>
      <vt:lpstr>Data Quantity</vt:lpstr>
      <vt:lpstr>Accuracy</vt:lpstr>
      <vt:lpstr>Future Directions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Nitin Yadav</dc:creator>
  <cp:lastModifiedBy>Nitin Yadav</cp:lastModifiedBy>
  <cp:revision>3</cp:revision>
  <dcterms:created xsi:type="dcterms:W3CDTF">2023-10-03T04:33:12Z</dcterms:created>
  <dcterms:modified xsi:type="dcterms:W3CDTF">2023-10-19T09:54:26Z</dcterms:modified>
</cp:coreProperties>
</file>