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7F634-6052-43CD-92A2-50B80D3DF728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445F8-F762-467D-81DC-F26F6D796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0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445F8-F762-467D-81DC-F26F6D7967E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61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65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79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36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45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9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611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018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3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56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12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48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88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54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19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78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83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329D-45FC-4229-B55D-815675933F1D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99A027-E4CA-4F9B-85CD-DE2D8A15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Assignment #04</a:t>
            </a:r>
            <a:br>
              <a:rPr lang="en-US" altLang="zh-TW" dirty="0" smtClean="0"/>
            </a:b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2016/10/21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56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先考慮上半部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0545" y="1585823"/>
            <a:ext cx="8596668" cy="4396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所以我們可以先令一個變數</a:t>
            </a:r>
            <a:r>
              <a:rPr lang="en-US" altLang="zh-TW" dirty="0" smtClean="0"/>
              <a:t>k </a:t>
            </a:r>
            <a:r>
              <a:rPr lang="zh-TW" altLang="en-US" dirty="0" smtClean="0"/>
              <a:t>取代 </a:t>
            </a:r>
            <a:r>
              <a:rPr lang="en-US" altLang="zh-TW" dirty="0" smtClean="0"/>
              <a:t>(n+1)/2</a:t>
            </a:r>
          </a:p>
          <a:p>
            <a:pPr marL="0" indent="0">
              <a:buNone/>
            </a:pPr>
            <a:r>
              <a:rPr lang="en-US" altLang="zh-TW" dirty="0"/>
              <a:t>k = (n+1)/</a:t>
            </a:r>
            <a:r>
              <a:rPr lang="en-US" altLang="zh-TW" dirty="0" smtClean="0"/>
              <a:t>2</a:t>
            </a:r>
          </a:p>
          <a:p>
            <a:pPr marL="0" indent="0">
              <a:buNone/>
            </a:pPr>
            <a:r>
              <a:rPr lang="zh-TW" altLang="en-US" dirty="0" smtClean="0"/>
              <a:t>當</a:t>
            </a:r>
            <a:r>
              <a:rPr lang="zh-TW" altLang="en-US" dirty="0"/>
              <a:t> </a:t>
            </a:r>
            <a:r>
              <a:rPr lang="en-US" altLang="zh-TW" dirty="0" smtClean="0"/>
              <a:t>n</a:t>
            </a:r>
            <a:r>
              <a:rPr lang="zh-TW" altLang="en-US" dirty="0"/>
              <a:t> </a:t>
            </a:r>
            <a:r>
              <a:rPr lang="en-US" altLang="zh-TW" dirty="0" smtClean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9</a:t>
            </a:r>
            <a:r>
              <a:rPr lang="zh-TW" altLang="en-US" dirty="0" smtClean="0"/>
              <a:t> 的時候</a:t>
            </a:r>
            <a:r>
              <a:rPr lang="zh-TW" altLang="en-US" dirty="0"/>
              <a:t>，</a:t>
            </a:r>
            <a:r>
              <a:rPr lang="zh-TW" altLang="en-US" dirty="0" smtClean="0"/>
              <a:t> </a:t>
            </a:r>
            <a:r>
              <a:rPr lang="en-US" altLang="zh-TW" dirty="0" smtClean="0"/>
              <a:t>k =5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=1; </a:t>
            </a:r>
            <a:r>
              <a:rPr lang="en-US" altLang="zh-TW" dirty="0" err="1"/>
              <a:t>i</a:t>
            </a:r>
            <a:r>
              <a:rPr lang="en-US" altLang="zh-TW" dirty="0"/>
              <a:t>&lt;=k;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int</a:t>
            </a:r>
            <a:r>
              <a:rPr lang="en-US" altLang="zh-TW" dirty="0"/>
              <a:t> j=1; j&lt;=k-</a:t>
            </a:r>
            <a:r>
              <a:rPr lang="en-US" altLang="zh-TW" dirty="0" err="1"/>
              <a:t>i</a:t>
            </a:r>
            <a:r>
              <a:rPr lang="en-US" altLang="zh-TW" dirty="0"/>
              <a:t>; </a:t>
            </a:r>
            <a:r>
              <a:rPr lang="en-US" altLang="zh-TW" dirty="0" err="1"/>
              <a:t>j</a:t>
            </a:r>
            <a:r>
              <a:rPr lang="en-US" altLang="zh-TW" dirty="0" err="1" smtClean="0"/>
              <a:t>++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</a:t>
            </a:r>
            <a:r>
              <a:rPr lang="en-US" altLang="zh-TW" dirty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在第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列 需要輸出</a:t>
            </a:r>
            <a:r>
              <a:rPr lang="en-US" altLang="zh-TW" dirty="0" smtClean="0"/>
              <a:t>j</a:t>
            </a:r>
            <a:r>
              <a:rPr lang="zh-TW" altLang="en-US" dirty="0" smtClean="0"/>
              <a:t>次</a:t>
            </a:r>
            <a:r>
              <a:rPr lang="en-US" altLang="zh-TW" dirty="0" smtClean="0"/>
              <a:t>“</a:t>
            </a:r>
            <a:r>
              <a:rPr lang="zh-TW" altLang="en-US" dirty="0" smtClean="0"/>
              <a:t>   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smtClean="0"/>
              <a:t>“ “;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int</a:t>
            </a:r>
            <a:r>
              <a:rPr lang="en-US" altLang="zh-TW" dirty="0"/>
              <a:t> j=1; j&lt;=2*i-1; </a:t>
            </a:r>
            <a:r>
              <a:rPr lang="en-US" altLang="zh-TW" dirty="0" err="1"/>
              <a:t>j</a:t>
            </a:r>
            <a:r>
              <a:rPr lang="en-US" altLang="zh-TW" dirty="0" err="1" smtClean="0"/>
              <a:t>++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在第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列 需要輸出</a:t>
            </a:r>
            <a:r>
              <a:rPr lang="en-US" altLang="zh-TW" dirty="0" smtClean="0"/>
              <a:t>j</a:t>
            </a:r>
            <a:r>
              <a:rPr lang="zh-TW" altLang="en-US" dirty="0" smtClean="0"/>
              <a:t>次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* 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cout</a:t>
            </a:r>
            <a:r>
              <a:rPr lang="en-US" altLang="zh-TW" dirty="0"/>
              <a:t> &lt;&lt; "*";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832" y="2547778"/>
            <a:ext cx="2887203" cy="281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在考慮下半部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輸出</a:t>
            </a:r>
            <a:r>
              <a:rPr lang="zh-TW" altLang="en-US" dirty="0"/>
              <a:t>完</a:t>
            </a:r>
            <a:r>
              <a:rPr lang="zh-TW" altLang="en-US" dirty="0" smtClean="0"/>
              <a:t>上半部之後，我們來考慮下半部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/>
              <a:t> </a:t>
            </a:r>
            <a:r>
              <a:rPr lang="en-US" altLang="zh-TW" dirty="0" smtClean="0"/>
              <a:t>n = 9 </a:t>
            </a:r>
            <a:r>
              <a:rPr lang="zh-TW" altLang="en-US" dirty="0" smtClean="0"/>
              <a:t>時，下半部的菱形只有</a:t>
            </a:r>
            <a:r>
              <a:rPr lang="en-US" altLang="zh-TW" dirty="0"/>
              <a:t> </a:t>
            </a:r>
            <a:r>
              <a:rPr lang="en-US" altLang="zh-TW" dirty="0" smtClean="0"/>
              <a:t>4 </a:t>
            </a:r>
            <a:r>
              <a:rPr lang="zh-TW" altLang="en-US" dirty="0" smtClean="0"/>
              <a:t>行，即是 </a:t>
            </a:r>
            <a:r>
              <a:rPr lang="en-US" altLang="zh-TW" dirty="0" smtClean="0"/>
              <a:t>k-1 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r>
              <a:rPr lang="zh-TW" altLang="en-US" dirty="0" smtClean="0"/>
              <a:t>故可以寫出</a:t>
            </a:r>
            <a:endParaRPr lang="en-US" altLang="zh-TW" dirty="0" smtClean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=1; </a:t>
            </a:r>
            <a:r>
              <a:rPr lang="en-US" altLang="zh-TW" dirty="0" err="1"/>
              <a:t>i</a:t>
            </a:r>
            <a:r>
              <a:rPr lang="en-US" altLang="zh-TW" dirty="0"/>
              <a:t>&lt;=k-1; </a:t>
            </a:r>
            <a:r>
              <a:rPr lang="en-US" altLang="zh-TW" dirty="0" err="1"/>
              <a:t>i</a:t>
            </a:r>
            <a:r>
              <a:rPr lang="en-US" altLang="zh-TW" dirty="0" smtClean="0"/>
              <a:t>++)</a:t>
            </a:r>
            <a:r>
              <a:rPr lang="zh-TW" altLang="en-US" dirty="0" smtClean="0"/>
              <a:t> </a:t>
            </a:r>
            <a:r>
              <a:rPr lang="en-US" altLang="zh-TW" dirty="0" smtClean="0"/>
              <a:t>		//</a:t>
            </a:r>
            <a:r>
              <a:rPr lang="zh-TW" altLang="en-US" dirty="0" smtClean="0"/>
              <a:t>列出 </a:t>
            </a:r>
            <a:r>
              <a:rPr lang="en-US" altLang="zh-TW" dirty="0" smtClean="0"/>
              <a:t>k-1</a:t>
            </a:r>
            <a:r>
              <a:rPr lang="zh-TW" altLang="en-US" dirty="0" smtClean="0"/>
              <a:t> 列</a:t>
            </a:r>
            <a:endParaRPr lang="en-US" altLang="zh-TW" dirty="0"/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	</a:t>
            </a:r>
            <a:r>
              <a:rPr lang="zh-TW" altLang="en-US" dirty="0" smtClean="0"/>
              <a:t>  </a:t>
            </a:r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j=1; j</a:t>
            </a:r>
            <a:r>
              <a:rPr lang="en-US" altLang="zh-TW" dirty="0" smtClean="0"/>
              <a:t>&lt;=</a:t>
            </a:r>
            <a:r>
              <a:rPr lang="en-US" altLang="zh-TW" dirty="0" err="1"/>
              <a:t>i</a:t>
            </a:r>
            <a:r>
              <a:rPr lang="en-US" altLang="zh-TW" dirty="0" smtClean="0"/>
              <a:t>; </a:t>
            </a:r>
            <a:r>
              <a:rPr lang="en-US" altLang="zh-TW" dirty="0" err="1"/>
              <a:t>j</a:t>
            </a:r>
            <a:r>
              <a:rPr lang="en-US" altLang="zh-TW" dirty="0" err="1" smtClean="0"/>
              <a:t>++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在第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列 會輸出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</a:t>
            </a:r>
            <a:r>
              <a:rPr lang="en-US" altLang="zh-TW" dirty="0" smtClean="0"/>
              <a:t>”  “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smtClean="0"/>
              <a:t>“ ”;		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j&lt;=</a:t>
            </a:r>
            <a:r>
              <a:rPr lang="en-US" altLang="zh-TW" dirty="0" err="1" smtClean="0"/>
              <a:t>i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 smtClean="0"/>
              <a:t>  </a:t>
            </a:r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j=1; j&lt;=n-(2*</a:t>
            </a:r>
            <a:r>
              <a:rPr lang="en-US" altLang="zh-TW" dirty="0" err="1"/>
              <a:t>i</a:t>
            </a:r>
            <a:r>
              <a:rPr lang="en-US" altLang="zh-TW" dirty="0"/>
              <a:t>); </a:t>
            </a:r>
            <a:r>
              <a:rPr lang="en-US" altLang="zh-TW" dirty="0" err="1"/>
              <a:t>j++</a:t>
            </a:r>
            <a:r>
              <a:rPr lang="en-US" altLang="zh-TW" dirty="0"/>
              <a:t> </a:t>
            </a:r>
            <a:r>
              <a:rPr lang="en-US" altLang="zh-TW" dirty="0" smtClean="0"/>
              <a:t>)//</a:t>
            </a:r>
            <a:r>
              <a:rPr lang="zh-TW" altLang="en-US" dirty="0" smtClean="0"/>
              <a:t>在第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列 會輸出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</a:t>
            </a:r>
            <a:r>
              <a:rPr lang="en-US" altLang="zh-TW" dirty="0" smtClean="0"/>
              <a:t>” * ”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smtClean="0"/>
              <a:t>“*”;		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k&lt;=n-(2*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029" y="2605899"/>
            <a:ext cx="2706188" cy="27061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44937" y="3241536"/>
            <a:ext cx="2351314" cy="20705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6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邊長為 </a:t>
            </a:r>
            <a:r>
              <a:rPr lang="en-US" altLang="zh-TW" dirty="0"/>
              <a:t>n </a:t>
            </a:r>
            <a:r>
              <a:rPr lang="zh-TW" altLang="en-US" dirty="0"/>
              <a:t>的空心矩形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zh-TW" dirty="0"/>
              <a:t>Enter a positive integer n: 8</a:t>
            </a:r>
          </a:p>
          <a:p>
            <a:r>
              <a:rPr lang="pt-BR" altLang="zh-TW" dirty="0"/>
              <a:t>********</a:t>
            </a:r>
          </a:p>
          <a:p>
            <a:r>
              <a:rPr lang="pt-BR" altLang="zh-TW" dirty="0"/>
              <a:t>*      *</a:t>
            </a:r>
          </a:p>
          <a:p>
            <a:r>
              <a:rPr lang="pt-BR" altLang="zh-TW" dirty="0"/>
              <a:t>*      *</a:t>
            </a:r>
          </a:p>
          <a:p>
            <a:r>
              <a:rPr lang="pt-BR" altLang="zh-TW" dirty="0"/>
              <a:t>*      *</a:t>
            </a:r>
          </a:p>
          <a:p>
            <a:r>
              <a:rPr lang="pt-BR" altLang="zh-TW" dirty="0"/>
              <a:t>*      *</a:t>
            </a:r>
          </a:p>
          <a:p>
            <a:r>
              <a:rPr lang="pt-BR" altLang="zh-TW" dirty="0"/>
              <a:t>*      *</a:t>
            </a:r>
          </a:p>
          <a:p>
            <a:r>
              <a:rPr lang="pt-BR" altLang="zh-TW" dirty="0"/>
              <a:t>*      *</a:t>
            </a:r>
          </a:p>
          <a:p>
            <a:r>
              <a:rPr lang="pt-BR" altLang="zh-TW" dirty="0"/>
              <a:t>********</a:t>
            </a:r>
          </a:p>
          <a:p>
            <a:r>
              <a:rPr lang="pt-BR" altLang="zh-TW" dirty="0"/>
              <a:t>Enter a positive integer n: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44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5011"/>
          </a:xfrm>
        </p:spPr>
        <p:txBody>
          <a:bodyPr>
            <a:normAutofit/>
          </a:bodyPr>
          <a:lstStyle/>
          <a:p>
            <a:r>
              <a:rPr lang="zh-TW" altLang="en-US" dirty="0"/>
              <a:t> </a:t>
            </a:r>
            <a:r>
              <a:rPr lang="en-US" altLang="zh-TW" dirty="0" smtClean="0"/>
              <a:t>n=8 -&gt; </a:t>
            </a:r>
            <a:r>
              <a:rPr lang="zh-TW" altLang="en-US" dirty="0" smtClean="0"/>
              <a:t>有</a:t>
            </a:r>
            <a:r>
              <a:rPr lang="en-US" altLang="zh-TW" dirty="0" smtClean="0"/>
              <a:t>8</a:t>
            </a:r>
            <a:r>
              <a:rPr lang="zh-TW" altLang="en-US" dirty="0" smtClean="0"/>
              <a:t>行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迴圈</a:t>
            </a:r>
            <a:endParaRPr lang="en-US" altLang="zh-TW" dirty="0" smtClean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=1; </a:t>
            </a:r>
            <a:r>
              <a:rPr lang="en-US" altLang="zh-TW" dirty="0" err="1"/>
              <a:t>i</a:t>
            </a:r>
            <a:r>
              <a:rPr lang="en-US" altLang="zh-TW" dirty="0"/>
              <a:t>&lt;=n;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for(</a:t>
            </a:r>
            <a:r>
              <a:rPr lang="en-US" altLang="zh-TW" dirty="0" err="1"/>
              <a:t>int</a:t>
            </a:r>
            <a:r>
              <a:rPr lang="en-US" altLang="zh-TW" dirty="0"/>
              <a:t> j=1; j&lt;=n; </a:t>
            </a:r>
            <a:r>
              <a:rPr lang="en-US" altLang="zh-TW" dirty="0" err="1"/>
              <a:t>j++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</a:t>
            </a:r>
            <a:r>
              <a:rPr lang="en-US" altLang="zh-TW" dirty="0" smtClean="0"/>
              <a:t>{</a:t>
            </a:r>
          </a:p>
          <a:p>
            <a:pPr lvl="1"/>
            <a:r>
              <a:rPr lang="en-US" altLang="zh-TW" dirty="0" smtClean="0"/>
              <a:t>…. 		//</a:t>
            </a:r>
            <a:r>
              <a:rPr lang="zh-TW" altLang="en-US" dirty="0" smtClean="0"/>
              <a:t>在第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行做</a:t>
            </a:r>
            <a:r>
              <a:rPr lang="en-US" altLang="zh-TW" dirty="0" smtClean="0"/>
              <a:t>j</a:t>
            </a:r>
            <a:r>
              <a:rPr lang="zh-TW" altLang="en-US" dirty="0" smtClean="0"/>
              <a:t>次</a:t>
            </a:r>
            <a:r>
              <a:rPr lang="zh-TW" altLang="en-US" dirty="0"/>
              <a:t>輸出</a:t>
            </a:r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}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662" y="2160589"/>
            <a:ext cx="2190750" cy="36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501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我們可以看到，對於空心矩形來說</a:t>
            </a:r>
            <a:endParaRPr lang="en-US" altLang="zh-TW" dirty="0" smtClean="0"/>
          </a:p>
          <a:p>
            <a:r>
              <a:rPr lang="zh-TW" altLang="en-US" dirty="0" smtClean="0"/>
              <a:t>第一列 </a:t>
            </a:r>
            <a:r>
              <a:rPr lang="en-US" altLang="zh-TW" dirty="0" smtClean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=1</a:t>
            </a:r>
            <a:r>
              <a:rPr lang="en-US" altLang="zh-TW" dirty="0" smtClean="0"/>
              <a:t>) </a:t>
            </a:r>
            <a:r>
              <a:rPr lang="zh-TW" altLang="en-US" dirty="0" smtClean="0"/>
              <a:t>和最後一列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=n) </a:t>
            </a:r>
            <a:r>
              <a:rPr lang="zh-TW" altLang="en-US" dirty="0" smtClean="0"/>
              <a:t>都是輸出 </a:t>
            </a:r>
            <a:r>
              <a:rPr lang="en-US" altLang="zh-TW" dirty="0" smtClean="0"/>
              <a:t>n</a:t>
            </a:r>
            <a:r>
              <a:rPr lang="zh-TW" altLang="en-US" dirty="0" smtClean="0"/>
              <a:t> 次的 </a:t>
            </a:r>
            <a:r>
              <a:rPr lang="en-US" altLang="zh-TW" dirty="0" smtClean="0"/>
              <a:t>” * ”</a:t>
            </a:r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=1; </a:t>
            </a:r>
            <a:r>
              <a:rPr lang="en-US" altLang="zh-TW" dirty="0" err="1"/>
              <a:t>i</a:t>
            </a:r>
            <a:r>
              <a:rPr lang="en-US" altLang="zh-TW" dirty="0"/>
              <a:t>&lt;=n;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for(</a:t>
            </a:r>
            <a:r>
              <a:rPr lang="en-US" altLang="zh-TW" dirty="0" err="1"/>
              <a:t>int</a:t>
            </a:r>
            <a:r>
              <a:rPr lang="en-US" altLang="zh-TW" dirty="0"/>
              <a:t> j=1; j&lt;=n; </a:t>
            </a:r>
            <a:r>
              <a:rPr lang="en-US" altLang="zh-TW" dirty="0" err="1"/>
              <a:t>j++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{</a:t>
            </a:r>
          </a:p>
          <a:p>
            <a:pPr lvl="1"/>
            <a:r>
              <a:rPr lang="en-US" altLang="zh-TW" dirty="0"/>
              <a:t>if(</a:t>
            </a:r>
            <a:r>
              <a:rPr lang="en-US" altLang="zh-TW" dirty="0" err="1"/>
              <a:t>i</a:t>
            </a:r>
            <a:r>
              <a:rPr lang="en-US" altLang="zh-TW" dirty="0"/>
              <a:t>==1||</a:t>
            </a:r>
            <a:r>
              <a:rPr lang="en-US" altLang="zh-TW" dirty="0" err="1"/>
              <a:t>i</a:t>
            </a:r>
            <a:r>
              <a:rPr lang="en-US" altLang="zh-TW" dirty="0"/>
              <a:t>==n</a:t>
            </a:r>
            <a:r>
              <a:rPr lang="en-US" altLang="zh-TW" dirty="0" smtClean="0"/>
              <a:t>) //</a:t>
            </a:r>
            <a:r>
              <a:rPr lang="en-US" altLang="zh-TW" dirty="0"/>
              <a:t>first and last line</a:t>
            </a:r>
          </a:p>
          <a:p>
            <a:pPr lvl="1"/>
            <a:r>
              <a:rPr lang="en-US" altLang="zh-TW" dirty="0"/>
              <a:t>            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smtClean="0"/>
              <a:t>"*";</a:t>
            </a:r>
          </a:p>
          <a:p>
            <a:pPr marL="457200" lvl="1" indent="0">
              <a:buNone/>
            </a:pPr>
            <a:r>
              <a:rPr lang="zh-TW" altLang="en-US" dirty="0"/>
              <a:t>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662" y="2192535"/>
            <a:ext cx="2190750" cy="36320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44640" y="2160589"/>
            <a:ext cx="2307772" cy="495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44640" y="5360989"/>
            <a:ext cx="2307772" cy="495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905897" y="1663337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Raw</a:t>
            </a:r>
          </a:p>
        </p:txBody>
      </p:sp>
    </p:spTree>
    <p:extLst>
      <p:ext uri="{BB962C8B-B14F-4D97-AF65-F5344CB8AC3E}">
        <p14:creationId xmlns:p14="http://schemas.microsoft.com/office/powerpoint/2010/main" val="1637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4156" y="1468547"/>
            <a:ext cx="8596668" cy="4545011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對於空心矩形來說</a:t>
            </a:r>
            <a:endParaRPr lang="en-US" altLang="zh-TW" dirty="0" smtClean="0"/>
          </a:p>
          <a:p>
            <a:r>
              <a:rPr lang="zh-TW" altLang="en-US" dirty="0" smtClean="0"/>
              <a:t>第一行</a:t>
            </a:r>
            <a:r>
              <a:rPr lang="en-US" altLang="zh-TW" dirty="0" smtClean="0"/>
              <a:t> (j=1) </a:t>
            </a:r>
            <a:r>
              <a:rPr lang="zh-TW" altLang="en-US" dirty="0" smtClean="0"/>
              <a:t>和最後一行 </a:t>
            </a:r>
            <a:r>
              <a:rPr lang="en-US" altLang="zh-TW" dirty="0" smtClean="0"/>
              <a:t>(</a:t>
            </a:r>
            <a:r>
              <a:rPr lang="en-US" altLang="zh-TW" dirty="0"/>
              <a:t>j</a:t>
            </a:r>
            <a:r>
              <a:rPr lang="en-US" altLang="zh-TW" dirty="0" smtClean="0"/>
              <a:t>=n) </a:t>
            </a:r>
            <a:r>
              <a:rPr lang="zh-TW" altLang="en-US" dirty="0"/>
              <a:t>也</a:t>
            </a:r>
            <a:r>
              <a:rPr lang="zh-TW" altLang="en-US" dirty="0" smtClean="0"/>
              <a:t>是輸出 </a:t>
            </a:r>
            <a:r>
              <a:rPr lang="en-US" altLang="zh-TW" dirty="0" smtClean="0"/>
              <a:t>n</a:t>
            </a:r>
            <a:r>
              <a:rPr lang="zh-TW" altLang="en-US" dirty="0" smtClean="0"/>
              <a:t> 次的 </a:t>
            </a:r>
            <a:r>
              <a:rPr lang="en-US" altLang="zh-TW" dirty="0" smtClean="0"/>
              <a:t>” * ”</a:t>
            </a:r>
          </a:p>
          <a:p>
            <a:r>
              <a:rPr lang="zh-TW" altLang="en-US" dirty="0" smtClean="0"/>
              <a:t>我們可以看成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除了第一列和最後一列以外，只會在第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一行和最後一行輸出 * 字符號，其他行都會輸出空白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=1; </a:t>
            </a:r>
            <a:r>
              <a:rPr lang="en-US" altLang="zh-TW" dirty="0" err="1"/>
              <a:t>i</a:t>
            </a:r>
            <a:r>
              <a:rPr lang="en-US" altLang="zh-TW" dirty="0"/>
              <a:t>&lt;=n;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for(</a:t>
            </a:r>
            <a:r>
              <a:rPr lang="en-US" altLang="zh-TW" dirty="0" err="1"/>
              <a:t>int</a:t>
            </a:r>
            <a:r>
              <a:rPr lang="en-US" altLang="zh-TW" dirty="0"/>
              <a:t> j=1; j&lt;=n; </a:t>
            </a:r>
            <a:r>
              <a:rPr lang="en-US" altLang="zh-TW" dirty="0" err="1"/>
              <a:t>j++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{</a:t>
            </a:r>
          </a:p>
          <a:p>
            <a:pPr lvl="1"/>
            <a:r>
              <a:rPr lang="en-US" altLang="zh-TW" sz="2000" dirty="0"/>
              <a:t>if(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==1||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==n</a:t>
            </a:r>
            <a:r>
              <a:rPr lang="en-US" altLang="zh-TW" sz="2000" dirty="0" smtClean="0"/>
              <a:t>)			//</a:t>
            </a:r>
            <a:r>
              <a:rPr lang="zh-TW" altLang="en-US" sz="2000" dirty="0" smtClean="0"/>
              <a:t>第一或最後一列</a:t>
            </a:r>
            <a:endParaRPr lang="en-US" altLang="zh-TW" sz="2000" dirty="0"/>
          </a:p>
          <a:p>
            <a:pPr lvl="1"/>
            <a:r>
              <a:rPr lang="en-US" altLang="zh-TW" sz="2000" dirty="0"/>
              <a:t>   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&lt;&lt; </a:t>
            </a:r>
            <a:r>
              <a:rPr lang="en-US" altLang="zh-TW" sz="2000" dirty="0" smtClean="0"/>
              <a:t>"*";</a:t>
            </a:r>
          </a:p>
          <a:p>
            <a:pPr lvl="1"/>
            <a:r>
              <a:rPr lang="en-US" altLang="zh-TW" sz="2000" dirty="0" smtClean="0"/>
              <a:t>else </a:t>
            </a:r>
            <a:r>
              <a:rPr lang="en-US" altLang="zh-TW" sz="2000" dirty="0"/>
              <a:t>if(j==1||j==n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		//</a:t>
            </a:r>
            <a:r>
              <a:rPr lang="zh-TW" altLang="en-US" sz="2000" dirty="0" smtClean="0"/>
              <a:t>第一或是最後一行</a:t>
            </a:r>
            <a:endParaRPr lang="en-US" altLang="zh-TW" sz="2000" dirty="0"/>
          </a:p>
          <a:p>
            <a:pPr lvl="1"/>
            <a:r>
              <a:rPr lang="en-US" altLang="zh-TW" sz="2000" dirty="0"/>
              <a:t>   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&lt;&lt; "*";</a:t>
            </a:r>
          </a:p>
          <a:p>
            <a:pPr marL="457200" lvl="1" indent="0">
              <a:buNone/>
            </a:pPr>
            <a:r>
              <a:rPr lang="zh-TW" altLang="en-US" sz="2000" dirty="0" smtClean="0"/>
              <a:t>    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else</a:t>
            </a:r>
          </a:p>
          <a:p>
            <a:pPr lvl="1"/>
            <a:r>
              <a:rPr lang="en-US" altLang="zh-TW" sz="2000" dirty="0"/>
              <a:t>   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cout</a:t>
            </a:r>
            <a:r>
              <a:rPr lang="en-US" altLang="zh-TW" sz="2000" dirty="0"/>
              <a:t> &lt;&lt; </a:t>
            </a:r>
            <a:r>
              <a:rPr lang="en-US" altLang="zh-TW" sz="2000" dirty="0" smtClean="0"/>
              <a:t>“ ”;			//</a:t>
            </a:r>
            <a:r>
              <a:rPr lang="zh-TW" altLang="en-US" sz="2000" dirty="0" smtClean="0"/>
              <a:t>除此之外都輸出空白</a:t>
            </a:r>
            <a:endParaRPr lang="en-US" altLang="zh-TW" sz="2000" dirty="0" smtClean="0"/>
          </a:p>
          <a:p>
            <a:pPr marL="457200" lvl="1" indent="0">
              <a:buNone/>
            </a:pPr>
            <a:r>
              <a:rPr lang="zh-TW" altLang="en-US" sz="2000" dirty="0" smtClean="0"/>
              <a:t> </a:t>
            </a:r>
            <a:r>
              <a:rPr lang="en-US" altLang="zh-TW" sz="2000" dirty="0" smtClean="0"/>
              <a:t>}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662" y="2192535"/>
            <a:ext cx="2190750" cy="36320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79473" y="2037806"/>
            <a:ext cx="322217" cy="39362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329748" y="2053183"/>
            <a:ext cx="322217" cy="39362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175863" y="1504268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Column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175863" y="2732547"/>
            <a:ext cx="1045028" cy="26648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0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System(“Pause”)</a:t>
            </a:r>
            <a:r>
              <a:rPr lang="zh-TW" altLang="en-US" dirty="0"/>
              <a:t>的使用。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若成績上有任何疑問</a:t>
            </a:r>
            <a:r>
              <a:rPr lang="zh-TW" altLang="en-US" smtClean="0"/>
              <a:t>，歡迎寄信</a:t>
            </a:r>
            <a:r>
              <a:rPr lang="zh-TW" altLang="en-US" dirty="0" smtClean="0"/>
              <a:t>給助教，或是來</a:t>
            </a:r>
            <a:r>
              <a:rPr lang="en-US" altLang="zh-TW" dirty="0" smtClean="0"/>
              <a:t>B519</a:t>
            </a:r>
            <a:r>
              <a:rPr lang="zh-TW" altLang="en-US" dirty="0" smtClean="0"/>
              <a:t>找助教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若有任何作業及練習上的問題，或者對實習課上課方式有任何想法</a:t>
            </a:r>
            <a:endParaRPr lang="en-US" altLang="zh-TW" dirty="0" smtClean="0"/>
          </a:p>
          <a:p>
            <a:r>
              <a:rPr lang="zh-TW" altLang="en-US" dirty="0"/>
              <a:t>，</a:t>
            </a:r>
            <a:r>
              <a:rPr lang="zh-TW" altLang="en-US" dirty="0" smtClean="0"/>
              <a:t>也歡迎與助教討論。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60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前情提要</a:t>
            </a:r>
            <a:r>
              <a:rPr lang="en-US" altLang="zh-TW" dirty="0" smtClean="0"/>
              <a:t>-</a:t>
            </a:r>
            <a:r>
              <a:rPr lang="zh-TW" altLang="en-US" dirty="0"/>
              <a:t>程式流程 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1.1</a:t>
            </a:r>
            <a:r>
              <a:rPr lang="en-US" altLang="zh-TW" dirty="0"/>
              <a:t>	</a:t>
            </a:r>
            <a:r>
              <a:rPr lang="zh-TW" altLang="en-US" dirty="0"/>
              <a:t>請輸入一個</a:t>
            </a:r>
            <a:r>
              <a:rPr lang="zh-TW" altLang="en-US" dirty="0">
                <a:solidFill>
                  <a:srgbClr val="FF0000"/>
                </a:solidFill>
              </a:rPr>
              <a:t>大於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的整數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/>
              <a:t>若</a:t>
            </a:r>
            <a:r>
              <a:rPr lang="zh-TW" altLang="en-US" dirty="0"/>
              <a:t>不大於</a:t>
            </a:r>
            <a:r>
              <a:rPr lang="en-US" altLang="zh-TW" dirty="0"/>
              <a:t>3</a:t>
            </a:r>
            <a:r>
              <a:rPr lang="zh-TW" altLang="en-US" dirty="0"/>
              <a:t>否則輸出</a:t>
            </a:r>
          </a:p>
          <a:p>
            <a:r>
              <a:rPr lang="zh-TW" altLang="en-US" dirty="0"/>
              <a:t>“ </a:t>
            </a:r>
            <a:r>
              <a:rPr lang="en-US" altLang="zh-TW" dirty="0"/>
              <a:t>Please enter again! ” </a:t>
            </a:r>
            <a:r>
              <a:rPr lang="zh-TW" altLang="en-US" dirty="0"/>
              <a:t>並重新輸入</a:t>
            </a:r>
          </a:p>
          <a:p>
            <a:r>
              <a:rPr lang="en-US" altLang="zh-TW" dirty="0"/>
              <a:t>1.2	</a:t>
            </a:r>
            <a:r>
              <a:rPr lang="zh-TW" altLang="en-US" dirty="0"/>
              <a:t>如果 </a:t>
            </a:r>
            <a:r>
              <a:rPr lang="en-US" altLang="zh-TW" dirty="0">
                <a:solidFill>
                  <a:srgbClr val="FF0000"/>
                </a:solidFill>
              </a:rPr>
              <a:t>n </a:t>
            </a:r>
            <a:r>
              <a:rPr lang="zh-TW" altLang="en-US" dirty="0">
                <a:solidFill>
                  <a:srgbClr val="FF0000"/>
                </a:solidFill>
              </a:rPr>
              <a:t>為奇數</a:t>
            </a:r>
            <a:r>
              <a:rPr lang="zh-TW" altLang="en-US" dirty="0"/>
              <a:t>，則輸出菱形的</a:t>
            </a:r>
            <a:r>
              <a:rPr lang="zh-TW" altLang="en-US" dirty="0">
                <a:solidFill>
                  <a:srgbClr val="FF0000"/>
                </a:solidFill>
              </a:rPr>
              <a:t>對角線長為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>
                <a:solidFill>
                  <a:srgbClr val="FF0000"/>
                </a:solidFill>
              </a:rPr>
              <a:t>的菱形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如果 </a:t>
            </a:r>
            <a:r>
              <a:rPr lang="en-US" altLang="zh-TW" dirty="0">
                <a:solidFill>
                  <a:srgbClr val="FF0000"/>
                </a:solidFill>
              </a:rPr>
              <a:t>n </a:t>
            </a:r>
            <a:r>
              <a:rPr lang="zh-TW" altLang="en-US" dirty="0">
                <a:solidFill>
                  <a:srgbClr val="FF0000"/>
                </a:solidFill>
              </a:rPr>
              <a:t>為偶數</a:t>
            </a:r>
            <a:r>
              <a:rPr lang="zh-TW" altLang="en-US" dirty="0"/>
              <a:t>，則輸出一個</a:t>
            </a:r>
            <a:r>
              <a:rPr lang="zh-TW" altLang="en-US" dirty="0">
                <a:solidFill>
                  <a:srgbClr val="FF0000"/>
                </a:solidFill>
              </a:rPr>
              <a:t>邊長為 </a:t>
            </a:r>
            <a:r>
              <a:rPr lang="en-US" altLang="zh-TW" dirty="0">
                <a:solidFill>
                  <a:srgbClr val="FF0000"/>
                </a:solidFill>
              </a:rPr>
              <a:t>n </a:t>
            </a:r>
            <a:r>
              <a:rPr lang="zh-TW" altLang="en-US" dirty="0">
                <a:solidFill>
                  <a:srgbClr val="FF0000"/>
                </a:solidFill>
              </a:rPr>
              <a:t>的空心矩形 </a:t>
            </a:r>
            <a:r>
              <a:rPr lang="en-US" altLang="zh-TW" dirty="0"/>
              <a:t>(</a:t>
            </a:r>
            <a:r>
              <a:rPr lang="zh-TW" altLang="en-US" dirty="0"/>
              <a:t>長寬都是</a:t>
            </a:r>
            <a:r>
              <a:rPr lang="en-US" altLang="zh-TW" dirty="0"/>
              <a:t>n)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1.3	</a:t>
            </a:r>
            <a:r>
              <a:rPr lang="zh-TW" altLang="en-US" dirty="0"/>
              <a:t>提示字串：顯示提示使用者輸入資料之字串 </a:t>
            </a:r>
            <a:r>
              <a:rPr lang="en-US" altLang="zh-TW" dirty="0"/>
              <a:t>(</a:t>
            </a:r>
            <a:r>
              <a:rPr lang="zh-TW" altLang="en-US" dirty="0"/>
              <a:t>如第 </a:t>
            </a:r>
            <a:r>
              <a:rPr lang="en-US" altLang="zh-TW" dirty="0"/>
              <a:t>1 </a:t>
            </a:r>
            <a:r>
              <a:rPr lang="zh-TW" altLang="en-US" dirty="0"/>
              <a:t>行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Enter a positive integer n: ”</a:t>
            </a:r>
          </a:p>
          <a:p>
            <a:r>
              <a:rPr lang="en-US" altLang="zh-TW" dirty="0"/>
              <a:t>1.4	</a:t>
            </a:r>
            <a:r>
              <a:rPr lang="zh-TW" altLang="en-US" dirty="0"/>
              <a:t>需要可以</a:t>
            </a:r>
            <a:r>
              <a:rPr lang="zh-TW" altLang="en-US" dirty="0">
                <a:solidFill>
                  <a:srgbClr val="FF0000"/>
                </a:solidFill>
              </a:rPr>
              <a:t>重複輸入</a:t>
            </a:r>
            <a:r>
              <a:rPr lang="zh-TW" altLang="en-US" dirty="0"/>
              <a:t>，輸入 </a:t>
            </a:r>
            <a:r>
              <a:rPr lang="en-US" altLang="zh-TW" dirty="0"/>
              <a:t>-1</a:t>
            </a:r>
            <a:r>
              <a:rPr lang="zh-TW" altLang="en-US" dirty="0"/>
              <a:t>則跳出迴圈結束程式。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7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重複輸入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While(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&gt;&gt;n)   -- </a:t>
            </a:r>
            <a:r>
              <a:rPr lang="zh-TW" altLang="en-US" dirty="0" smtClean="0"/>
              <a:t>每次進入迴圈的條件都會成立 故每次都會執行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&gt;&gt;n</a:t>
            </a:r>
          </a:p>
          <a:p>
            <a:r>
              <a:rPr lang="en-US" altLang="zh-TW" dirty="0" smtClean="0"/>
              <a:t>{</a:t>
            </a:r>
          </a:p>
          <a:p>
            <a:pPr lvl="1"/>
            <a:r>
              <a:rPr lang="en-US" altLang="zh-TW" dirty="0" smtClean="0"/>
              <a:t>If(n&gt;3)        </a:t>
            </a:r>
          </a:p>
          <a:p>
            <a:pPr lvl="1"/>
            <a:r>
              <a:rPr lang="en-US" altLang="zh-TW" dirty="0" smtClean="0"/>
              <a:t>{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If(n</a:t>
            </a:r>
            <a:r>
              <a:rPr lang="en-US" altLang="zh-TW" dirty="0"/>
              <a:t>==-1)	//</a:t>
            </a:r>
            <a:r>
              <a:rPr lang="zh-TW" altLang="en-US" dirty="0"/>
              <a:t>若 </a:t>
            </a:r>
            <a:r>
              <a:rPr lang="en-US" altLang="zh-TW" dirty="0"/>
              <a:t>n</a:t>
            </a:r>
            <a:r>
              <a:rPr lang="zh-TW" altLang="en-US" dirty="0"/>
              <a:t> 為 </a:t>
            </a:r>
            <a:r>
              <a:rPr lang="en-US" altLang="zh-TW" dirty="0"/>
              <a:t>-1</a:t>
            </a:r>
            <a:r>
              <a:rPr lang="zh-TW" altLang="en-US" dirty="0"/>
              <a:t> 則跳出迴圈 </a:t>
            </a:r>
            <a:endParaRPr lang="en-US" altLang="zh-TW" dirty="0"/>
          </a:p>
          <a:p>
            <a:pPr lvl="2"/>
            <a:r>
              <a:rPr lang="en-US" altLang="zh-TW" dirty="0" smtClean="0"/>
              <a:t>Break;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1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重複輸入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n;</a:t>
            </a:r>
          </a:p>
          <a:p>
            <a:r>
              <a:rPr lang="en-US" altLang="zh-TW" dirty="0" smtClean="0"/>
              <a:t>While(1)		// </a:t>
            </a:r>
            <a:r>
              <a:rPr lang="zh-TW" altLang="en-US" dirty="0" smtClean="0"/>
              <a:t>每次進入迴圈的條件都會成立 故每次都會執行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&gt;&gt;n</a:t>
            </a:r>
          </a:p>
          <a:p>
            <a:r>
              <a:rPr lang="en-US" altLang="zh-TW" dirty="0" smtClean="0"/>
              <a:t>{</a:t>
            </a:r>
          </a:p>
          <a:p>
            <a:pPr lvl="1"/>
            <a:r>
              <a:rPr lang="en-US" altLang="zh-TW" dirty="0" err="1" smtClean="0"/>
              <a:t>cin</a:t>
            </a:r>
            <a:r>
              <a:rPr lang="en-US" altLang="zh-TW" dirty="0" smtClean="0"/>
              <a:t> &gt;&gt; n;</a:t>
            </a:r>
          </a:p>
          <a:p>
            <a:pPr lvl="1"/>
            <a:r>
              <a:rPr lang="en-US" altLang="zh-TW" dirty="0" smtClean="0"/>
              <a:t>If(n&gt;3)        </a:t>
            </a:r>
          </a:p>
          <a:p>
            <a:pPr lvl="1"/>
            <a:r>
              <a:rPr lang="en-US" altLang="zh-TW" dirty="0" smtClean="0"/>
              <a:t>{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If(n==-1)</a:t>
            </a:r>
            <a:r>
              <a:rPr lang="en-US" altLang="zh-TW" dirty="0"/>
              <a:t>	</a:t>
            </a:r>
            <a:r>
              <a:rPr lang="en-US" altLang="zh-TW" dirty="0" smtClean="0"/>
              <a:t>//</a:t>
            </a:r>
            <a:r>
              <a:rPr lang="zh-TW" altLang="en-US" dirty="0" smtClean="0"/>
              <a:t>若 </a:t>
            </a:r>
            <a:r>
              <a:rPr lang="en-US" altLang="zh-TW" dirty="0" smtClean="0"/>
              <a:t>n</a:t>
            </a:r>
            <a:r>
              <a:rPr lang="zh-TW" altLang="en-US" dirty="0" smtClean="0"/>
              <a:t> 為 </a:t>
            </a:r>
            <a:r>
              <a:rPr lang="en-US" altLang="zh-TW" dirty="0" smtClean="0"/>
              <a:t>-1</a:t>
            </a:r>
            <a:r>
              <a:rPr lang="zh-TW" altLang="en-US" dirty="0" smtClean="0"/>
              <a:t> 則跳出迴圈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Break;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66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判斷</a:t>
            </a:r>
            <a:r>
              <a:rPr lang="zh-TW" altLang="en-US" dirty="0"/>
              <a:t>奇</a:t>
            </a:r>
            <a:r>
              <a:rPr lang="zh-TW" altLang="en-US" dirty="0" smtClean="0"/>
              <a:t>偶數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If(n&gt;3)        </a:t>
            </a:r>
          </a:p>
          <a:p>
            <a:pPr lvl="1"/>
            <a:r>
              <a:rPr lang="en-US" altLang="zh-TW" dirty="0" smtClean="0"/>
              <a:t>{</a:t>
            </a:r>
          </a:p>
          <a:p>
            <a:pPr lvl="2"/>
            <a:r>
              <a:rPr lang="en-US" altLang="zh-TW" dirty="0" smtClean="0"/>
              <a:t>If(n%2==1)</a:t>
            </a:r>
            <a:r>
              <a:rPr lang="en-US" altLang="zh-TW" dirty="0"/>
              <a:t>	</a:t>
            </a:r>
            <a:r>
              <a:rPr lang="en-US" altLang="zh-TW" dirty="0" smtClean="0"/>
              <a:t>	//</a:t>
            </a:r>
            <a:r>
              <a:rPr lang="zh-TW" altLang="en-US" dirty="0" smtClean="0"/>
              <a:t> 代表除以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的餘數為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奇數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輸出菱形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{</a:t>
            </a:r>
          </a:p>
          <a:p>
            <a:pPr lvl="3"/>
            <a:r>
              <a:rPr lang="en-US" altLang="zh-TW" dirty="0" smtClean="0"/>
              <a:t>…</a:t>
            </a:r>
          </a:p>
          <a:p>
            <a:pPr lvl="2"/>
            <a:r>
              <a:rPr lang="en-US" altLang="zh-TW" dirty="0" smtClean="0"/>
              <a:t>}</a:t>
            </a:r>
          </a:p>
          <a:p>
            <a:pPr lvl="2"/>
            <a:r>
              <a:rPr lang="en-US" altLang="zh-TW" dirty="0" smtClean="0"/>
              <a:t>else if(n%2==0)	// </a:t>
            </a:r>
            <a:r>
              <a:rPr lang="zh-TW" altLang="en-US" dirty="0" smtClean="0"/>
              <a:t>代表除以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的餘數為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偶數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輸出空心矩形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{</a:t>
            </a:r>
          </a:p>
          <a:p>
            <a:pPr lvl="3"/>
            <a:r>
              <a:rPr lang="en-US" altLang="zh-TW" dirty="0" smtClean="0"/>
              <a:t>…</a:t>
            </a:r>
          </a:p>
          <a:p>
            <a:pPr lvl="2"/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}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對角線長為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的菱形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altLang="zh-TW" dirty="0"/>
              <a:t>Enter a positive integer n: </a:t>
            </a:r>
            <a:r>
              <a:rPr lang="pt-BR" altLang="zh-TW" dirty="0" smtClean="0"/>
              <a:t>9</a:t>
            </a:r>
            <a:r>
              <a:rPr lang="zh-TW" altLang="en-US" dirty="0" smtClean="0"/>
              <a:t>   </a:t>
            </a:r>
            <a:endParaRPr lang="pt-BR" altLang="zh-TW" dirty="0"/>
          </a:p>
          <a:p>
            <a:r>
              <a:rPr lang="pt-BR" altLang="zh-TW" dirty="0"/>
              <a:t>    *</a:t>
            </a:r>
          </a:p>
          <a:p>
            <a:r>
              <a:rPr lang="pt-BR" altLang="zh-TW" dirty="0"/>
              <a:t>   ***</a:t>
            </a:r>
          </a:p>
          <a:p>
            <a:r>
              <a:rPr lang="pt-BR" altLang="zh-TW" dirty="0"/>
              <a:t>  *****</a:t>
            </a:r>
          </a:p>
          <a:p>
            <a:r>
              <a:rPr lang="pt-BR" altLang="zh-TW" dirty="0"/>
              <a:t> *******</a:t>
            </a:r>
          </a:p>
          <a:p>
            <a:r>
              <a:rPr lang="pt-BR" altLang="zh-TW" dirty="0"/>
              <a:t>*********</a:t>
            </a:r>
          </a:p>
          <a:p>
            <a:r>
              <a:rPr lang="pt-BR" altLang="zh-TW" dirty="0"/>
              <a:t> *******</a:t>
            </a:r>
          </a:p>
          <a:p>
            <a:r>
              <a:rPr lang="pt-BR" altLang="zh-TW" dirty="0"/>
              <a:t>  *****</a:t>
            </a:r>
          </a:p>
          <a:p>
            <a:r>
              <a:rPr lang="pt-BR" altLang="zh-TW" dirty="0"/>
              <a:t>   ***</a:t>
            </a:r>
          </a:p>
          <a:p>
            <a:r>
              <a:rPr lang="pt-BR" altLang="zh-TW" dirty="0"/>
              <a:t>    *</a:t>
            </a:r>
          </a:p>
          <a:p>
            <a:r>
              <a:rPr lang="pt-BR" altLang="zh-TW" dirty="0"/>
              <a:t>Enter a positive integer n: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36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一步一步思考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 = 9 -&gt;</a:t>
            </a:r>
            <a:r>
              <a:rPr lang="zh-TW" altLang="en-US" dirty="0" smtClean="0"/>
              <a:t> 對角線長為 </a:t>
            </a:r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輸出九列</a:t>
            </a:r>
            <a:r>
              <a:rPr lang="en-US" altLang="zh-TW" dirty="0" smtClean="0"/>
              <a:t>(raw)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-&gt;</a:t>
            </a:r>
            <a:r>
              <a:rPr lang="zh-TW" altLang="en-US" dirty="0" smtClean="0"/>
              <a:t> 迴圈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Ex.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&lt;=n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…		//</a:t>
            </a:r>
            <a:r>
              <a:rPr lang="zh-TW" altLang="en-US" dirty="0" smtClean="0"/>
              <a:t>處理第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列的輸出</a:t>
            </a:r>
            <a:r>
              <a:rPr lang="en-US" altLang="zh-TW" dirty="0" smtClean="0"/>
              <a:t>,</a:t>
            </a:r>
            <a:r>
              <a:rPr lang="zh-TW" altLang="en-US" dirty="0" smtClean="0"/>
              <a:t>從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</a:t>
            </a:r>
            <a:r>
              <a:rPr lang="en-US" altLang="zh-TW" dirty="0"/>
              <a:t>~</a:t>
            </a:r>
            <a:r>
              <a:rPr lang="en-US" altLang="zh-TW" dirty="0" smtClean="0"/>
              <a:t>i=9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dirty="0" smtClean="0"/>
              <a:t>故輸出共九列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118" y="2497956"/>
            <a:ext cx="1979567" cy="32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0545" y="1585823"/>
            <a:ext cx="8596668" cy="4396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當 </a:t>
            </a:r>
            <a:r>
              <a:rPr lang="en-US" altLang="zh-TW" dirty="0" smtClean="0"/>
              <a:t>n = 9</a:t>
            </a:r>
            <a:r>
              <a:rPr lang="zh-TW" altLang="en-US" dirty="0" smtClean="0"/>
              <a:t>      </a:t>
            </a:r>
            <a:endParaRPr lang="en-US" altLang="zh-TW" dirty="0" smtClean="0"/>
          </a:p>
          <a:p>
            <a:r>
              <a:rPr lang="pt-BR" altLang="zh-TW" dirty="0" smtClean="0"/>
              <a:t> </a:t>
            </a:r>
            <a:r>
              <a:rPr lang="zh-TW" altLang="en-US" dirty="0" smtClean="0"/>
              <a:t>    </a:t>
            </a:r>
            <a:r>
              <a:rPr lang="pt-BR" altLang="zh-TW" dirty="0" smtClean="0"/>
              <a:t>*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第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列 </a:t>
            </a:r>
            <a:r>
              <a:rPr lang="en-US" altLang="zh-TW" dirty="0" smtClean="0"/>
              <a:t>, </a:t>
            </a:r>
            <a:r>
              <a:rPr lang="zh-TW" altLang="en-US" dirty="0" smtClean="0"/>
              <a:t>符號前面有 </a:t>
            </a:r>
            <a:r>
              <a:rPr lang="en-US" altLang="zh-TW" dirty="0" smtClean="0"/>
              <a:t>4 </a:t>
            </a:r>
            <a:r>
              <a:rPr lang="zh-TW" altLang="en-US" dirty="0" smtClean="0"/>
              <a:t>個空白</a:t>
            </a:r>
            <a:endParaRPr lang="pt-BR" altLang="zh-TW" dirty="0" smtClean="0"/>
          </a:p>
          <a:p>
            <a:r>
              <a:rPr lang="pt-BR" altLang="zh-TW" dirty="0" smtClean="0"/>
              <a:t>   ***		</a:t>
            </a:r>
            <a:r>
              <a:rPr lang="zh-TW" altLang="en-US" dirty="0" smtClean="0"/>
              <a:t>             可以看成有 </a:t>
            </a:r>
            <a:r>
              <a:rPr lang="en-US" altLang="zh-TW" dirty="0" smtClean="0"/>
              <a:t>5-1 </a:t>
            </a:r>
            <a:r>
              <a:rPr lang="zh-TW" altLang="en-US" dirty="0" smtClean="0"/>
              <a:t>個空白 </a:t>
            </a:r>
            <a:endParaRPr lang="pt-BR" altLang="zh-TW" dirty="0" smtClean="0"/>
          </a:p>
          <a:p>
            <a:r>
              <a:rPr lang="pt-BR" altLang="zh-TW" dirty="0" smtClean="0"/>
              <a:t>  *****</a:t>
            </a:r>
            <a:r>
              <a:rPr lang="zh-TW" altLang="en-US" dirty="0" smtClean="0"/>
              <a:t>                    即是  </a:t>
            </a:r>
            <a:r>
              <a:rPr lang="en-US" altLang="zh-TW" dirty="0" smtClean="0"/>
              <a:t>(n+1)/2-i</a:t>
            </a:r>
            <a:r>
              <a:rPr lang="zh-TW" altLang="en-US" dirty="0" smtClean="0"/>
              <a:t> 個空白</a:t>
            </a:r>
            <a:endParaRPr lang="pt-BR" altLang="zh-TW" dirty="0" smtClean="0"/>
          </a:p>
          <a:p>
            <a:r>
              <a:rPr lang="pt-BR" altLang="zh-TW" dirty="0" smtClean="0"/>
              <a:t> *******</a:t>
            </a:r>
          </a:p>
          <a:p>
            <a:r>
              <a:rPr lang="pt-BR" altLang="zh-TW" dirty="0" smtClean="0"/>
              <a:t>*********</a:t>
            </a:r>
            <a:r>
              <a:rPr lang="zh-TW" altLang="en-US" dirty="0" smtClean="0"/>
              <a:t>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第 </a:t>
            </a:r>
            <a:r>
              <a:rPr lang="en-US" altLang="zh-TW" dirty="0" smtClean="0"/>
              <a:t>5 </a:t>
            </a:r>
            <a:r>
              <a:rPr lang="zh-TW" altLang="en-US" dirty="0" smtClean="0"/>
              <a:t>列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也可以看成 第</a:t>
            </a:r>
            <a:r>
              <a:rPr lang="en-US" altLang="zh-TW" dirty="0" smtClean="0"/>
              <a:t>(n+1)/2</a:t>
            </a:r>
            <a:r>
              <a:rPr lang="zh-TW" altLang="en-US" dirty="0" smtClean="0"/>
              <a:t>列 </a:t>
            </a:r>
            <a:endParaRPr lang="pt-BR" altLang="zh-TW" dirty="0" smtClean="0"/>
          </a:p>
          <a:p>
            <a:r>
              <a:rPr lang="pt-BR" altLang="zh-TW" dirty="0" smtClean="0"/>
              <a:t> *******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			</a:t>
            </a:r>
            <a:r>
              <a:rPr lang="zh-TW" altLang="en-US" dirty="0" smtClean="0"/>
              <a:t>符號前面有 </a:t>
            </a:r>
            <a:r>
              <a:rPr lang="en-US" altLang="zh-TW" dirty="0" smtClean="0"/>
              <a:t>0 </a:t>
            </a:r>
            <a:r>
              <a:rPr lang="zh-TW" altLang="en-US" dirty="0" smtClean="0"/>
              <a:t>個空白</a:t>
            </a:r>
            <a:endParaRPr lang="pt-BR" altLang="zh-TW" dirty="0" smtClean="0"/>
          </a:p>
          <a:p>
            <a:r>
              <a:rPr lang="pt-BR" altLang="zh-TW" dirty="0" smtClean="0"/>
              <a:t>  *****</a:t>
            </a:r>
          </a:p>
          <a:p>
            <a:r>
              <a:rPr lang="pt-BR" altLang="zh-TW" dirty="0" smtClean="0"/>
              <a:t>   ***</a:t>
            </a:r>
          </a:p>
          <a:p>
            <a:r>
              <a:rPr lang="pt-BR" altLang="zh-TW" dirty="0" smtClean="0"/>
              <a:t>    *	     // </a:t>
            </a:r>
            <a:r>
              <a:rPr lang="zh-TW" altLang="en-US" dirty="0" smtClean="0"/>
              <a:t>第 </a:t>
            </a:r>
            <a:r>
              <a:rPr lang="en-US" altLang="zh-TW" dirty="0" smtClean="0"/>
              <a:t>9 </a:t>
            </a:r>
            <a:r>
              <a:rPr lang="zh-TW" altLang="en-US" dirty="0" smtClean="0"/>
              <a:t>列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也是第 </a:t>
            </a:r>
            <a:r>
              <a:rPr lang="en-US" altLang="zh-TW" dirty="0" smtClean="0"/>
              <a:t>n</a:t>
            </a:r>
            <a:r>
              <a:rPr lang="zh-TW" altLang="en-US" dirty="0" smtClean="0"/>
              <a:t> 列符號前面有 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個空白</a:t>
            </a:r>
            <a:endParaRPr lang="en-US" altLang="zh-TW" dirty="0" smtClean="0"/>
          </a:p>
          <a:p>
            <a:pPr lvl="5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90" y="2114778"/>
            <a:ext cx="1979567" cy="32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先考慮上半部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0545" y="1585823"/>
            <a:ext cx="8596668" cy="4396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當 </a:t>
            </a:r>
            <a:r>
              <a:rPr lang="en-US" altLang="zh-TW" dirty="0" smtClean="0"/>
              <a:t>n = 9</a:t>
            </a:r>
            <a:r>
              <a:rPr lang="zh-TW" altLang="en-US" dirty="0" smtClean="0"/>
              <a:t>      </a:t>
            </a:r>
            <a:endParaRPr lang="en-US" altLang="zh-TW" dirty="0" smtClean="0"/>
          </a:p>
          <a:p>
            <a:r>
              <a:rPr lang="pt-BR" altLang="zh-TW" dirty="0" smtClean="0"/>
              <a:t> </a:t>
            </a:r>
            <a:r>
              <a:rPr lang="zh-TW" altLang="en-US" dirty="0" smtClean="0"/>
              <a:t>    </a:t>
            </a:r>
            <a:r>
              <a:rPr lang="pt-BR" altLang="zh-TW" dirty="0" smtClean="0"/>
              <a:t>*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第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列 </a:t>
            </a:r>
            <a:r>
              <a:rPr lang="en-US" altLang="zh-TW" dirty="0" smtClean="0"/>
              <a:t>, </a:t>
            </a:r>
            <a:r>
              <a:rPr lang="zh-TW" altLang="en-US" dirty="0" smtClean="0"/>
              <a:t>符號前面有 </a:t>
            </a:r>
            <a:r>
              <a:rPr lang="en-US" altLang="zh-TW" dirty="0" smtClean="0"/>
              <a:t>4 </a:t>
            </a:r>
            <a:r>
              <a:rPr lang="zh-TW" altLang="en-US" dirty="0" smtClean="0"/>
              <a:t>個空白</a:t>
            </a:r>
            <a:endParaRPr lang="pt-BR" altLang="zh-TW" dirty="0" smtClean="0"/>
          </a:p>
          <a:p>
            <a:r>
              <a:rPr lang="pt-BR" altLang="zh-TW" dirty="0" smtClean="0"/>
              <a:t>   ***		</a:t>
            </a:r>
            <a:r>
              <a:rPr lang="zh-TW" altLang="en-US" dirty="0" smtClean="0"/>
              <a:t>             可以看成有 </a:t>
            </a:r>
            <a:r>
              <a:rPr lang="en-US" altLang="zh-TW" dirty="0" smtClean="0"/>
              <a:t>5-1 </a:t>
            </a:r>
            <a:r>
              <a:rPr lang="zh-TW" altLang="en-US" dirty="0" smtClean="0"/>
              <a:t>個空白 </a:t>
            </a:r>
            <a:endParaRPr lang="pt-BR" altLang="zh-TW" dirty="0" smtClean="0"/>
          </a:p>
          <a:p>
            <a:r>
              <a:rPr lang="pt-BR" altLang="zh-TW" dirty="0" smtClean="0"/>
              <a:t>  *****</a:t>
            </a:r>
            <a:r>
              <a:rPr lang="zh-TW" altLang="en-US" dirty="0" smtClean="0"/>
              <a:t>                    即是  </a:t>
            </a:r>
            <a:r>
              <a:rPr lang="en-US" altLang="zh-TW" dirty="0" smtClean="0"/>
              <a:t>(n+1)/2-i</a:t>
            </a:r>
            <a:r>
              <a:rPr lang="zh-TW" altLang="en-US" dirty="0" smtClean="0"/>
              <a:t> 個空白</a:t>
            </a:r>
            <a:endParaRPr lang="pt-BR" altLang="zh-TW" dirty="0" smtClean="0"/>
          </a:p>
          <a:p>
            <a:r>
              <a:rPr lang="pt-BR" altLang="zh-TW" dirty="0" smtClean="0"/>
              <a:t> *******</a:t>
            </a:r>
          </a:p>
          <a:p>
            <a:r>
              <a:rPr lang="pt-BR" altLang="zh-TW" dirty="0" smtClean="0"/>
              <a:t>*********</a:t>
            </a:r>
            <a:r>
              <a:rPr lang="zh-TW" altLang="en-US" dirty="0" smtClean="0"/>
              <a:t>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第 </a:t>
            </a:r>
            <a:r>
              <a:rPr lang="en-US" altLang="zh-TW" dirty="0" smtClean="0"/>
              <a:t>5 </a:t>
            </a:r>
            <a:r>
              <a:rPr lang="zh-TW" altLang="en-US" dirty="0" smtClean="0"/>
              <a:t>列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也可以看成 第</a:t>
            </a:r>
            <a:r>
              <a:rPr lang="en-US" altLang="zh-TW" dirty="0" smtClean="0"/>
              <a:t>(n+1)/2</a:t>
            </a:r>
            <a:r>
              <a:rPr lang="zh-TW" altLang="en-US" dirty="0" smtClean="0"/>
              <a:t>列 </a:t>
            </a:r>
            <a:endParaRPr lang="pt-BR" altLang="zh-TW" dirty="0" smtClean="0"/>
          </a:p>
          <a:p>
            <a:r>
              <a:rPr lang="pt-BR" altLang="zh-TW" dirty="0" smtClean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			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符號前面有 </a:t>
            </a:r>
            <a:r>
              <a:rPr lang="en-US" altLang="zh-TW" dirty="0" smtClean="0"/>
              <a:t>0 </a:t>
            </a:r>
            <a:r>
              <a:rPr lang="zh-TW" altLang="en-US" dirty="0" smtClean="0"/>
              <a:t> 個空白</a:t>
            </a:r>
            <a:endParaRPr lang="pt-BR" altLang="zh-TW" dirty="0" smtClean="0"/>
          </a:p>
          <a:p>
            <a:r>
              <a:rPr lang="pt-BR" altLang="zh-TW" dirty="0" smtClean="0"/>
              <a:t>  				</a:t>
            </a:r>
            <a:r>
              <a:rPr lang="zh-TW" altLang="en-US" dirty="0" smtClean="0"/>
              <a:t>即是 </a:t>
            </a:r>
            <a:r>
              <a:rPr lang="en-US" altLang="zh-TW" dirty="0" smtClean="0"/>
              <a:t>(n+1)/2-i</a:t>
            </a:r>
            <a:r>
              <a:rPr lang="zh-TW" altLang="en-US" dirty="0" smtClean="0"/>
              <a:t> 個空白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90" y="2114778"/>
            <a:ext cx="1979567" cy="32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561</Words>
  <Application>Microsoft Office PowerPoint</Application>
  <PresentationFormat>寬螢幕</PresentationFormat>
  <Paragraphs>169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Assignment #04 Solution</vt:lpstr>
      <vt:lpstr>前情提要-程式流程  </vt:lpstr>
      <vt:lpstr>重複輸入-1</vt:lpstr>
      <vt:lpstr>重複輸入-2</vt:lpstr>
      <vt:lpstr>判斷奇偶數</vt:lpstr>
      <vt:lpstr>對角線長為n的菱形</vt:lpstr>
      <vt:lpstr>一步一步思考</vt:lpstr>
      <vt:lpstr>觀察</vt:lpstr>
      <vt:lpstr>先考慮上半部</vt:lpstr>
      <vt:lpstr>先考慮上半部</vt:lpstr>
      <vt:lpstr>在考慮下半部</vt:lpstr>
      <vt:lpstr>邊長為 n 的空心矩形</vt:lpstr>
      <vt:lpstr>觀察</vt:lpstr>
      <vt:lpstr>觀察</vt:lpstr>
      <vt:lpstr>觀察</vt:lpstr>
      <vt:lpstr>備註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Assignment#04 Solution</dc:title>
  <dc:creator>Leon Li</dc:creator>
  <cp:lastModifiedBy>Leon Li</cp:lastModifiedBy>
  <cp:revision>13</cp:revision>
  <dcterms:created xsi:type="dcterms:W3CDTF">2016-10-20T13:33:04Z</dcterms:created>
  <dcterms:modified xsi:type="dcterms:W3CDTF">2016-10-21T03:40:54Z</dcterms:modified>
</cp:coreProperties>
</file>