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6.xml" ContentType="application/vnd.openxmlformats-officedocument.presentationml.tags+xml"/>
  <Override PartName="/ppt/notesSlides/notesSlide42.xml" ContentType="application/vnd.openxmlformats-officedocument.presentationml.notesSlide+xml"/>
  <Override PartName="/ppt/tags/tag37.xml" ContentType="application/vnd.openxmlformats-officedocument.presentationml.tags+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2"/>
  </p:notesMasterIdLst>
  <p:sldIdLst>
    <p:sldId id="1873" r:id="rId6"/>
    <p:sldId id="4643" r:id="rId7"/>
    <p:sldId id="1896" r:id="rId8"/>
    <p:sldId id="4644" r:id="rId9"/>
    <p:sldId id="1721" r:id="rId10"/>
    <p:sldId id="1910" r:id="rId11"/>
    <p:sldId id="1884" r:id="rId12"/>
    <p:sldId id="1895" r:id="rId13"/>
    <p:sldId id="1911" r:id="rId14"/>
    <p:sldId id="1929" r:id="rId15"/>
    <p:sldId id="1932" r:id="rId16"/>
    <p:sldId id="1927" r:id="rId17"/>
    <p:sldId id="1933" r:id="rId18"/>
    <p:sldId id="1928" r:id="rId19"/>
    <p:sldId id="1934" r:id="rId20"/>
    <p:sldId id="260" r:id="rId21"/>
    <p:sldId id="1930" r:id="rId22"/>
    <p:sldId id="1931" r:id="rId23"/>
    <p:sldId id="1935" r:id="rId24"/>
    <p:sldId id="1898" r:id="rId25"/>
    <p:sldId id="1900" r:id="rId26"/>
    <p:sldId id="1937" r:id="rId27"/>
    <p:sldId id="1938" r:id="rId28"/>
    <p:sldId id="1902" r:id="rId29"/>
    <p:sldId id="1903" r:id="rId30"/>
    <p:sldId id="1912" r:id="rId31"/>
    <p:sldId id="1936" r:id="rId32"/>
    <p:sldId id="1905" r:id="rId33"/>
    <p:sldId id="1899" r:id="rId34"/>
    <p:sldId id="1906" r:id="rId35"/>
    <p:sldId id="4645" r:id="rId36"/>
    <p:sldId id="1913" r:id="rId37"/>
    <p:sldId id="1918" r:id="rId38"/>
    <p:sldId id="1914" r:id="rId39"/>
    <p:sldId id="4646" r:id="rId40"/>
    <p:sldId id="1915" r:id="rId41"/>
    <p:sldId id="1920" r:id="rId42"/>
    <p:sldId id="1923" r:id="rId43"/>
    <p:sldId id="1916" r:id="rId44"/>
    <p:sldId id="1921" r:id="rId45"/>
    <p:sldId id="1917" r:id="rId46"/>
    <p:sldId id="4647" r:id="rId47"/>
    <p:sldId id="1924" r:id="rId48"/>
    <p:sldId id="4641" r:id="rId49"/>
    <p:sldId id="4642" r:id="rId50"/>
    <p:sldId id="1872" r:id="rId51"/>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Functions overview" id="{E38F92FE-2D92-4994-8A9A-70EE331A48A3}">
          <p14:sldIdLst>
            <p14:sldId id="1896"/>
            <p14:sldId id="4644"/>
            <p14:sldId id="1721"/>
            <p14:sldId id="1910"/>
            <p14:sldId id="1884"/>
            <p14:sldId id="1895"/>
            <p14:sldId id="1911"/>
            <p14:sldId id="1929"/>
            <p14:sldId id="1932"/>
            <p14:sldId id="1927"/>
            <p14:sldId id="1933"/>
            <p14:sldId id="1928"/>
            <p14:sldId id="1934"/>
            <p14:sldId id="260"/>
            <p14:sldId id="1930"/>
            <p14:sldId id="1931"/>
            <p14:sldId id="1935"/>
          </p14:sldIdLst>
        </p14:section>
        <p14:section name="Lesson 02: Developing Azure Functions" id="{C90F17FE-E470-4E4E-A7D7-7EEA3F5A4B47}">
          <p14:sldIdLst>
            <p14:sldId id="1898"/>
            <p14:sldId id="1900"/>
            <p14:sldId id="1937"/>
            <p14:sldId id="1938"/>
            <p14:sldId id="1902"/>
            <p14:sldId id="1903"/>
            <p14:sldId id="1912"/>
            <p14:sldId id="1936"/>
            <p14:sldId id="1905"/>
          </p14:sldIdLst>
        </p14:section>
        <p14:section name="Lesson 03: Implement Durable Functions" id="{3B1DA2FC-9334-41A9-9254-C170BAACB90C}">
          <p14:sldIdLst>
            <p14:sldId id="1899"/>
            <p14:sldId id="1906"/>
            <p14:sldId id="4645"/>
            <p14:sldId id="1913"/>
            <p14:sldId id="1918"/>
            <p14:sldId id="1914"/>
            <p14:sldId id="4646"/>
            <p14:sldId id="1915"/>
            <p14:sldId id="1920"/>
            <p14:sldId id="1923"/>
            <p14:sldId id="1916"/>
            <p14:sldId id="1921"/>
            <p14:sldId id="1917"/>
            <p14:sldId id="4647"/>
            <p14:sldId id="1924"/>
          </p14:sldIdLst>
        </p14:section>
        <p14:section name="Lab" id="{3A729D1F-7ACF-474A-B45C-62FAC7946D7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21E48-5A88-4570-BEDF-3715AAEBF347}" v="12" dt="2020-01-31T19:33:59.753"/>
    <p1510:client id="{C669E9FA-602F-45F0-A4A5-40801C9069A3}" v="15" dt="2020-02-01T01:25:19.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33" autoAdjust="0"/>
    <p:restoredTop sz="87288" autoAdjust="0"/>
  </p:normalViewPr>
  <p:slideViewPr>
    <p:cSldViewPr snapToGrid="0">
      <p:cViewPr varScale="1">
        <p:scale>
          <a:sx n="62" d="100"/>
          <a:sy n="62" d="100"/>
        </p:scale>
        <p:origin x="1320" y="4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xmlns:c16r2="http://schemas.microsoft.com/office/drawing/2015/06/char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DCDD3-3059-481D-A9E8-4CD4487455A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F6965EF6-82C2-4578-B0CA-BAEC0A04B3F5}">
      <dgm:prSet phldrT="[Text]"/>
      <dgm:spPr/>
      <dgm:t>
        <a:bodyPr/>
        <a:lstStyle/>
        <a:p>
          <a:r>
            <a:rPr lang="en-US" dirty="0"/>
            <a:t>FunctionApp</a:t>
          </a:r>
        </a:p>
      </dgm:t>
    </dgm:pt>
    <dgm:pt modelId="{566F7D5F-4E08-4E6C-82E7-78997B7E80D2}" type="parTrans" cxnId="{A021813D-4443-4267-A9CF-8C06250003D5}">
      <dgm:prSet/>
      <dgm:spPr/>
      <dgm:t>
        <a:bodyPr/>
        <a:lstStyle/>
        <a:p>
          <a:endParaRPr lang="en-US"/>
        </a:p>
      </dgm:t>
    </dgm:pt>
    <dgm:pt modelId="{A0E7B311-42D8-4121-AC01-8471DB317D96}" type="sibTrans" cxnId="{A021813D-4443-4267-A9CF-8C06250003D5}">
      <dgm:prSet/>
      <dgm:spPr/>
      <dgm:t>
        <a:bodyPr/>
        <a:lstStyle/>
        <a:p>
          <a:endParaRPr lang="en-US"/>
        </a:p>
      </dgm:t>
    </dgm:pt>
    <dgm:pt modelId="{B5CCC282-F067-4605-9D43-9CD5EDBB63EC}" type="asst">
      <dgm:prSet phldrT="[Text]"/>
      <dgm:spPr/>
      <dgm:t>
        <a:bodyPr/>
        <a:lstStyle/>
        <a:p>
          <a:r>
            <a:rPr lang="en-US" dirty="0"/>
            <a:t>host.json</a:t>
          </a:r>
        </a:p>
      </dgm:t>
    </dgm:pt>
    <dgm:pt modelId="{ABDDF3AC-3250-4562-B9CF-662BF7546622}" type="parTrans" cxnId="{8F09ED79-B016-4353-BCBD-AE9B4D8B5929}">
      <dgm:prSet/>
      <dgm:spPr/>
      <dgm:t>
        <a:bodyPr/>
        <a:lstStyle/>
        <a:p>
          <a:endParaRPr lang="en-US"/>
        </a:p>
      </dgm:t>
    </dgm:pt>
    <dgm:pt modelId="{53DE579F-A8C9-4AEC-A6B1-6FFB6C94D315}" type="sibTrans" cxnId="{8F09ED79-B016-4353-BCBD-AE9B4D8B5929}">
      <dgm:prSet/>
      <dgm:spPr/>
      <dgm:t>
        <a:bodyPr/>
        <a:lstStyle/>
        <a:p>
          <a:endParaRPr lang="en-US"/>
        </a:p>
      </dgm:t>
    </dgm:pt>
    <dgm:pt modelId="{D5AFDAFF-E2D9-4328-B3DF-79024FEDA8AB}">
      <dgm:prSet phldrT="[Text]"/>
      <dgm:spPr/>
      <dgm:t>
        <a:bodyPr/>
        <a:lstStyle/>
        <a:p>
          <a:r>
            <a:rPr lang="en-US" dirty="0"/>
            <a:t>FirstFunction</a:t>
          </a:r>
        </a:p>
      </dgm:t>
    </dgm:pt>
    <dgm:pt modelId="{0D95295C-8BCB-426E-8F28-DAA2CE1E28E0}" type="parTrans" cxnId="{B2285B52-88BA-4C5F-97B8-B7F8E4267495}">
      <dgm:prSet/>
      <dgm:spPr/>
      <dgm:t>
        <a:bodyPr/>
        <a:lstStyle/>
        <a:p>
          <a:endParaRPr lang="en-US"/>
        </a:p>
      </dgm:t>
    </dgm:pt>
    <dgm:pt modelId="{067B2051-9C07-4526-A145-E28BD15BD3F6}" type="sibTrans" cxnId="{B2285B52-88BA-4C5F-97B8-B7F8E4267495}">
      <dgm:prSet/>
      <dgm:spPr/>
      <dgm:t>
        <a:bodyPr/>
        <a:lstStyle/>
        <a:p>
          <a:endParaRPr lang="en-US"/>
        </a:p>
      </dgm:t>
    </dgm:pt>
    <dgm:pt modelId="{8B1B58A0-1C50-49B5-9601-21D3D0A95BD4}">
      <dgm:prSet phldrT="[Text]"/>
      <dgm:spPr/>
      <dgm:t>
        <a:bodyPr/>
        <a:lstStyle/>
        <a:p>
          <a:r>
            <a:rPr lang="en-US" dirty="0"/>
            <a:t>SecondFunction</a:t>
          </a:r>
        </a:p>
      </dgm:t>
    </dgm:pt>
    <dgm:pt modelId="{68C9CFB1-EAA1-4669-B7ED-56088E03873C}" type="parTrans" cxnId="{0BCD1550-C19B-456E-ACF1-180BAB58FF8B}">
      <dgm:prSet/>
      <dgm:spPr/>
      <dgm:t>
        <a:bodyPr/>
        <a:lstStyle/>
        <a:p>
          <a:endParaRPr lang="en-US"/>
        </a:p>
      </dgm:t>
    </dgm:pt>
    <dgm:pt modelId="{D1E7EDC7-EA95-4C43-AEA4-D26343E81783}" type="sibTrans" cxnId="{0BCD1550-C19B-456E-ACF1-180BAB58FF8B}">
      <dgm:prSet/>
      <dgm:spPr/>
      <dgm:t>
        <a:bodyPr/>
        <a:lstStyle/>
        <a:p>
          <a:endParaRPr lang="en-US"/>
        </a:p>
      </dgm:t>
    </dgm:pt>
    <dgm:pt modelId="{5E92E808-9EAC-4543-ACDE-1DCB027582FB}">
      <dgm:prSet phldrT="[Text]"/>
      <dgm:spPr/>
      <dgm:t>
        <a:bodyPr/>
        <a:lstStyle/>
        <a:p>
          <a:r>
            <a:rPr lang="en-US" dirty="0"/>
            <a:t>SharedCode</a:t>
          </a:r>
        </a:p>
      </dgm:t>
    </dgm:pt>
    <dgm:pt modelId="{917FE773-26A2-4A21-9B73-26FDF1F9BD5E}" type="parTrans" cxnId="{992862A7-5037-47CF-9D96-848B45D6600D}">
      <dgm:prSet/>
      <dgm:spPr/>
      <dgm:t>
        <a:bodyPr/>
        <a:lstStyle/>
        <a:p>
          <a:endParaRPr lang="en-US"/>
        </a:p>
      </dgm:t>
    </dgm:pt>
    <dgm:pt modelId="{E5CA1356-DF5B-4587-A5A0-E91EE3D3DA8D}" type="sibTrans" cxnId="{992862A7-5037-47CF-9D96-848B45D6600D}">
      <dgm:prSet/>
      <dgm:spPr/>
      <dgm:t>
        <a:bodyPr/>
        <a:lstStyle/>
        <a:p>
          <a:endParaRPr lang="en-US"/>
        </a:p>
      </dgm:t>
    </dgm:pt>
    <dgm:pt modelId="{66475F72-E4F0-4289-A237-520F4361D0F2}">
      <dgm:prSet phldrT="[Text]"/>
      <dgm:spPr/>
      <dgm:t>
        <a:bodyPr/>
        <a:lstStyle/>
        <a:p>
          <a:r>
            <a:rPr lang="en-US" dirty="0"/>
            <a:t>function.json</a:t>
          </a:r>
        </a:p>
      </dgm:t>
    </dgm:pt>
    <dgm:pt modelId="{20914444-38A2-404C-976E-E9857EC6B94A}" type="parTrans" cxnId="{A742068A-A700-4770-8B4C-0E6B5BF354FC}">
      <dgm:prSet/>
      <dgm:spPr/>
      <dgm:t>
        <a:bodyPr/>
        <a:lstStyle/>
        <a:p>
          <a:endParaRPr lang="en-US"/>
        </a:p>
      </dgm:t>
    </dgm:pt>
    <dgm:pt modelId="{F2C4C7E2-8F9C-487F-A116-681402BE6180}" type="sibTrans" cxnId="{A742068A-A700-4770-8B4C-0E6B5BF354FC}">
      <dgm:prSet/>
      <dgm:spPr/>
      <dgm:t>
        <a:bodyPr/>
        <a:lstStyle/>
        <a:p>
          <a:endParaRPr lang="en-US"/>
        </a:p>
      </dgm:t>
    </dgm:pt>
    <dgm:pt modelId="{3C7D56DB-72C5-4F72-A895-CFD2AB9BEC01}">
      <dgm:prSet phldrT="[Text]"/>
      <dgm:spPr/>
      <dgm:t>
        <a:bodyPr/>
        <a:lstStyle/>
        <a:p>
          <a:r>
            <a:rPr lang="en-US" dirty="0"/>
            <a:t>run.csx</a:t>
          </a:r>
        </a:p>
      </dgm:t>
    </dgm:pt>
    <dgm:pt modelId="{F02D987E-E6EE-4161-A4CF-E00D27ABDF20}" type="parTrans" cxnId="{FEB22787-84C2-42FB-8FAE-6DD99750ADF5}">
      <dgm:prSet/>
      <dgm:spPr/>
      <dgm:t>
        <a:bodyPr/>
        <a:lstStyle/>
        <a:p>
          <a:endParaRPr lang="en-US"/>
        </a:p>
      </dgm:t>
    </dgm:pt>
    <dgm:pt modelId="{7B407DB3-9538-4B08-8964-105361D0B486}" type="sibTrans" cxnId="{FEB22787-84C2-42FB-8FAE-6DD99750ADF5}">
      <dgm:prSet/>
      <dgm:spPr/>
      <dgm:t>
        <a:bodyPr/>
        <a:lstStyle/>
        <a:p>
          <a:endParaRPr lang="en-US"/>
        </a:p>
      </dgm:t>
    </dgm:pt>
    <dgm:pt modelId="{6FE34925-8344-40C2-928F-565C10FBA93C}">
      <dgm:prSet phldrT="[Text]"/>
      <dgm:spPr/>
      <dgm:t>
        <a:bodyPr/>
        <a:lstStyle/>
        <a:p>
          <a:r>
            <a:rPr lang="en-US" dirty="0"/>
            <a:t>function.json</a:t>
          </a:r>
        </a:p>
      </dgm:t>
    </dgm:pt>
    <dgm:pt modelId="{AF76E020-70D2-4CF4-BB56-E3F72012AD21}" type="parTrans" cxnId="{5C65557D-53E4-4F3B-979D-9E8A3E1AA8DB}">
      <dgm:prSet/>
      <dgm:spPr/>
      <dgm:t>
        <a:bodyPr/>
        <a:lstStyle/>
        <a:p>
          <a:endParaRPr lang="en-US"/>
        </a:p>
      </dgm:t>
    </dgm:pt>
    <dgm:pt modelId="{AC2D60F3-FF30-40FE-BF0B-9DC75A2F4D9D}" type="sibTrans" cxnId="{5C65557D-53E4-4F3B-979D-9E8A3E1AA8DB}">
      <dgm:prSet/>
      <dgm:spPr/>
      <dgm:t>
        <a:bodyPr/>
        <a:lstStyle/>
        <a:p>
          <a:endParaRPr lang="en-US"/>
        </a:p>
      </dgm:t>
    </dgm:pt>
    <dgm:pt modelId="{C9988843-7EF1-4F3B-8E32-E96FA8AC5E39}">
      <dgm:prSet phldrT="[Text]"/>
      <dgm:spPr/>
      <dgm:t>
        <a:bodyPr/>
        <a:lstStyle/>
        <a:p>
          <a:r>
            <a:rPr lang="en-US" dirty="0"/>
            <a:t>run.csx</a:t>
          </a:r>
        </a:p>
      </dgm:t>
    </dgm:pt>
    <dgm:pt modelId="{C3D2CA1A-4A48-4DA1-9F09-86FFD54E9F86}" type="parTrans" cxnId="{C0F3493B-AC7E-4819-8578-FBC5FCBF65E0}">
      <dgm:prSet/>
      <dgm:spPr/>
      <dgm:t>
        <a:bodyPr/>
        <a:lstStyle/>
        <a:p>
          <a:endParaRPr lang="en-US"/>
        </a:p>
      </dgm:t>
    </dgm:pt>
    <dgm:pt modelId="{95A69089-D376-4F3E-9021-69494D06608E}" type="sibTrans" cxnId="{C0F3493B-AC7E-4819-8578-FBC5FCBF65E0}">
      <dgm:prSet/>
      <dgm:spPr/>
      <dgm:t>
        <a:bodyPr/>
        <a:lstStyle/>
        <a:p>
          <a:endParaRPr lang="en-US"/>
        </a:p>
      </dgm:t>
    </dgm:pt>
    <dgm:pt modelId="{C3466E9F-CA6B-4F30-9740-DA43CF8F7A89}">
      <dgm:prSet phldrT="[Text]"/>
      <dgm:spPr/>
      <dgm:t>
        <a:bodyPr/>
        <a:lstStyle/>
        <a:p>
          <a:r>
            <a:rPr lang="en-US" dirty="0"/>
            <a:t>bin</a:t>
          </a:r>
        </a:p>
      </dgm:t>
    </dgm:pt>
    <dgm:pt modelId="{43F58E13-7484-4ABB-B88E-A027A1D25E63}" type="parTrans" cxnId="{6B8A4B70-6BE4-4FAB-BF9B-AEA1DDCE3BCC}">
      <dgm:prSet/>
      <dgm:spPr/>
      <dgm:t>
        <a:bodyPr/>
        <a:lstStyle/>
        <a:p>
          <a:endParaRPr lang="en-US"/>
        </a:p>
      </dgm:t>
    </dgm:pt>
    <dgm:pt modelId="{C49BE7DC-FE57-4F5E-8B03-E0E45A9C2012}" type="sibTrans" cxnId="{6B8A4B70-6BE4-4FAB-BF9B-AEA1DDCE3BCC}">
      <dgm:prSet/>
      <dgm:spPr/>
      <dgm:t>
        <a:bodyPr/>
        <a:lstStyle/>
        <a:p>
          <a:endParaRPr lang="en-US"/>
        </a:p>
      </dgm:t>
    </dgm:pt>
    <dgm:pt modelId="{C2320327-79DE-4BFA-B0CB-4601EFC50F58}" type="pres">
      <dgm:prSet presAssocID="{BBBDCDD3-3059-481D-A9E8-4CD4487455A7}" presName="hierChild1" presStyleCnt="0">
        <dgm:presLayoutVars>
          <dgm:orgChart val="1"/>
          <dgm:chPref val="1"/>
          <dgm:dir/>
          <dgm:animOne val="branch"/>
          <dgm:animLvl val="lvl"/>
          <dgm:resizeHandles/>
        </dgm:presLayoutVars>
      </dgm:prSet>
      <dgm:spPr/>
      <dgm:t>
        <a:bodyPr/>
        <a:lstStyle/>
        <a:p>
          <a:endParaRPr lang="en-IN"/>
        </a:p>
      </dgm:t>
    </dgm:pt>
    <dgm:pt modelId="{CA9807EC-3194-4695-B779-00515B1A0AFE}" type="pres">
      <dgm:prSet presAssocID="{F6965EF6-82C2-4578-B0CA-BAEC0A04B3F5}" presName="hierRoot1" presStyleCnt="0">
        <dgm:presLayoutVars>
          <dgm:hierBranch val="init"/>
        </dgm:presLayoutVars>
      </dgm:prSet>
      <dgm:spPr/>
    </dgm:pt>
    <dgm:pt modelId="{DC5756B5-29DF-455D-9512-1CF59B790823}" type="pres">
      <dgm:prSet presAssocID="{F6965EF6-82C2-4578-B0CA-BAEC0A04B3F5}" presName="rootComposite1" presStyleCnt="0"/>
      <dgm:spPr/>
    </dgm:pt>
    <dgm:pt modelId="{CD91C300-27BD-49DE-810F-B46A36A4E83B}" type="pres">
      <dgm:prSet presAssocID="{F6965EF6-82C2-4578-B0CA-BAEC0A04B3F5}" presName="rootText1" presStyleLbl="node0" presStyleIdx="0" presStyleCnt="1">
        <dgm:presLayoutVars>
          <dgm:chPref val="3"/>
        </dgm:presLayoutVars>
      </dgm:prSet>
      <dgm:spPr/>
      <dgm:t>
        <a:bodyPr/>
        <a:lstStyle/>
        <a:p>
          <a:endParaRPr lang="en-IN"/>
        </a:p>
      </dgm:t>
    </dgm:pt>
    <dgm:pt modelId="{B4015B17-E1CD-4AFA-809E-14411235E164}" type="pres">
      <dgm:prSet presAssocID="{F6965EF6-82C2-4578-B0CA-BAEC0A04B3F5}" presName="rootConnector1" presStyleLbl="node1" presStyleIdx="0" presStyleCnt="0"/>
      <dgm:spPr/>
      <dgm:t>
        <a:bodyPr/>
        <a:lstStyle/>
        <a:p>
          <a:endParaRPr lang="en-IN"/>
        </a:p>
      </dgm:t>
    </dgm:pt>
    <dgm:pt modelId="{5C6638A1-BA83-485A-B786-6B47811DF41B}" type="pres">
      <dgm:prSet presAssocID="{F6965EF6-82C2-4578-B0CA-BAEC0A04B3F5}" presName="hierChild2" presStyleCnt="0"/>
      <dgm:spPr/>
    </dgm:pt>
    <dgm:pt modelId="{02B61350-8664-4EF2-B623-5B6639879D04}" type="pres">
      <dgm:prSet presAssocID="{0D95295C-8BCB-426E-8F28-DAA2CE1E28E0}" presName="Name64" presStyleLbl="parChTrans1D2" presStyleIdx="0" presStyleCnt="5"/>
      <dgm:spPr/>
      <dgm:t>
        <a:bodyPr/>
        <a:lstStyle/>
        <a:p>
          <a:endParaRPr lang="en-IN"/>
        </a:p>
      </dgm:t>
    </dgm:pt>
    <dgm:pt modelId="{C2C7C70D-182D-4A16-BBB8-EF08B6EF4341}" type="pres">
      <dgm:prSet presAssocID="{D5AFDAFF-E2D9-4328-B3DF-79024FEDA8AB}" presName="hierRoot2" presStyleCnt="0">
        <dgm:presLayoutVars>
          <dgm:hierBranch val="init"/>
        </dgm:presLayoutVars>
      </dgm:prSet>
      <dgm:spPr/>
    </dgm:pt>
    <dgm:pt modelId="{4F5B3166-1C4D-4FC1-AB8F-D83A02BE9FAC}" type="pres">
      <dgm:prSet presAssocID="{D5AFDAFF-E2D9-4328-B3DF-79024FEDA8AB}" presName="rootComposite" presStyleCnt="0"/>
      <dgm:spPr/>
    </dgm:pt>
    <dgm:pt modelId="{C0686F37-0AF7-4F7C-80A8-74066AA08856}" type="pres">
      <dgm:prSet presAssocID="{D5AFDAFF-E2D9-4328-B3DF-79024FEDA8AB}" presName="rootText" presStyleLbl="node2" presStyleIdx="0" presStyleCnt="4">
        <dgm:presLayoutVars>
          <dgm:chPref val="3"/>
        </dgm:presLayoutVars>
      </dgm:prSet>
      <dgm:spPr/>
      <dgm:t>
        <a:bodyPr/>
        <a:lstStyle/>
        <a:p>
          <a:endParaRPr lang="en-IN"/>
        </a:p>
      </dgm:t>
    </dgm:pt>
    <dgm:pt modelId="{661C9906-8462-4D21-99E3-424392E288E6}" type="pres">
      <dgm:prSet presAssocID="{D5AFDAFF-E2D9-4328-B3DF-79024FEDA8AB}" presName="rootConnector" presStyleLbl="node2" presStyleIdx="0" presStyleCnt="4"/>
      <dgm:spPr/>
      <dgm:t>
        <a:bodyPr/>
        <a:lstStyle/>
        <a:p>
          <a:endParaRPr lang="en-IN"/>
        </a:p>
      </dgm:t>
    </dgm:pt>
    <dgm:pt modelId="{71434BB5-113A-4EB5-94DE-4577EB7B8364}" type="pres">
      <dgm:prSet presAssocID="{D5AFDAFF-E2D9-4328-B3DF-79024FEDA8AB}" presName="hierChild4" presStyleCnt="0"/>
      <dgm:spPr/>
    </dgm:pt>
    <dgm:pt modelId="{F86D3080-62B5-4887-BE50-F07B76895CD7}" type="pres">
      <dgm:prSet presAssocID="{20914444-38A2-404C-976E-E9857EC6B94A}" presName="Name64" presStyleLbl="parChTrans1D3" presStyleIdx="0" presStyleCnt="4"/>
      <dgm:spPr/>
      <dgm:t>
        <a:bodyPr/>
        <a:lstStyle/>
        <a:p>
          <a:endParaRPr lang="en-IN"/>
        </a:p>
      </dgm:t>
    </dgm:pt>
    <dgm:pt modelId="{7D114C2C-820B-4CAC-AD4E-AE7A93171AC5}" type="pres">
      <dgm:prSet presAssocID="{66475F72-E4F0-4289-A237-520F4361D0F2}" presName="hierRoot2" presStyleCnt="0">
        <dgm:presLayoutVars>
          <dgm:hierBranch val="init"/>
        </dgm:presLayoutVars>
      </dgm:prSet>
      <dgm:spPr/>
    </dgm:pt>
    <dgm:pt modelId="{7B121A4B-D515-4C0A-BAF3-2CEA6DBB79FA}" type="pres">
      <dgm:prSet presAssocID="{66475F72-E4F0-4289-A237-520F4361D0F2}" presName="rootComposite" presStyleCnt="0"/>
      <dgm:spPr/>
    </dgm:pt>
    <dgm:pt modelId="{9AFF4D67-BCCC-40C3-A5D3-62D40F84454B}" type="pres">
      <dgm:prSet presAssocID="{66475F72-E4F0-4289-A237-520F4361D0F2}" presName="rootText" presStyleLbl="node3" presStyleIdx="0" presStyleCnt="4">
        <dgm:presLayoutVars>
          <dgm:chPref val="3"/>
        </dgm:presLayoutVars>
      </dgm:prSet>
      <dgm:spPr/>
      <dgm:t>
        <a:bodyPr/>
        <a:lstStyle/>
        <a:p>
          <a:endParaRPr lang="en-IN"/>
        </a:p>
      </dgm:t>
    </dgm:pt>
    <dgm:pt modelId="{F8F54746-3898-4881-91D9-02B71372EF95}" type="pres">
      <dgm:prSet presAssocID="{66475F72-E4F0-4289-A237-520F4361D0F2}" presName="rootConnector" presStyleLbl="node3" presStyleIdx="0" presStyleCnt="4"/>
      <dgm:spPr/>
      <dgm:t>
        <a:bodyPr/>
        <a:lstStyle/>
        <a:p>
          <a:endParaRPr lang="en-IN"/>
        </a:p>
      </dgm:t>
    </dgm:pt>
    <dgm:pt modelId="{53970BA9-FFF2-4430-BA89-938D256256AA}" type="pres">
      <dgm:prSet presAssocID="{66475F72-E4F0-4289-A237-520F4361D0F2}" presName="hierChild4" presStyleCnt="0"/>
      <dgm:spPr/>
    </dgm:pt>
    <dgm:pt modelId="{FEE272C3-2091-4677-A7FA-D9A1AB8F9E80}" type="pres">
      <dgm:prSet presAssocID="{66475F72-E4F0-4289-A237-520F4361D0F2}" presName="hierChild5" presStyleCnt="0"/>
      <dgm:spPr/>
    </dgm:pt>
    <dgm:pt modelId="{43FC6E5A-F3FF-4A47-8E59-2754AA4CE3D7}" type="pres">
      <dgm:prSet presAssocID="{F02D987E-E6EE-4161-A4CF-E00D27ABDF20}" presName="Name64" presStyleLbl="parChTrans1D3" presStyleIdx="1" presStyleCnt="4"/>
      <dgm:spPr/>
      <dgm:t>
        <a:bodyPr/>
        <a:lstStyle/>
        <a:p>
          <a:endParaRPr lang="en-IN"/>
        </a:p>
      </dgm:t>
    </dgm:pt>
    <dgm:pt modelId="{19A69361-88B3-4978-A92C-26FEB839FE06}" type="pres">
      <dgm:prSet presAssocID="{3C7D56DB-72C5-4F72-A895-CFD2AB9BEC01}" presName="hierRoot2" presStyleCnt="0">
        <dgm:presLayoutVars>
          <dgm:hierBranch val="init"/>
        </dgm:presLayoutVars>
      </dgm:prSet>
      <dgm:spPr/>
    </dgm:pt>
    <dgm:pt modelId="{5FF972EF-DFF7-4B99-A01B-1BFA45853DC5}" type="pres">
      <dgm:prSet presAssocID="{3C7D56DB-72C5-4F72-A895-CFD2AB9BEC01}" presName="rootComposite" presStyleCnt="0"/>
      <dgm:spPr/>
    </dgm:pt>
    <dgm:pt modelId="{480E5421-B9B8-44EF-9F73-AED1E3C02D2C}" type="pres">
      <dgm:prSet presAssocID="{3C7D56DB-72C5-4F72-A895-CFD2AB9BEC01}" presName="rootText" presStyleLbl="node3" presStyleIdx="1" presStyleCnt="4">
        <dgm:presLayoutVars>
          <dgm:chPref val="3"/>
        </dgm:presLayoutVars>
      </dgm:prSet>
      <dgm:spPr/>
      <dgm:t>
        <a:bodyPr/>
        <a:lstStyle/>
        <a:p>
          <a:endParaRPr lang="en-IN"/>
        </a:p>
      </dgm:t>
    </dgm:pt>
    <dgm:pt modelId="{C0873A13-ED09-4578-87FA-D5668289FC71}" type="pres">
      <dgm:prSet presAssocID="{3C7D56DB-72C5-4F72-A895-CFD2AB9BEC01}" presName="rootConnector" presStyleLbl="node3" presStyleIdx="1" presStyleCnt="4"/>
      <dgm:spPr/>
      <dgm:t>
        <a:bodyPr/>
        <a:lstStyle/>
        <a:p>
          <a:endParaRPr lang="en-IN"/>
        </a:p>
      </dgm:t>
    </dgm:pt>
    <dgm:pt modelId="{093B2FED-B83F-448D-8444-0B66F597EDC8}" type="pres">
      <dgm:prSet presAssocID="{3C7D56DB-72C5-4F72-A895-CFD2AB9BEC01}" presName="hierChild4" presStyleCnt="0"/>
      <dgm:spPr/>
    </dgm:pt>
    <dgm:pt modelId="{55DBE443-303B-4D51-9B4E-31325AEBE9CF}" type="pres">
      <dgm:prSet presAssocID="{3C7D56DB-72C5-4F72-A895-CFD2AB9BEC01}" presName="hierChild5" presStyleCnt="0"/>
      <dgm:spPr/>
    </dgm:pt>
    <dgm:pt modelId="{0C5E7E7A-2A67-42D8-A7DC-1616A3A73E81}" type="pres">
      <dgm:prSet presAssocID="{D5AFDAFF-E2D9-4328-B3DF-79024FEDA8AB}" presName="hierChild5" presStyleCnt="0"/>
      <dgm:spPr/>
    </dgm:pt>
    <dgm:pt modelId="{5A6A15D8-3EF1-462E-B34B-BAA1404D8C94}" type="pres">
      <dgm:prSet presAssocID="{68C9CFB1-EAA1-4669-B7ED-56088E03873C}" presName="Name64" presStyleLbl="parChTrans1D2" presStyleIdx="1" presStyleCnt="5"/>
      <dgm:spPr/>
      <dgm:t>
        <a:bodyPr/>
        <a:lstStyle/>
        <a:p>
          <a:endParaRPr lang="en-IN"/>
        </a:p>
      </dgm:t>
    </dgm:pt>
    <dgm:pt modelId="{84DD320C-CC1C-46C5-B5E4-D4DB320A6096}" type="pres">
      <dgm:prSet presAssocID="{8B1B58A0-1C50-49B5-9601-21D3D0A95BD4}" presName="hierRoot2" presStyleCnt="0">
        <dgm:presLayoutVars>
          <dgm:hierBranch val="init"/>
        </dgm:presLayoutVars>
      </dgm:prSet>
      <dgm:spPr/>
    </dgm:pt>
    <dgm:pt modelId="{770F7539-74DD-44B5-ABB3-0980F5CD5AAA}" type="pres">
      <dgm:prSet presAssocID="{8B1B58A0-1C50-49B5-9601-21D3D0A95BD4}" presName="rootComposite" presStyleCnt="0"/>
      <dgm:spPr/>
    </dgm:pt>
    <dgm:pt modelId="{D7819BB5-2BBC-4F3D-8356-FF8690E36428}" type="pres">
      <dgm:prSet presAssocID="{8B1B58A0-1C50-49B5-9601-21D3D0A95BD4}" presName="rootText" presStyleLbl="node2" presStyleIdx="1" presStyleCnt="4">
        <dgm:presLayoutVars>
          <dgm:chPref val="3"/>
        </dgm:presLayoutVars>
      </dgm:prSet>
      <dgm:spPr/>
      <dgm:t>
        <a:bodyPr/>
        <a:lstStyle/>
        <a:p>
          <a:endParaRPr lang="en-IN"/>
        </a:p>
      </dgm:t>
    </dgm:pt>
    <dgm:pt modelId="{AAF236E4-F1AD-4F83-B3C1-8E7CF9F53B6A}" type="pres">
      <dgm:prSet presAssocID="{8B1B58A0-1C50-49B5-9601-21D3D0A95BD4}" presName="rootConnector" presStyleLbl="node2" presStyleIdx="1" presStyleCnt="4"/>
      <dgm:spPr/>
      <dgm:t>
        <a:bodyPr/>
        <a:lstStyle/>
        <a:p>
          <a:endParaRPr lang="en-IN"/>
        </a:p>
      </dgm:t>
    </dgm:pt>
    <dgm:pt modelId="{9C43A8DD-E2D9-4395-AAFD-0F6E4BFDBF62}" type="pres">
      <dgm:prSet presAssocID="{8B1B58A0-1C50-49B5-9601-21D3D0A95BD4}" presName="hierChild4" presStyleCnt="0"/>
      <dgm:spPr/>
    </dgm:pt>
    <dgm:pt modelId="{CA57E5AD-9602-46B7-9947-4FF975E3661B}" type="pres">
      <dgm:prSet presAssocID="{AF76E020-70D2-4CF4-BB56-E3F72012AD21}" presName="Name64" presStyleLbl="parChTrans1D3" presStyleIdx="2" presStyleCnt="4"/>
      <dgm:spPr/>
      <dgm:t>
        <a:bodyPr/>
        <a:lstStyle/>
        <a:p>
          <a:endParaRPr lang="en-IN"/>
        </a:p>
      </dgm:t>
    </dgm:pt>
    <dgm:pt modelId="{5507702E-C6C5-4631-B918-8592D9D374CD}" type="pres">
      <dgm:prSet presAssocID="{6FE34925-8344-40C2-928F-565C10FBA93C}" presName="hierRoot2" presStyleCnt="0">
        <dgm:presLayoutVars>
          <dgm:hierBranch val="init"/>
        </dgm:presLayoutVars>
      </dgm:prSet>
      <dgm:spPr/>
    </dgm:pt>
    <dgm:pt modelId="{5410DE4A-7474-4266-B34C-C68B0ED3A8D3}" type="pres">
      <dgm:prSet presAssocID="{6FE34925-8344-40C2-928F-565C10FBA93C}" presName="rootComposite" presStyleCnt="0"/>
      <dgm:spPr/>
    </dgm:pt>
    <dgm:pt modelId="{0B8A5A0A-E746-4844-AD2C-DA013949904D}" type="pres">
      <dgm:prSet presAssocID="{6FE34925-8344-40C2-928F-565C10FBA93C}" presName="rootText" presStyleLbl="node3" presStyleIdx="2" presStyleCnt="4">
        <dgm:presLayoutVars>
          <dgm:chPref val="3"/>
        </dgm:presLayoutVars>
      </dgm:prSet>
      <dgm:spPr/>
      <dgm:t>
        <a:bodyPr/>
        <a:lstStyle/>
        <a:p>
          <a:endParaRPr lang="en-IN"/>
        </a:p>
      </dgm:t>
    </dgm:pt>
    <dgm:pt modelId="{03040963-FD73-4751-B6C3-9D5985DA9926}" type="pres">
      <dgm:prSet presAssocID="{6FE34925-8344-40C2-928F-565C10FBA93C}" presName="rootConnector" presStyleLbl="node3" presStyleIdx="2" presStyleCnt="4"/>
      <dgm:spPr/>
      <dgm:t>
        <a:bodyPr/>
        <a:lstStyle/>
        <a:p>
          <a:endParaRPr lang="en-IN"/>
        </a:p>
      </dgm:t>
    </dgm:pt>
    <dgm:pt modelId="{40A973E9-2385-46F2-93A3-FC96BEAA9636}" type="pres">
      <dgm:prSet presAssocID="{6FE34925-8344-40C2-928F-565C10FBA93C}" presName="hierChild4" presStyleCnt="0"/>
      <dgm:spPr/>
    </dgm:pt>
    <dgm:pt modelId="{42BEA40A-0124-4F6A-B50A-B11573545D86}" type="pres">
      <dgm:prSet presAssocID="{6FE34925-8344-40C2-928F-565C10FBA93C}" presName="hierChild5" presStyleCnt="0"/>
      <dgm:spPr/>
    </dgm:pt>
    <dgm:pt modelId="{B471AD8D-23A0-42A8-B035-641619E53D8C}" type="pres">
      <dgm:prSet presAssocID="{C3D2CA1A-4A48-4DA1-9F09-86FFD54E9F86}" presName="Name64" presStyleLbl="parChTrans1D3" presStyleIdx="3" presStyleCnt="4"/>
      <dgm:spPr/>
      <dgm:t>
        <a:bodyPr/>
        <a:lstStyle/>
        <a:p>
          <a:endParaRPr lang="en-IN"/>
        </a:p>
      </dgm:t>
    </dgm:pt>
    <dgm:pt modelId="{0F68EC64-AF05-47A5-9CD4-9FBEC5720F8C}" type="pres">
      <dgm:prSet presAssocID="{C9988843-7EF1-4F3B-8E32-E96FA8AC5E39}" presName="hierRoot2" presStyleCnt="0">
        <dgm:presLayoutVars>
          <dgm:hierBranch val="init"/>
        </dgm:presLayoutVars>
      </dgm:prSet>
      <dgm:spPr/>
    </dgm:pt>
    <dgm:pt modelId="{E75D3C89-2B3F-4368-B4F1-84E38FB4712F}" type="pres">
      <dgm:prSet presAssocID="{C9988843-7EF1-4F3B-8E32-E96FA8AC5E39}" presName="rootComposite" presStyleCnt="0"/>
      <dgm:spPr/>
    </dgm:pt>
    <dgm:pt modelId="{40185E1B-BDF3-4E97-BFA6-A36EC3A1B3A4}" type="pres">
      <dgm:prSet presAssocID="{C9988843-7EF1-4F3B-8E32-E96FA8AC5E39}" presName="rootText" presStyleLbl="node3" presStyleIdx="3" presStyleCnt="4">
        <dgm:presLayoutVars>
          <dgm:chPref val="3"/>
        </dgm:presLayoutVars>
      </dgm:prSet>
      <dgm:spPr/>
      <dgm:t>
        <a:bodyPr/>
        <a:lstStyle/>
        <a:p>
          <a:endParaRPr lang="en-IN"/>
        </a:p>
      </dgm:t>
    </dgm:pt>
    <dgm:pt modelId="{95AB34FB-BD60-446C-A61B-2442A96B3FC4}" type="pres">
      <dgm:prSet presAssocID="{C9988843-7EF1-4F3B-8E32-E96FA8AC5E39}" presName="rootConnector" presStyleLbl="node3" presStyleIdx="3" presStyleCnt="4"/>
      <dgm:spPr/>
      <dgm:t>
        <a:bodyPr/>
        <a:lstStyle/>
        <a:p>
          <a:endParaRPr lang="en-IN"/>
        </a:p>
      </dgm:t>
    </dgm:pt>
    <dgm:pt modelId="{42CA65EC-BFA2-44D7-98C1-C4017B27EA3F}" type="pres">
      <dgm:prSet presAssocID="{C9988843-7EF1-4F3B-8E32-E96FA8AC5E39}" presName="hierChild4" presStyleCnt="0"/>
      <dgm:spPr/>
    </dgm:pt>
    <dgm:pt modelId="{826F256B-4C81-4E31-BC16-434CB41DA518}" type="pres">
      <dgm:prSet presAssocID="{C9988843-7EF1-4F3B-8E32-E96FA8AC5E39}" presName="hierChild5" presStyleCnt="0"/>
      <dgm:spPr/>
    </dgm:pt>
    <dgm:pt modelId="{E34613CD-E882-4333-AFCE-3DC56441A2B1}" type="pres">
      <dgm:prSet presAssocID="{8B1B58A0-1C50-49B5-9601-21D3D0A95BD4}" presName="hierChild5" presStyleCnt="0"/>
      <dgm:spPr/>
    </dgm:pt>
    <dgm:pt modelId="{E86AAD18-F403-46D3-9739-F0FD4D4ADC59}" type="pres">
      <dgm:prSet presAssocID="{917FE773-26A2-4A21-9B73-26FDF1F9BD5E}" presName="Name64" presStyleLbl="parChTrans1D2" presStyleIdx="2" presStyleCnt="5"/>
      <dgm:spPr/>
      <dgm:t>
        <a:bodyPr/>
        <a:lstStyle/>
        <a:p>
          <a:endParaRPr lang="en-IN"/>
        </a:p>
      </dgm:t>
    </dgm:pt>
    <dgm:pt modelId="{4E07D42D-4205-4856-BA1A-3CDDA9549D24}" type="pres">
      <dgm:prSet presAssocID="{5E92E808-9EAC-4543-ACDE-1DCB027582FB}" presName="hierRoot2" presStyleCnt="0">
        <dgm:presLayoutVars>
          <dgm:hierBranch val="init"/>
        </dgm:presLayoutVars>
      </dgm:prSet>
      <dgm:spPr/>
    </dgm:pt>
    <dgm:pt modelId="{A3589EB0-7EE3-46EB-B183-B2E042AB93CA}" type="pres">
      <dgm:prSet presAssocID="{5E92E808-9EAC-4543-ACDE-1DCB027582FB}" presName="rootComposite" presStyleCnt="0"/>
      <dgm:spPr/>
    </dgm:pt>
    <dgm:pt modelId="{F6B9CD37-DF59-483C-BBE3-7C28BA9D5C70}" type="pres">
      <dgm:prSet presAssocID="{5E92E808-9EAC-4543-ACDE-1DCB027582FB}" presName="rootText" presStyleLbl="node2" presStyleIdx="2" presStyleCnt="4">
        <dgm:presLayoutVars>
          <dgm:chPref val="3"/>
        </dgm:presLayoutVars>
      </dgm:prSet>
      <dgm:spPr/>
      <dgm:t>
        <a:bodyPr/>
        <a:lstStyle/>
        <a:p>
          <a:endParaRPr lang="en-IN"/>
        </a:p>
      </dgm:t>
    </dgm:pt>
    <dgm:pt modelId="{0BC0ADE0-E579-4235-A914-B414E27C5285}" type="pres">
      <dgm:prSet presAssocID="{5E92E808-9EAC-4543-ACDE-1DCB027582FB}" presName="rootConnector" presStyleLbl="node2" presStyleIdx="2" presStyleCnt="4"/>
      <dgm:spPr/>
      <dgm:t>
        <a:bodyPr/>
        <a:lstStyle/>
        <a:p>
          <a:endParaRPr lang="en-IN"/>
        </a:p>
      </dgm:t>
    </dgm:pt>
    <dgm:pt modelId="{B8BDCBA6-704A-467C-AEC8-10F35A796FB4}" type="pres">
      <dgm:prSet presAssocID="{5E92E808-9EAC-4543-ACDE-1DCB027582FB}" presName="hierChild4" presStyleCnt="0"/>
      <dgm:spPr/>
    </dgm:pt>
    <dgm:pt modelId="{65AF783E-92AE-4686-ACC7-0BDDC93D8F71}" type="pres">
      <dgm:prSet presAssocID="{5E92E808-9EAC-4543-ACDE-1DCB027582FB}" presName="hierChild5" presStyleCnt="0"/>
      <dgm:spPr/>
    </dgm:pt>
    <dgm:pt modelId="{74E290BB-512B-46F0-A1C1-CA2BA551FCDA}" type="pres">
      <dgm:prSet presAssocID="{43F58E13-7484-4ABB-B88E-A027A1D25E63}" presName="Name64" presStyleLbl="parChTrans1D2" presStyleIdx="3" presStyleCnt="5"/>
      <dgm:spPr/>
      <dgm:t>
        <a:bodyPr/>
        <a:lstStyle/>
        <a:p>
          <a:endParaRPr lang="en-IN"/>
        </a:p>
      </dgm:t>
    </dgm:pt>
    <dgm:pt modelId="{3B0911F9-FC14-4178-A53D-9F544BA6A096}" type="pres">
      <dgm:prSet presAssocID="{C3466E9F-CA6B-4F30-9740-DA43CF8F7A89}" presName="hierRoot2" presStyleCnt="0">
        <dgm:presLayoutVars>
          <dgm:hierBranch val="init"/>
        </dgm:presLayoutVars>
      </dgm:prSet>
      <dgm:spPr/>
    </dgm:pt>
    <dgm:pt modelId="{7778D148-1C7B-43D1-A95C-F23DDAD93665}" type="pres">
      <dgm:prSet presAssocID="{C3466E9F-CA6B-4F30-9740-DA43CF8F7A89}" presName="rootComposite" presStyleCnt="0"/>
      <dgm:spPr/>
    </dgm:pt>
    <dgm:pt modelId="{97F80C8A-C756-4D0D-A141-E18CB10E04DA}" type="pres">
      <dgm:prSet presAssocID="{C3466E9F-CA6B-4F30-9740-DA43CF8F7A89}" presName="rootText" presStyleLbl="node2" presStyleIdx="3" presStyleCnt="4">
        <dgm:presLayoutVars>
          <dgm:chPref val="3"/>
        </dgm:presLayoutVars>
      </dgm:prSet>
      <dgm:spPr/>
      <dgm:t>
        <a:bodyPr/>
        <a:lstStyle/>
        <a:p>
          <a:endParaRPr lang="en-IN"/>
        </a:p>
      </dgm:t>
    </dgm:pt>
    <dgm:pt modelId="{E3F80B38-33EF-467E-AE1F-C6FB0F5D5C3E}" type="pres">
      <dgm:prSet presAssocID="{C3466E9F-CA6B-4F30-9740-DA43CF8F7A89}" presName="rootConnector" presStyleLbl="node2" presStyleIdx="3" presStyleCnt="4"/>
      <dgm:spPr/>
      <dgm:t>
        <a:bodyPr/>
        <a:lstStyle/>
        <a:p>
          <a:endParaRPr lang="en-IN"/>
        </a:p>
      </dgm:t>
    </dgm:pt>
    <dgm:pt modelId="{A66A5F61-3148-4726-A6EB-A1A43F1C9979}" type="pres">
      <dgm:prSet presAssocID="{C3466E9F-CA6B-4F30-9740-DA43CF8F7A89}" presName="hierChild4" presStyleCnt="0"/>
      <dgm:spPr/>
    </dgm:pt>
    <dgm:pt modelId="{D6C2B781-9F4F-4EEF-9587-7D2862C21B0B}" type="pres">
      <dgm:prSet presAssocID="{C3466E9F-CA6B-4F30-9740-DA43CF8F7A89}" presName="hierChild5" presStyleCnt="0"/>
      <dgm:spPr/>
    </dgm:pt>
    <dgm:pt modelId="{3625DD01-469C-4B4F-920E-7E07A1464735}" type="pres">
      <dgm:prSet presAssocID="{F6965EF6-82C2-4578-B0CA-BAEC0A04B3F5}" presName="hierChild3" presStyleCnt="0"/>
      <dgm:spPr/>
    </dgm:pt>
    <dgm:pt modelId="{6B7AE879-44DC-4034-9299-D4188A22D173}" type="pres">
      <dgm:prSet presAssocID="{ABDDF3AC-3250-4562-B9CF-662BF7546622}" presName="Name115" presStyleLbl="parChTrans1D2" presStyleIdx="4" presStyleCnt="5"/>
      <dgm:spPr/>
      <dgm:t>
        <a:bodyPr/>
        <a:lstStyle/>
        <a:p>
          <a:endParaRPr lang="en-IN"/>
        </a:p>
      </dgm:t>
    </dgm:pt>
    <dgm:pt modelId="{65A3717B-28DA-4871-9BC5-103C23DC09C7}" type="pres">
      <dgm:prSet presAssocID="{B5CCC282-F067-4605-9D43-9CD5EDBB63EC}" presName="hierRoot3" presStyleCnt="0">
        <dgm:presLayoutVars>
          <dgm:hierBranch val="init"/>
        </dgm:presLayoutVars>
      </dgm:prSet>
      <dgm:spPr/>
    </dgm:pt>
    <dgm:pt modelId="{F12B1BCA-D27F-43D3-9CBB-9D7C9AF34E88}" type="pres">
      <dgm:prSet presAssocID="{B5CCC282-F067-4605-9D43-9CD5EDBB63EC}" presName="rootComposite3" presStyleCnt="0"/>
      <dgm:spPr/>
    </dgm:pt>
    <dgm:pt modelId="{EB4323AD-2C19-4788-A203-A631CC7A3150}" type="pres">
      <dgm:prSet presAssocID="{B5CCC282-F067-4605-9D43-9CD5EDBB63EC}" presName="rootText3" presStyleLbl="asst1" presStyleIdx="0" presStyleCnt="1">
        <dgm:presLayoutVars>
          <dgm:chPref val="3"/>
        </dgm:presLayoutVars>
      </dgm:prSet>
      <dgm:spPr/>
      <dgm:t>
        <a:bodyPr/>
        <a:lstStyle/>
        <a:p>
          <a:endParaRPr lang="en-IN"/>
        </a:p>
      </dgm:t>
    </dgm:pt>
    <dgm:pt modelId="{76105766-3F8E-49B1-9C00-456311AF6747}" type="pres">
      <dgm:prSet presAssocID="{B5CCC282-F067-4605-9D43-9CD5EDBB63EC}" presName="rootConnector3" presStyleLbl="asst1" presStyleIdx="0" presStyleCnt="1"/>
      <dgm:spPr/>
      <dgm:t>
        <a:bodyPr/>
        <a:lstStyle/>
        <a:p>
          <a:endParaRPr lang="en-IN"/>
        </a:p>
      </dgm:t>
    </dgm:pt>
    <dgm:pt modelId="{F1E05E85-7D2E-450E-8405-614284CC8273}" type="pres">
      <dgm:prSet presAssocID="{B5CCC282-F067-4605-9D43-9CD5EDBB63EC}" presName="hierChild6" presStyleCnt="0"/>
      <dgm:spPr/>
    </dgm:pt>
    <dgm:pt modelId="{9140340E-4034-4A7E-AF1C-B89A4288B64F}" type="pres">
      <dgm:prSet presAssocID="{B5CCC282-F067-4605-9D43-9CD5EDBB63EC}" presName="hierChild7" presStyleCnt="0"/>
      <dgm:spPr/>
    </dgm:pt>
  </dgm:ptLst>
  <dgm:cxnLst>
    <dgm:cxn modelId="{EF8A8799-BAA2-4649-9C1F-1C1AFD068B77}" type="presOf" srcId="{66475F72-E4F0-4289-A237-520F4361D0F2}" destId="{9AFF4D67-BCCC-40C3-A5D3-62D40F84454B}" srcOrd="0" destOrd="0" presId="urn:microsoft.com/office/officeart/2009/3/layout/HorizontalOrganizationChart"/>
    <dgm:cxn modelId="{7965DDE5-49F0-45B0-B1A2-5F573C33E689}" type="presOf" srcId="{D5AFDAFF-E2D9-4328-B3DF-79024FEDA8AB}" destId="{661C9906-8462-4D21-99E3-424392E288E6}" srcOrd="1" destOrd="0" presId="urn:microsoft.com/office/officeart/2009/3/layout/HorizontalOrganizationChart"/>
    <dgm:cxn modelId="{0B2A03A7-DBFD-4707-9AF1-8E7F824EC182}" type="presOf" srcId="{68C9CFB1-EAA1-4669-B7ED-56088E03873C}" destId="{5A6A15D8-3EF1-462E-B34B-BAA1404D8C94}" srcOrd="0" destOrd="0" presId="urn:microsoft.com/office/officeart/2009/3/layout/HorizontalOrganizationChart"/>
    <dgm:cxn modelId="{A742068A-A700-4770-8B4C-0E6B5BF354FC}" srcId="{D5AFDAFF-E2D9-4328-B3DF-79024FEDA8AB}" destId="{66475F72-E4F0-4289-A237-520F4361D0F2}" srcOrd="0" destOrd="0" parTransId="{20914444-38A2-404C-976E-E9857EC6B94A}" sibTransId="{F2C4C7E2-8F9C-487F-A116-681402BE6180}"/>
    <dgm:cxn modelId="{3769DA54-62B5-483C-B128-5AD23E8E7375}" type="presOf" srcId="{C9988843-7EF1-4F3B-8E32-E96FA8AC5E39}" destId="{95AB34FB-BD60-446C-A61B-2442A96B3FC4}" srcOrd="1" destOrd="0" presId="urn:microsoft.com/office/officeart/2009/3/layout/HorizontalOrganizationChart"/>
    <dgm:cxn modelId="{8B3AC1E5-8BB4-441E-B405-6B94F164C69A}" type="presOf" srcId="{0D95295C-8BCB-426E-8F28-DAA2CE1E28E0}" destId="{02B61350-8664-4EF2-B623-5B6639879D04}" srcOrd="0" destOrd="0" presId="urn:microsoft.com/office/officeart/2009/3/layout/HorizontalOrganizationChart"/>
    <dgm:cxn modelId="{FEB22787-84C2-42FB-8FAE-6DD99750ADF5}" srcId="{D5AFDAFF-E2D9-4328-B3DF-79024FEDA8AB}" destId="{3C7D56DB-72C5-4F72-A895-CFD2AB9BEC01}" srcOrd="1" destOrd="0" parTransId="{F02D987E-E6EE-4161-A4CF-E00D27ABDF20}" sibTransId="{7B407DB3-9538-4B08-8964-105361D0B486}"/>
    <dgm:cxn modelId="{5BBE6A8F-8007-42C1-BA16-55ED95AB46A3}" type="presOf" srcId="{3C7D56DB-72C5-4F72-A895-CFD2AB9BEC01}" destId="{C0873A13-ED09-4578-87FA-D5668289FC71}" srcOrd="1" destOrd="0" presId="urn:microsoft.com/office/officeart/2009/3/layout/HorizontalOrganizationChart"/>
    <dgm:cxn modelId="{49473D5A-441A-441C-BE5D-40C1308FB9BC}" type="presOf" srcId="{917FE773-26A2-4A21-9B73-26FDF1F9BD5E}" destId="{E86AAD18-F403-46D3-9739-F0FD4D4ADC59}" srcOrd="0" destOrd="0" presId="urn:microsoft.com/office/officeart/2009/3/layout/HorizontalOrganizationChart"/>
    <dgm:cxn modelId="{37E4C463-23AF-4294-AE61-C9D82CCD6DE7}" type="presOf" srcId="{AF76E020-70D2-4CF4-BB56-E3F72012AD21}" destId="{CA57E5AD-9602-46B7-9947-4FF975E3661B}" srcOrd="0" destOrd="0" presId="urn:microsoft.com/office/officeart/2009/3/layout/HorizontalOrganizationChart"/>
    <dgm:cxn modelId="{B974BA5C-4FA8-4B46-9417-0A7B36F03FDF}" type="presOf" srcId="{8B1B58A0-1C50-49B5-9601-21D3D0A95BD4}" destId="{AAF236E4-F1AD-4F83-B3C1-8E7CF9F53B6A}" srcOrd="1" destOrd="0" presId="urn:microsoft.com/office/officeart/2009/3/layout/HorizontalOrganizationChart"/>
    <dgm:cxn modelId="{023A87DA-A5C1-48A9-A6B4-44786E24D817}" type="presOf" srcId="{5E92E808-9EAC-4543-ACDE-1DCB027582FB}" destId="{F6B9CD37-DF59-483C-BBE3-7C28BA9D5C70}" srcOrd="0" destOrd="0" presId="urn:microsoft.com/office/officeart/2009/3/layout/HorizontalOrganizationChart"/>
    <dgm:cxn modelId="{992862A7-5037-47CF-9D96-848B45D6600D}" srcId="{F6965EF6-82C2-4578-B0CA-BAEC0A04B3F5}" destId="{5E92E808-9EAC-4543-ACDE-1DCB027582FB}" srcOrd="3" destOrd="0" parTransId="{917FE773-26A2-4A21-9B73-26FDF1F9BD5E}" sibTransId="{E5CA1356-DF5B-4587-A5A0-E91EE3D3DA8D}"/>
    <dgm:cxn modelId="{5888EA45-B853-4BB2-B11B-1313CFEB71C8}" type="presOf" srcId="{6FE34925-8344-40C2-928F-565C10FBA93C}" destId="{0B8A5A0A-E746-4844-AD2C-DA013949904D}" srcOrd="0" destOrd="0" presId="urn:microsoft.com/office/officeart/2009/3/layout/HorizontalOrganizationChart"/>
    <dgm:cxn modelId="{5C65557D-53E4-4F3B-979D-9E8A3E1AA8DB}" srcId="{8B1B58A0-1C50-49B5-9601-21D3D0A95BD4}" destId="{6FE34925-8344-40C2-928F-565C10FBA93C}" srcOrd="0" destOrd="0" parTransId="{AF76E020-70D2-4CF4-BB56-E3F72012AD21}" sibTransId="{AC2D60F3-FF30-40FE-BF0B-9DC75A2F4D9D}"/>
    <dgm:cxn modelId="{C0F3493B-AC7E-4819-8578-FBC5FCBF65E0}" srcId="{8B1B58A0-1C50-49B5-9601-21D3D0A95BD4}" destId="{C9988843-7EF1-4F3B-8E32-E96FA8AC5E39}" srcOrd="1" destOrd="0" parTransId="{C3D2CA1A-4A48-4DA1-9F09-86FFD54E9F86}" sibTransId="{95A69089-D376-4F3E-9021-69494D06608E}"/>
    <dgm:cxn modelId="{99A5DC85-490B-4ECB-B214-30F5FE0A7CA2}" type="presOf" srcId="{F6965EF6-82C2-4578-B0CA-BAEC0A04B3F5}" destId="{B4015B17-E1CD-4AFA-809E-14411235E164}" srcOrd="1" destOrd="0" presId="urn:microsoft.com/office/officeart/2009/3/layout/HorizontalOrganizationChart"/>
    <dgm:cxn modelId="{8F09ED79-B016-4353-BCBD-AE9B4D8B5929}" srcId="{F6965EF6-82C2-4578-B0CA-BAEC0A04B3F5}" destId="{B5CCC282-F067-4605-9D43-9CD5EDBB63EC}" srcOrd="0" destOrd="0" parTransId="{ABDDF3AC-3250-4562-B9CF-662BF7546622}" sibTransId="{53DE579F-A8C9-4AEC-A6B1-6FFB6C94D315}"/>
    <dgm:cxn modelId="{FB572C8F-331D-4137-966D-50D1469CE6D3}" type="presOf" srcId="{5E92E808-9EAC-4543-ACDE-1DCB027582FB}" destId="{0BC0ADE0-E579-4235-A914-B414E27C5285}" srcOrd="1" destOrd="0" presId="urn:microsoft.com/office/officeart/2009/3/layout/HorizontalOrganizationChart"/>
    <dgm:cxn modelId="{6B8A4B70-6BE4-4FAB-BF9B-AEA1DDCE3BCC}" srcId="{F6965EF6-82C2-4578-B0CA-BAEC0A04B3F5}" destId="{C3466E9F-CA6B-4F30-9740-DA43CF8F7A89}" srcOrd="4" destOrd="0" parTransId="{43F58E13-7484-4ABB-B88E-A027A1D25E63}" sibTransId="{C49BE7DC-FE57-4F5E-8B03-E0E45A9C2012}"/>
    <dgm:cxn modelId="{B2285B52-88BA-4C5F-97B8-B7F8E4267495}" srcId="{F6965EF6-82C2-4578-B0CA-BAEC0A04B3F5}" destId="{D5AFDAFF-E2D9-4328-B3DF-79024FEDA8AB}" srcOrd="1" destOrd="0" parTransId="{0D95295C-8BCB-426E-8F28-DAA2CE1E28E0}" sibTransId="{067B2051-9C07-4526-A145-E28BD15BD3F6}"/>
    <dgm:cxn modelId="{E23537E4-FBD9-4039-9B67-6304946D8FEA}" type="presOf" srcId="{F6965EF6-82C2-4578-B0CA-BAEC0A04B3F5}" destId="{CD91C300-27BD-49DE-810F-B46A36A4E83B}" srcOrd="0" destOrd="0" presId="urn:microsoft.com/office/officeart/2009/3/layout/HorizontalOrganizationChart"/>
    <dgm:cxn modelId="{107C4C2A-5F30-444F-B937-2C3DAC13E153}" type="presOf" srcId="{8B1B58A0-1C50-49B5-9601-21D3D0A95BD4}" destId="{D7819BB5-2BBC-4F3D-8356-FF8690E36428}" srcOrd="0" destOrd="0" presId="urn:microsoft.com/office/officeart/2009/3/layout/HorizontalOrganizationChart"/>
    <dgm:cxn modelId="{126343F9-41F2-410D-AE09-D2D6F87A4D4B}" type="presOf" srcId="{D5AFDAFF-E2D9-4328-B3DF-79024FEDA8AB}" destId="{C0686F37-0AF7-4F7C-80A8-74066AA08856}" srcOrd="0" destOrd="0" presId="urn:microsoft.com/office/officeart/2009/3/layout/HorizontalOrganizationChart"/>
    <dgm:cxn modelId="{F2D2AFB1-B844-40AD-82C1-A3B1A0CC9879}" type="presOf" srcId="{C3466E9F-CA6B-4F30-9740-DA43CF8F7A89}" destId="{97F80C8A-C756-4D0D-A141-E18CB10E04DA}" srcOrd="0" destOrd="0" presId="urn:microsoft.com/office/officeart/2009/3/layout/HorizontalOrganizationChart"/>
    <dgm:cxn modelId="{5DE40A32-5C8A-4E4D-B8C0-3012C8C93500}" type="presOf" srcId="{B5CCC282-F067-4605-9D43-9CD5EDBB63EC}" destId="{EB4323AD-2C19-4788-A203-A631CC7A3150}" srcOrd="0" destOrd="0" presId="urn:microsoft.com/office/officeart/2009/3/layout/HorizontalOrganizationChart"/>
    <dgm:cxn modelId="{2093A305-4A5F-4163-B79C-77E9C1131E84}" type="presOf" srcId="{43F58E13-7484-4ABB-B88E-A027A1D25E63}" destId="{74E290BB-512B-46F0-A1C1-CA2BA551FCDA}" srcOrd="0" destOrd="0" presId="urn:microsoft.com/office/officeart/2009/3/layout/HorizontalOrganizationChart"/>
    <dgm:cxn modelId="{09CCEF48-3C82-45AF-8846-830C42E589A2}" type="presOf" srcId="{C3466E9F-CA6B-4F30-9740-DA43CF8F7A89}" destId="{E3F80B38-33EF-467E-AE1F-C6FB0F5D5C3E}" srcOrd="1" destOrd="0" presId="urn:microsoft.com/office/officeart/2009/3/layout/HorizontalOrganizationChart"/>
    <dgm:cxn modelId="{68138F5B-55E3-491A-97E4-DC20F2F7E81D}" type="presOf" srcId="{C9988843-7EF1-4F3B-8E32-E96FA8AC5E39}" destId="{40185E1B-BDF3-4E97-BFA6-A36EC3A1B3A4}" srcOrd="0" destOrd="0" presId="urn:microsoft.com/office/officeart/2009/3/layout/HorizontalOrganizationChart"/>
    <dgm:cxn modelId="{D711F70C-C63E-41FA-80B2-A29EF330DD3E}" type="presOf" srcId="{20914444-38A2-404C-976E-E9857EC6B94A}" destId="{F86D3080-62B5-4887-BE50-F07B76895CD7}" srcOrd="0" destOrd="0" presId="urn:microsoft.com/office/officeart/2009/3/layout/HorizontalOrganizationChart"/>
    <dgm:cxn modelId="{E92B9D16-B2DD-4444-B801-4CD2D9A43139}" type="presOf" srcId="{BBBDCDD3-3059-481D-A9E8-4CD4487455A7}" destId="{C2320327-79DE-4BFA-B0CB-4601EFC50F58}" srcOrd="0" destOrd="0" presId="urn:microsoft.com/office/officeart/2009/3/layout/HorizontalOrganizationChart"/>
    <dgm:cxn modelId="{58F1A9F0-F821-41F7-8CDC-ADF9605A5B6D}" type="presOf" srcId="{ABDDF3AC-3250-4562-B9CF-662BF7546622}" destId="{6B7AE879-44DC-4034-9299-D4188A22D173}" srcOrd="0" destOrd="0" presId="urn:microsoft.com/office/officeart/2009/3/layout/HorizontalOrganizationChart"/>
    <dgm:cxn modelId="{689B2BDC-ED43-43A7-8A6F-7DACD9287E69}" type="presOf" srcId="{C3D2CA1A-4A48-4DA1-9F09-86FFD54E9F86}" destId="{B471AD8D-23A0-42A8-B035-641619E53D8C}" srcOrd="0" destOrd="0" presId="urn:microsoft.com/office/officeart/2009/3/layout/HorizontalOrganizationChart"/>
    <dgm:cxn modelId="{094B571D-DCE4-4BF5-A5C6-9D599EB17EE9}" type="presOf" srcId="{B5CCC282-F067-4605-9D43-9CD5EDBB63EC}" destId="{76105766-3F8E-49B1-9C00-456311AF6747}" srcOrd="1" destOrd="0" presId="urn:microsoft.com/office/officeart/2009/3/layout/HorizontalOrganizationChart"/>
    <dgm:cxn modelId="{8F461D09-99D8-4810-9345-9924742F2F64}" type="presOf" srcId="{6FE34925-8344-40C2-928F-565C10FBA93C}" destId="{03040963-FD73-4751-B6C3-9D5985DA9926}" srcOrd="1" destOrd="0" presId="urn:microsoft.com/office/officeart/2009/3/layout/HorizontalOrganizationChart"/>
    <dgm:cxn modelId="{0BCD1550-C19B-456E-ACF1-180BAB58FF8B}" srcId="{F6965EF6-82C2-4578-B0CA-BAEC0A04B3F5}" destId="{8B1B58A0-1C50-49B5-9601-21D3D0A95BD4}" srcOrd="2" destOrd="0" parTransId="{68C9CFB1-EAA1-4669-B7ED-56088E03873C}" sibTransId="{D1E7EDC7-EA95-4C43-AEA4-D26343E81783}"/>
    <dgm:cxn modelId="{E14E0A68-3DF5-4EF7-8F32-BC94AD597ABD}" type="presOf" srcId="{F02D987E-E6EE-4161-A4CF-E00D27ABDF20}" destId="{43FC6E5A-F3FF-4A47-8E59-2754AA4CE3D7}" srcOrd="0" destOrd="0" presId="urn:microsoft.com/office/officeart/2009/3/layout/HorizontalOrganizationChart"/>
    <dgm:cxn modelId="{A021813D-4443-4267-A9CF-8C06250003D5}" srcId="{BBBDCDD3-3059-481D-A9E8-4CD4487455A7}" destId="{F6965EF6-82C2-4578-B0CA-BAEC0A04B3F5}" srcOrd="0" destOrd="0" parTransId="{566F7D5F-4E08-4E6C-82E7-78997B7E80D2}" sibTransId="{A0E7B311-42D8-4121-AC01-8471DB317D96}"/>
    <dgm:cxn modelId="{5E1D29F1-B8EC-4D66-AEC8-5D940D05D7ED}" type="presOf" srcId="{66475F72-E4F0-4289-A237-520F4361D0F2}" destId="{F8F54746-3898-4881-91D9-02B71372EF95}" srcOrd="1" destOrd="0" presId="urn:microsoft.com/office/officeart/2009/3/layout/HorizontalOrganizationChart"/>
    <dgm:cxn modelId="{3206FEE6-E568-4F5B-9F96-D10C1A5F037B}" type="presOf" srcId="{3C7D56DB-72C5-4F72-A895-CFD2AB9BEC01}" destId="{480E5421-B9B8-44EF-9F73-AED1E3C02D2C}" srcOrd="0" destOrd="0" presId="urn:microsoft.com/office/officeart/2009/3/layout/HorizontalOrganizationChart"/>
    <dgm:cxn modelId="{EBDE963A-D8AF-4735-A7E1-D05370BAA11A}" type="presParOf" srcId="{C2320327-79DE-4BFA-B0CB-4601EFC50F58}" destId="{CA9807EC-3194-4695-B779-00515B1A0AFE}" srcOrd="0" destOrd="0" presId="urn:microsoft.com/office/officeart/2009/3/layout/HorizontalOrganizationChart"/>
    <dgm:cxn modelId="{887BD816-789A-413F-AEA3-E6DA87B2AB71}" type="presParOf" srcId="{CA9807EC-3194-4695-B779-00515B1A0AFE}" destId="{DC5756B5-29DF-455D-9512-1CF59B790823}" srcOrd="0" destOrd="0" presId="urn:microsoft.com/office/officeart/2009/3/layout/HorizontalOrganizationChart"/>
    <dgm:cxn modelId="{EC6D6199-125A-4096-ADF5-E88261A86B85}" type="presParOf" srcId="{DC5756B5-29DF-455D-9512-1CF59B790823}" destId="{CD91C300-27BD-49DE-810F-B46A36A4E83B}" srcOrd="0" destOrd="0" presId="urn:microsoft.com/office/officeart/2009/3/layout/HorizontalOrganizationChart"/>
    <dgm:cxn modelId="{D17E7E8A-1D2B-42F5-92CA-B7ED2B980471}" type="presParOf" srcId="{DC5756B5-29DF-455D-9512-1CF59B790823}" destId="{B4015B17-E1CD-4AFA-809E-14411235E164}" srcOrd="1" destOrd="0" presId="urn:microsoft.com/office/officeart/2009/3/layout/HorizontalOrganizationChart"/>
    <dgm:cxn modelId="{D0924C60-80DC-4BAE-BAA0-3FD79F550595}" type="presParOf" srcId="{CA9807EC-3194-4695-B779-00515B1A0AFE}" destId="{5C6638A1-BA83-485A-B786-6B47811DF41B}" srcOrd="1" destOrd="0" presId="urn:microsoft.com/office/officeart/2009/3/layout/HorizontalOrganizationChart"/>
    <dgm:cxn modelId="{F8EF98A8-9838-43E1-9453-0C2269670CFF}" type="presParOf" srcId="{5C6638A1-BA83-485A-B786-6B47811DF41B}" destId="{02B61350-8664-4EF2-B623-5B6639879D04}" srcOrd="0" destOrd="0" presId="urn:microsoft.com/office/officeart/2009/3/layout/HorizontalOrganizationChart"/>
    <dgm:cxn modelId="{489964C3-EC00-471C-8012-EBB8957BE6D5}" type="presParOf" srcId="{5C6638A1-BA83-485A-B786-6B47811DF41B}" destId="{C2C7C70D-182D-4A16-BBB8-EF08B6EF4341}" srcOrd="1" destOrd="0" presId="urn:microsoft.com/office/officeart/2009/3/layout/HorizontalOrganizationChart"/>
    <dgm:cxn modelId="{6FED11B5-6C79-4FAE-951F-8638B422E279}" type="presParOf" srcId="{C2C7C70D-182D-4A16-BBB8-EF08B6EF4341}" destId="{4F5B3166-1C4D-4FC1-AB8F-D83A02BE9FAC}" srcOrd="0" destOrd="0" presId="urn:microsoft.com/office/officeart/2009/3/layout/HorizontalOrganizationChart"/>
    <dgm:cxn modelId="{810DBFA9-441C-4203-AFA5-E841BA7ECEE7}" type="presParOf" srcId="{4F5B3166-1C4D-4FC1-AB8F-D83A02BE9FAC}" destId="{C0686F37-0AF7-4F7C-80A8-74066AA08856}" srcOrd="0" destOrd="0" presId="urn:microsoft.com/office/officeart/2009/3/layout/HorizontalOrganizationChart"/>
    <dgm:cxn modelId="{E6C6CA28-D234-4F52-BFC7-E28F191DF8C1}" type="presParOf" srcId="{4F5B3166-1C4D-4FC1-AB8F-D83A02BE9FAC}" destId="{661C9906-8462-4D21-99E3-424392E288E6}" srcOrd="1" destOrd="0" presId="urn:microsoft.com/office/officeart/2009/3/layout/HorizontalOrganizationChart"/>
    <dgm:cxn modelId="{5068AA55-FDA4-4D8B-A04A-12880C83B0EC}" type="presParOf" srcId="{C2C7C70D-182D-4A16-BBB8-EF08B6EF4341}" destId="{71434BB5-113A-4EB5-94DE-4577EB7B8364}" srcOrd="1" destOrd="0" presId="urn:microsoft.com/office/officeart/2009/3/layout/HorizontalOrganizationChart"/>
    <dgm:cxn modelId="{7ADA2D02-84AC-454B-9C5F-FB822D73D9F2}" type="presParOf" srcId="{71434BB5-113A-4EB5-94DE-4577EB7B8364}" destId="{F86D3080-62B5-4887-BE50-F07B76895CD7}" srcOrd="0" destOrd="0" presId="urn:microsoft.com/office/officeart/2009/3/layout/HorizontalOrganizationChart"/>
    <dgm:cxn modelId="{B28BDC92-F71B-4343-A059-818D46878C38}" type="presParOf" srcId="{71434BB5-113A-4EB5-94DE-4577EB7B8364}" destId="{7D114C2C-820B-4CAC-AD4E-AE7A93171AC5}" srcOrd="1" destOrd="0" presId="urn:microsoft.com/office/officeart/2009/3/layout/HorizontalOrganizationChart"/>
    <dgm:cxn modelId="{F614EDE2-7ED9-4AF8-9C98-C7B8044361A5}" type="presParOf" srcId="{7D114C2C-820B-4CAC-AD4E-AE7A93171AC5}" destId="{7B121A4B-D515-4C0A-BAF3-2CEA6DBB79FA}" srcOrd="0" destOrd="0" presId="urn:microsoft.com/office/officeart/2009/3/layout/HorizontalOrganizationChart"/>
    <dgm:cxn modelId="{2663B9C7-1658-4CAD-A055-7F4753B76E23}" type="presParOf" srcId="{7B121A4B-D515-4C0A-BAF3-2CEA6DBB79FA}" destId="{9AFF4D67-BCCC-40C3-A5D3-62D40F84454B}" srcOrd="0" destOrd="0" presId="urn:microsoft.com/office/officeart/2009/3/layout/HorizontalOrganizationChart"/>
    <dgm:cxn modelId="{BF09FDA5-E683-4A41-B9B2-F679EDF6C2B1}" type="presParOf" srcId="{7B121A4B-D515-4C0A-BAF3-2CEA6DBB79FA}" destId="{F8F54746-3898-4881-91D9-02B71372EF95}" srcOrd="1" destOrd="0" presId="urn:microsoft.com/office/officeart/2009/3/layout/HorizontalOrganizationChart"/>
    <dgm:cxn modelId="{A38BB1C6-D8DA-41F3-979A-6A0D0DECAF7C}" type="presParOf" srcId="{7D114C2C-820B-4CAC-AD4E-AE7A93171AC5}" destId="{53970BA9-FFF2-4430-BA89-938D256256AA}" srcOrd="1" destOrd="0" presId="urn:microsoft.com/office/officeart/2009/3/layout/HorizontalOrganizationChart"/>
    <dgm:cxn modelId="{8ABF0453-204D-42DB-9BB5-756DB8920F77}" type="presParOf" srcId="{7D114C2C-820B-4CAC-AD4E-AE7A93171AC5}" destId="{FEE272C3-2091-4677-A7FA-D9A1AB8F9E80}" srcOrd="2" destOrd="0" presId="urn:microsoft.com/office/officeart/2009/3/layout/HorizontalOrganizationChart"/>
    <dgm:cxn modelId="{683F0368-251B-40BE-9FBD-F38BC1236BEB}" type="presParOf" srcId="{71434BB5-113A-4EB5-94DE-4577EB7B8364}" destId="{43FC6E5A-F3FF-4A47-8E59-2754AA4CE3D7}" srcOrd="2" destOrd="0" presId="urn:microsoft.com/office/officeart/2009/3/layout/HorizontalOrganizationChart"/>
    <dgm:cxn modelId="{29790977-94F6-49DA-AD20-7D2AE3EB901D}" type="presParOf" srcId="{71434BB5-113A-4EB5-94DE-4577EB7B8364}" destId="{19A69361-88B3-4978-A92C-26FEB839FE06}" srcOrd="3" destOrd="0" presId="urn:microsoft.com/office/officeart/2009/3/layout/HorizontalOrganizationChart"/>
    <dgm:cxn modelId="{C4D94998-1FD2-4E6C-BAB2-075C951B4939}" type="presParOf" srcId="{19A69361-88B3-4978-A92C-26FEB839FE06}" destId="{5FF972EF-DFF7-4B99-A01B-1BFA45853DC5}" srcOrd="0" destOrd="0" presId="urn:microsoft.com/office/officeart/2009/3/layout/HorizontalOrganizationChart"/>
    <dgm:cxn modelId="{FF5F79C4-5083-4A06-BB1E-0174F53615D3}" type="presParOf" srcId="{5FF972EF-DFF7-4B99-A01B-1BFA45853DC5}" destId="{480E5421-B9B8-44EF-9F73-AED1E3C02D2C}" srcOrd="0" destOrd="0" presId="urn:microsoft.com/office/officeart/2009/3/layout/HorizontalOrganizationChart"/>
    <dgm:cxn modelId="{2E602FA9-4B7D-4981-9D39-CFA4272592C6}" type="presParOf" srcId="{5FF972EF-DFF7-4B99-A01B-1BFA45853DC5}" destId="{C0873A13-ED09-4578-87FA-D5668289FC71}" srcOrd="1" destOrd="0" presId="urn:microsoft.com/office/officeart/2009/3/layout/HorizontalOrganizationChart"/>
    <dgm:cxn modelId="{7C6386E9-EFB0-4D7A-B276-1D16AC01ECCD}" type="presParOf" srcId="{19A69361-88B3-4978-A92C-26FEB839FE06}" destId="{093B2FED-B83F-448D-8444-0B66F597EDC8}" srcOrd="1" destOrd="0" presId="urn:microsoft.com/office/officeart/2009/3/layout/HorizontalOrganizationChart"/>
    <dgm:cxn modelId="{BC1253C7-20DD-4F24-9B36-431ADE87E239}" type="presParOf" srcId="{19A69361-88B3-4978-A92C-26FEB839FE06}" destId="{55DBE443-303B-4D51-9B4E-31325AEBE9CF}" srcOrd="2" destOrd="0" presId="urn:microsoft.com/office/officeart/2009/3/layout/HorizontalOrganizationChart"/>
    <dgm:cxn modelId="{227A388D-45D2-40F9-BD4D-CC7722F05877}" type="presParOf" srcId="{C2C7C70D-182D-4A16-BBB8-EF08B6EF4341}" destId="{0C5E7E7A-2A67-42D8-A7DC-1616A3A73E81}" srcOrd="2" destOrd="0" presId="urn:microsoft.com/office/officeart/2009/3/layout/HorizontalOrganizationChart"/>
    <dgm:cxn modelId="{AFB2DF45-EE35-4E5F-A571-3B48C9CD0F3D}" type="presParOf" srcId="{5C6638A1-BA83-485A-B786-6B47811DF41B}" destId="{5A6A15D8-3EF1-462E-B34B-BAA1404D8C94}" srcOrd="2" destOrd="0" presId="urn:microsoft.com/office/officeart/2009/3/layout/HorizontalOrganizationChart"/>
    <dgm:cxn modelId="{91C3B759-05DC-4CE2-B33E-5153252751DE}" type="presParOf" srcId="{5C6638A1-BA83-485A-B786-6B47811DF41B}" destId="{84DD320C-CC1C-46C5-B5E4-D4DB320A6096}" srcOrd="3" destOrd="0" presId="urn:microsoft.com/office/officeart/2009/3/layout/HorizontalOrganizationChart"/>
    <dgm:cxn modelId="{CDCD2C71-BC62-49E8-8A53-A062D350B0DA}" type="presParOf" srcId="{84DD320C-CC1C-46C5-B5E4-D4DB320A6096}" destId="{770F7539-74DD-44B5-ABB3-0980F5CD5AAA}" srcOrd="0" destOrd="0" presId="urn:microsoft.com/office/officeart/2009/3/layout/HorizontalOrganizationChart"/>
    <dgm:cxn modelId="{B5C7DEE7-B6A2-42F1-861A-6A99EC19F3A4}" type="presParOf" srcId="{770F7539-74DD-44B5-ABB3-0980F5CD5AAA}" destId="{D7819BB5-2BBC-4F3D-8356-FF8690E36428}" srcOrd="0" destOrd="0" presId="urn:microsoft.com/office/officeart/2009/3/layout/HorizontalOrganizationChart"/>
    <dgm:cxn modelId="{27DACA5B-2D82-42D7-BA57-EC7A90B06084}" type="presParOf" srcId="{770F7539-74DD-44B5-ABB3-0980F5CD5AAA}" destId="{AAF236E4-F1AD-4F83-B3C1-8E7CF9F53B6A}" srcOrd="1" destOrd="0" presId="urn:microsoft.com/office/officeart/2009/3/layout/HorizontalOrganizationChart"/>
    <dgm:cxn modelId="{71D26830-8BA7-45D0-ADCE-C2CE4E4AE9AE}" type="presParOf" srcId="{84DD320C-CC1C-46C5-B5E4-D4DB320A6096}" destId="{9C43A8DD-E2D9-4395-AAFD-0F6E4BFDBF62}" srcOrd="1" destOrd="0" presId="urn:microsoft.com/office/officeart/2009/3/layout/HorizontalOrganizationChart"/>
    <dgm:cxn modelId="{EA81E760-1394-4C44-A841-B7D52A24D502}" type="presParOf" srcId="{9C43A8DD-E2D9-4395-AAFD-0F6E4BFDBF62}" destId="{CA57E5AD-9602-46B7-9947-4FF975E3661B}" srcOrd="0" destOrd="0" presId="urn:microsoft.com/office/officeart/2009/3/layout/HorizontalOrganizationChart"/>
    <dgm:cxn modelId="{AB056131-B1B6-466D-BCC5-C2B5506F84D7}" type="presParOf" srcId="{9C43A8DD-E2D9-4395-AAFD-0F6E4BFDBF62}" destId="{5507702E-C6C5-4631-B918-8592D9D374CD}" srcOrd="1" destOrd="0" presId="urn:microsoft.com/office/officeart/2009/3/layout/HorizontalOrganizationChart"/>
    <dgm:cxn modelId="{A5C41E56-1070-459B-A62C-62D377411284}" type="presParOf" srcId="{5507702E-C6C5-4631-B918-8592D9D374CD}" destId="{5410DE4A-7474-4266-B34C-C68B0ED3A8D3}" srcOrd="0" destOrd="0" presId="urn:microsoft.com/office/officeart/2009/3/layout/HorizontalOrganizationChart"/>
    <dgm:cxn modelId="{15FB09B1-EC2A-44A4-9DB4-A34C08BF5DA7}" type="presParOf" srcId="{5410DE4A-7474-4266-B34C-C68B0ED3A8D3}" destId="{0B8A5A0A-E746-4844-AD2C-DA013949904D}" srcOrd="0" destOrd="0" presId="urn:microsoft.com/office/officeart/2009/3/layout/HorizontalOrganizationChart"/>
    <dgm:cxn modelId="{3A38D110-E7B8-4B30-BCB1-36E655A6ED50}" type="presParOf" srcId="{5410DE4A-7474-4266-B34C-C68B0ED3A8D3}" destId="{03040963-FD73-4751-B6C3-9D5985DA9926}" srcOrd="1" destOrd="0" presId="urn:microsoft.com/office/officeart/2009/3/layout/HorizontalOrganizationChart"/>
    <dgm:cxn modelId="{51CE0236-4E8D-45F0-8C70-25A3483A193C}" type="presParOf" srcId="{5507702E-C6C5-4631-B918-8592D9D374CD}" destId="{40A973E9-2385-46F2-93A3-FC96BEAA9636}" srcOrd="1" destOrd="0" presId="urn:microsoft.com/office/officeart/2009/3/layout/HorizontalOrganizationChart"/>
    <dgm:cxn modelId="{0ABDAF02-A03D-4911-8A76-86DDD058F1E0}" type="presParOf" srcId="{5507702E-C6C5-4631-B918-8592D9D374CD}" destId="{42BEA40A-0124-4F6A-B50A-B11573545D86}" srcOrd="2" destOrd="0" presId="urn:microsoft.com/office/officeart/2009/3/layout/HorizontalOrganizationChart"/>
    <dgm:cxn modelId="{E97974D2-295A-4265-B626-6868EC48E4B9}" type="presParOf" srcId="{9C43A8DD-E2D9-4395-AAFD-0F6E4BFDBF62}" destId="{B471AD8D-23A0-42A8-B035-641619E53D8C}" srcOrd="2" destOrd="0" presId="urn:microsoft.com/office/officeart/2009/3/layout/HorizontalOrganizationChart"/>
    <dgm:cxn modelId="{7862A0C8-B340-4B31-8CA3-1529B7B61CC7}" type="presParOf" srcId="{9C43A8DD-E2D9-4395-AAFD-0F6E4BFDBF62}" destId="{0F68EC64-AF05-47A5-9CD4-9FBEC5720F8C}" srcOrd="3" destOrd="0" presId="urn:microsoft.com/office/officeart/2009/3/layout/HorizontalOrganizationChart"/>
    <dgm:cxn modelId="{757A293B-A986-4B7F-8598-5810CEDEEB29}" type="presParOf" srcId="{0F68EC64-AF05-47A5-9CD4-9FBEC5720F8C}" destId="{E75D3C89-2B3F-4368-B4F1-84E38FB4712F}" srcOrd="0" destOrd="0" presId="urn:microsoft.com/office/officeart/2009/3/layout/HorizontalOrganizationChart"/>
    <dgm:cxn modelId="{14CDD0E6-208E-4079-88A2-9D99EAB1B3C8}" type="presParOf" srcId="{E75D3C89-2B3F-4368-B4F1-84E38FB4712F}" destId="{40185E1B-BDF3-4E97-BFA6-A36EC3A1B3A4}" srcOrd="0" destOrd="0" presId="urn:microsoft.com/office/officeart/2009/3/layout/HorizontalOrganizationChart"/>
    <dgm:cxn modelId="{FE500F3D-C199-40AB-B018-D227DE263435}" type="presParOf" srcId="{E75D3C89-2B3F-4368-B4F1-84E38FB4712F}" destId="{95AB34FB-BD60-446C-A61B-2442A96B3FC4}" srcOrd="1" destOrd="0" presId="urn:microsoft.com/office/officeart/2009/3/layout/HorizontalOrganizationChart"/>
    <dgm:cxn modelId="{A375EE3B-F3C6-4C8B-B629-7F0FA9306B85}" type="presParOf" srcId="{0F68EC64-AF05-47A5-9CD4-9FBEC5720F8C}" destId="{42CA65EC-BFA2-44D7-98C1-C4017B27EA3F}" srcOrd="1" destOrd="0" presId="urn:microsoft.com/office/officeart/2009/3/layout/HorizontalOrganizationChart"/>
    <dgm:cxn modelId="{DA3C4173-3285-4184-A721-5A5F660CFDAF}" type="presParOf" srcId="{0F68EC64-AF05-47A5-9CD4-9FBEC5720F8C}" destId="{826F256B-4C81-4E31-BC16-434CB41DA518}" srcOrd="2" destOrd="0" presId="urn:microsoft.com/office/officeart/2009/3/layout/HorizontalOrganizationChart"/>
    <dgm:cxn modelId="{9BC25250-C2D7-40D7-A10F-00AFB8F817BB}" type="presParOf" srcId="{84DD320C-CC1C-46C5-B5E4-D4DB320A6096}" destId="{E34613CD-E882-4333-AFCE-3DC56441A2B1}" srcOrd="2" destOrd="0" presId="urn:microsoft.com/office/officeart/2009/3/layout/HorizontalOrganizationChart"/>
    <dgm:cxn modelId="{64406E9C-CE23-44C1-939A-6AEB319816C9}" type="presParOf" srcId="{5C6638A1-BA83-485A-B786-6B47811DF41B}" destId="{E86AAD18-F403-46D3-9739-F0FD4D4ADC59}" srcOrd="4" destOrd="0" presId="urn:microsoft.com/office/officeart/2009/3/layout/HorizontalOrganizationChart"/>
    <dgm:cxn modelId="{0415309C-712E-449D-83AC-FAD2446B68E8}" type="presParOf" srcId="{5C6638A1-BA83-485A-B786-6B47811DF41B}" destId="{4E07D42D-4205-4856-BA1A-3CDDA9549D24}" srcOrd="5" destOrd="0" presId="urn:microsoft.com/office/officeart/2009/3/layout/HorizontalOrganizationChart"/>
    <dgm:cxn modelId="{5FB9572C-4D37-4EC8-94BB-A790EE717A4F}" type="presParOf" srcId="{4E07D42D-4205-4856-BA1A-3CDDA9549D24}" destId="{A3589EB0-7EE3-46EB-B183-B2E042AB93CA}" srcOrd="0" destOrd="0" presId="urn:microsoft.com/office/officeart/2009/3/layout/HorizontalOrganizationChart"/>
    <dgm:cxn modelId="{F80C2DFA-4CE2-4D67-B50F-B926200571CA}" type="presParOf" srcId="{A3589EB0-7EE3-46EB-B183-B2E042AB93CA}" destId="{F6B9CD37-DF59-483C-BBE3-7C28BA9D5C70}" srcOrd="0" destOrd="0" presId="urn:microsoft.com/office/officeart/2009/3/layout/HorizontalOrganizationChart"/>
    <dgm:cxn modelId="{BA5C4730-67F7-4949-9E23-C9CCABFB0BF2}" type="presParOf" srcId="{A3589EB0-7EE3-46EB-B183-B2E042AB93CA}" destId="{0BC0ADE0-E579-4235-A914-B414E27C5285}" srcOrd="1" destOrd="0" presId="urn:microsoft.com/office/officeart/2009/3/layout/HorizontalOrganizationChart"/>
    <dgm:cxn modelId="{EA13EE56-9E14-4A44-93DF-EF685602DA23}" type="presParOf" srcId="{4E07D42D-4205-4856-BA1A-3CDDA9549D24}" destId="{B8BDCBA6-704A-467C-AEC8-10F35A796FB4}" srcOrd="1" destOrd="0" presId="urn:microsoft.com/office/officeart/2009/3/layout/HorizontalOrganizationChart"/>
    <dgm:cxn modelId="{ABFF8DDD-B8A7-4ADE-8888-AA7E289E12F1}" type="presParOf" srcId="{4E07D42D-4205-4856-BA1A-3CDDA9549D24}" destId="{65AF783E-92AE-4686-ACC7-0BDDC93D8F71}" srcOrd="2" destOrd="0" presId="urn:microsoft.com/office/officeart/2009/3/layout/HorizontalOrganizationChart"/>
    <dgm:cxn modelId="{BFEC8BED-095C-42DA-8684-4E50CD2CDF43}" type="presParOf" srcId="{5C6638A1-BA83-485A-B786-6B47811DF41B}" destId="{74E290BB-512B-46F0-A1C1-CA2BA551FCDA}" srcOrd="6" destOrd="0" presId="urn:microsoft.com/office/officeart/2009/3/layout/HorizontalOrganizationChart"/>
    <dgm:cxn modelId="{1EACF821-F779-4632-B7F9-129EF0BBA41E}" type="presParOf" srcId="{5C6638A1-BA83-485A-B786-6B47811DF41B}" destId="{3B0911F9-FC14-4178-A53D-9F544BA6A096}" srcOrd="7" destOrd="0" presId="urn:microsoft.com/office/officeart/2009/3/layout/HorizontalOrganizationChart"/>
    <dgm:cxn modelId="{98156E05-7347-4BAE-9847-D0981412E752}" type="presParOf" srcId="{3B0911F9-FC14-4178-A53D-9F544BA6A096}" destId="{7778D148-1C7B-43D1-A95C-F23DDAD93665}" srcOrd="0" destOrd="0" presId="urn:microsoft.com/office/officeart/2009/3/layout/HorizontalOrganizationChart"/>
    <dgm:cxn modelId="{C385AE8E-3CD2-4DF3-9F23-21AFD0E1AEE9}" type="presParOf" srcId="{7778D148-1C7B-43D1-A95C-F23DDAD93665}" destId="{97F80C8A-C756-4D0D-A141-E18CB10E04DA}" srcOrd="0" destOrd="0" presId="urn:microsoft.com/office/officeart/2009/3/layout/HorizontalOrganizationChart"/>
    <dgm:cxn modelId="{1377ADB2-C350-46D7-9035-FDD695A6F8AD}" type="presParOf" srcId="{7778D148-1C7B-43D1-A95C-F23DDAD93665}" destId="{E3F80B38-33EF-467E-AE1F-C6FB0F5D5C3E}" srcOrd="1" destOrd="0" presId="urn:microsoft.com/office/officeart/2009/3/layout/HorizontalOrganizationChart"/>
    <dgm:cxn modelId="{026FC2C9-4D1E-44A1-9E37-10D236415E02}" type="presParOf" srcId="{3B0911F9-FC14-4178-A53D-9F544BA6A096}" destId="{A66A5F61-3148-4726-A6EB-A1A43F1C9979}" srcOrd="1" destOrd="0" presId="urn:microsoft.com/office/officeart/2009/3/layout/HorizontalOrganizationChart"/>
    <dgm:cxn modelId="{DA128B25-C936-4926-99C2-D1A155A1F76A}" type="presParOf" srcId="{3B0911F9-FC14-4178-A53D-9F544BA6A096}" destId="{D6C2B781-9F4F-4EEF-9587-7D2862C21B0B}" srcOrd="2" destOrd="0" presId="urn:microsoft.com/office/officeart/2009/3/layout/HorizontalOrganizationChart"/>
    <dgm:cxn modelId="{E1307079-2E13-4F04-8B56-B9E5B02BA31F}" type="presParOf" srcId="{CA9807EC-3194-4695-B779-00515B1A0AFE}" destId="{3625DD01-469C-4B4F-920E-7E07A1464735}" srcOrd="2" destOrd="0" presId="urn:microsoft.com/office/officeart/2009/3/layout/HorizontalOrganizationChart"/>
    <dgm:cxn modelId="{90CB01B9-FD0C-4668-9373-B275320CE2B6}" type="presParOf" srcId="{3625DD01-469C-4B4F-920E-7E07A1464735}" destId="{6B7AE879-44DC-4034-9299-D4188A22D173}" srcOrd="0" destOrd="0" presId="urn:microsoft.com/office/officeart/2009/3/layout/HorizontalOrganizationChart"/>
    <dgm:cxn modelId="{F781F613-E6D0-46DB-9FA1-6AD15163E17E}" type="presParOf" srcId="{3625DD01-469C-4B4F-920E-7E07A1464735}" destId="{65A3717B-28DA-4871-9BC5-103C23DC09C7}" srcOrd="1" destOrd="0" presId="urn:microsoft.com/office/officeart/2009/3/layout/HorizontalOrganizationChart"/>
    <dgm:cxn modelId="{86DB894E-511D-4FFD-B5A5-D95B13DD7FB7}" type="presParOf" srcId="{65A3717B-28DA-4871-9BC5-103C23DC09C7}" destId="{F12B1BCA-D27F-43D3-9CBB-9D7C9AF34E88}" srcOrd="0" destOrd="0" presId="urn:microsoft.com/office/officeart/2009/3/layout/HorizontalOrganizationChart"/>
    <dgm:cxn modelId="{CA54C765-E58C-4A71-8833-7A3350B58ED3}" type="presParOf" srcId="{F12B1BCA-D27F-43D3-9CBB-9D7C9AF34E88}" destId="{EB4323AD-2C19-4788-A203-A631CC7A3150}" srcOrd="0" destOrd="0" presId="urn:microsoft.com/office/officeart/2009/3/layout/HorizontalOrganizationChart"/>
    <dgm:cxn modelId="{5B8717D9-1BF9-43F1-940A-6E3755970933}" type="presParOf" srcId="{F12B1BCA-D27F-43D3-9CBB-9D7C9AF34E88}" destId="{76105766-3F8E-49B1-9C00-456311AF6747}" srcOrd="1" destOrd="0" presId="urn:microsoft.com/office/officeart/2009/3/layout/HorizontalOrganizationChart"/>
    <dgm:cxn modelId="{6CDCE763-B03E-43D5-92BF-56E845DA56FC}" type="presParOf" srcId="{65A3717B-28DA-4871-9BC5-103C23DC09C7}" destId="{F1E05E85-7D2E-450E-8405-614284CC8273}" srcOrd="1" destOrd="0" presId="urn:microsoft.com/office/officeart/2009/3/layout/HorizontalOrganizationChart"/>
    <dgm:cxn modelId="{5AA68058-B3B3-48F5-AA7F-6CE2463743AD}" type="presParOf" srcId="{65A3717B-28DA-4871-9BC5-103C23DC09C7}" destId="{9140340E-4034-4A7E-AF1C-B89A4288B64F}"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CF208-3867-4646-BF50-FB856328DB3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55F01B58-B5AD-450B-926E-E610135DF678}">
      <dgm:prSet phldrT="[Text]"/>
      <dgm:spPr/>
      <dgm:t>
        <a:bodyPr/>
        <a:lstStyle/>
        <a:p>
          <a:r>
            <a:rPr lang="en-US" dirty="0"/>
            <a:t>Orchestrator</a:t>
          </a:r>
        </a:p>
      </dgm:t>
    </dgm:pt>
    <dgm:pt modelId="{F65F6893-21DA-48FE-99D4-0FA32729BE1B}" type="parTrans" cxnId="{8848C38D-E769-46F9-A15B-559BE7F0A2B1}">
      <dgm:prSet/>
      <dgm:spPr/>
      <dgm:t>
        <a:bodyPr/>
        <a:lstStyle/>
        <a:p>
          <a:endParaRPr lang="en-US"/>
        </a:p>
      </dgm:t>
    </dgm:pt>
    <dgm:pt modelId="{FB44338A-F4D4-4981-9D39-CD4C9F4A2BBF}" type="sibTrans" cxnId="{8848C38D-E769-46F9-A15B-559BE7F0A2B1}">
      <dgm:prSet/>
      <dgm:spPr/>
      <dgm:t>
        <a:bodyPr/>
        <a:lstStyle/>
        <a:p>
          <a:endParaRPr lang="en-US"/>
        </a:p>
      </dgm:t>
    </dgm:pt>
    <dgm:pt modelId="{20992841-84AA-4F45-8C0D-4F66BE0D6630}">
      <dgm:prSet phldrT="[Text]" custT="1"/>
      <dgm:spPr/>
      <dgm:t>
        <a:bodyPr/>
        <a:lstStyle/>
        <a:p>
          <a:r>
            <a:rPr lang="en-US" sz="2000" dirty="0"/>
            <a:t>Defines function workflows</a:t>
          </a:r>
        </a:p>
      </dgm:t>
    </dgm:pt>
    <dgm:pt modelId="{49037595-744F-4651-9565-9F7F88BB16F6}" type="parTrans" cxnId="{362F6B0E-A306-400E-ADC0-57F457C06FB4}">
      <dgm:prSet/>
      <dgm:spPr/>
      <dgm:t>
        <a:bodyPr/>
        <a:lstStyle/>
        <a:p>
          <a:endParaRPr lang="en-US"/>
        </a:p>
      </dgm:t>
    </dgm:pt>
    <dgm:pt modelId="{8AB58B29-171A-4D21-B65E-011EDA0BD5F3}" type="sibTrans" cxnId="{362F6B0E-A306-400E-ADC0-57F457C06FB4}">
      <dgm:prSet/>
      <dgm:spPr/>
      <dgm:t>
        <a:bodyPr/>
        <a:lstStyle/>
        <a:p>
          <a:endParaRPr lang="en-US"/>
        </a:p>
      </dgm:t>
    </dgm:pt>
    <dgm:pt modelId="{0B953A53-4CC2-4A29-A883-BDE09C2D1AF2}">
      <dgm:prSet phldrT="[Text]" custT="1"/>
      <dgm:spPr/>
      <dgm:t>
        <a:bodyPr/>
        <a:lstStyle/>
        <a:p>
          <a:r>
            <a:rPr lang="en-US" sz="2000" dirty="0"/>
            <a:t>Stateful</a:t>
          </a:r>
        </a:p>
      </dgm:t>
    </dgm:pt>
    <dgm:pt modelId="{1CAFC083-C7D2-4225-83A3-0B64B66FE7C4}" type="parTrans" cxnId="{A1269A10-BD48-49B3-AC53-063EDC74517C}">
      <dgm:prSet/>
      <dgm:spPr/>
      <dgm:t>
        <a:bodyPr/>
        <a:lstStyle/>
        <a:p>
          <a:endParaRPr lang="en-US"/>
        </a:p>
      </dgm:t>
    </dgm:pt>
    <dgm:pt modelId="{9F147E93-B0EE-4204-98BE-76F38037CEAB}" type="sibTrans" cxnId="{A1269A10-BD48-49B3-AC53-063EDC74517C}">
      <dgm:prSet/>
      <dgm:spPr/>
      <dgm:t>
        <a:bodyPr/>
        <a:lstStyle/>
        <a:p>
          <a:endParaRPr lang="en-US"/>
        </a:p>
      </dgm:t>
    </dgm:pt>
    <dgm:pt modelId="{F95E5C00-FF85-4991-BE96-007DD5D0FAA0}">
      <dgm:prSet phldrT="[Text]"/>
      <dgm:spPr/>
      <dgm:t>
        <a:bodyPr/>
        <a:lstStyle/>
        <a:p>
          <a:r>
            <a:rPr lang="en-US" dirty="0"/>
            <a:t>Activity</a:t>
          </a:r>
        </a:p>
      </dgm:t>
    </dgm:pt>
    <dgm:pt modelId="{CC9F45D6-C5C6-4929-A5C9-86078F9EC476}" type="parTrans" cxnId="{495E7B84-0652-4319-A109-1771EE7B8356}">
      <dgm:prSet/>
      <dgm:spPr/>
      <dgm:t>
        <a:bodyPr/>
        <a:lstStyle/>
        <a:p>
          <a:endParaRPr lang="en-US"/>
        </a:p>
      </dgm:t>
    </dgm:pt>
    <dgm:pt modelId="{974CB291-F67F-4E3A-8DAF-CA360B435410}" type="sibTrans" cxnId="{495E7B84-0652-4319-A109-1771EE7B8356}">
      <dgm:prSet/>
      <dgm:spPr/>
      <dgm:t>
        <a:bodyPr/>
        <a:lstStyle/>
        <a:p>
          <a:endParaRPr lang="en-US"/>
        </a:p>
      </dgm:t>
    </dgm:pt>
    <dgm:pt modelId="{396E1112-B115-4FD3-AD29-F90588BFA86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B03729B7-DB48-43D0-BB52-B5513429F5F6}" type="parTrans" cxnId="{B0C65CA3-B2ED-495E-AD34-609B886245EE}">
      <dgm:prSet/>
      <dgm:spPr/>
      <dgm:t>
        <a:bodyPr/>
        <a:lstStyle/>
        <a:p>
          <a:endParaRPr lang="en-US"/>
        </a:p>
      </dgm:t>
    </dgm:pt>
    <dgm:pt modelId="{FD100C24-6E43-4056-A92A-2B67F460D170}" type="sibTrans" cxnId="{B0C65CA3-B2ED-495E-AD34-609B886245EE}">
      <dgm:prSet/>
      <dgm:spPr/>
      <dgm:t>
        <a:bodyPr/>
        <a:lstStyle/>
        <a:p>
          <a:endParaRPr lang="en-US"/>
        </a:p>
      </dgm:t>
    </dgm:pt>
    <dgm:pt modelId="{673CCE53-F155-4EDB-88F7-B69CC70A6010}">
      <dgm:prSet phldrT="[Text]"/>
      <dgm:spPr/>
      <dgm:t>
        <a:bodyPr/>
        <a:lstStyle/>
        <a:p>
          <a:r>
            <a:rPr lang="en-US" dirty="0"/>
            <a:t>Entity</a:t>
          </a:r>
        </a:p>
      </dgm:t>
    </dgm:pt>
    <dgm:pt modelId="{9FFB796C-702B-4F4F-B7A7-D5989BE7AC9E}" type="parTrans" cxnId="{410FF8D0-B970-4DE3-AD4F-ACC71B3DBC4D}">
      <dgm:prSet/>
      <dgm:spPr/>
      <dgm:t>
        <a:bodyPr/>
        <a:lstStyle/>
        <a:p>
          <a:endParaRPr lang="en-US"/>
        </a:p>
      </dgm:t>
    </dgm:pt>
    <dgm:pt modelId="{77ADB632-AA71-4DFB-AA79-35680E2C73CF}" type="sibTrans" cxnId="{410FF8D0-B970-4DE3-AD4F-ACC71B3DBC4D}">
      <dgm:prSet/>
      <dgm:spPr/>
      <dgm:t>
        <a:bodyPr/>
        <a:lstStyle/>
        <a:p>
          <a:endParaRPr lang="en-US"/>
        </a:p>
      </dgm:t>
    </dgm:pt>
    <dgm:pt modelId="{0F4D3C66-1652-4D4F-9021-5FCE723AEE0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Stateful</a:t>
          </a:r>
        </a:p>
      </dgm:t>
    </dgm:pt>
    <dgm:pt modelId="{7E26BDE8-ED66-4799-BABA-D17317651189}" type="parTrans" cxnId="{1AB6678A-B153-487C-82AC-BAFEEF3E8F2C}">
      <dgm:prSet/>
      <dgm:spPr/>
      <dgm:t>
        <a:bodyPr/>
        <a:lstStyle/>
        <a:p>
          <a:endParaRPr lang="en-US"/>
        </a:p>
      </dgm:t>
    </dgm:pt>
    <dgm:pt modelId="{69E5FF5D-C68D-4C3F-964B-2FC8154BE19B}" type="sibTrans" cxnId="{1AB6678A-B153-487C-82AC-BAFEEF3E8F2C}">
      <dgm:prSet/>
      <dgm:spPr/>
      <dgm:t>
        <a:bodyPr/>
        <a:lstStyle/>
        <a:p>
          <a:endParaRPr lang="en-US"/>
        </a:p>
      </dgm:t>
    </dgm:pt>
    <dgm:pt modelId="{82F45657-B7D1-464A-9A32-4987EC8D3228}">
      <dgm:prSet phldrT="[Text]"/>
      <dgm:spPr/>
      <dgm:t>
        <a:bodyPr/>
        <a:lstStyle/>
        <a:p>
          <a:r>
            <a:rPr lang="en-US" dirty="0"/>
            <a:t>Client</a:t>
          </a:r>
        </a:p>
      </dgm:t>
    </dgm:pt>
    <dgm:pt modelId="{C97518BA-BCEE-4B7B-9AF1-CBBB9A8EC9B3}" type="parTrans" cxnId="{7AE4215F-AD7A-4392-B693-295E81C23303}">
      <dgm:prSet/>
      <dgm:spPr/>
      <dgm:t>
        <a:bodyPr/>
        <a:lstStyle/>
        <a:p>
          <a:endParaRPr lang="en-US"/>
        </a:p>
      </dgm:t>
    </dgm:pt>
    <dgm:pt modelId="{AD82719A-9985-4544-8609-9005905CB420}" type="sibTrans" cxnId="{7AE4215F-AD7A-4392-B693-295E81C23303}">
      <dgm:prSet/>
      <dgm:spPr/>
      <dgm:t>
        <a:bodyPr/>
        <a:lstStyle/>
        <a:p>
          <a:endParaRPr lang="en-US"/>
        </a:p>
      </dgm:t>
    </dgm:pt>
    <dgm:pt modelId="{690E20BC-1E6C-421C-8DE1-FC88271D4840}">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Stateless</a:t>
          </a:r>
        </a:p>
      </dgm:t>
    </dgm:pt>
    <dgm:pt modelId="{2D03BEEE-90FB-40B6-99C8-ECA4311C14EF}" type="parTrans" cxnId="{38847410-BF89-4E43-8FA1-ACE683B8C989}">
      <dgm:prSet/>
      <dgm:spPr/>
      <dgm:t>
        <a:bodyPr/>
        <a:lstStyle/>
        <a:p>
          <a:endParaRPr lang="en-US"/>
        </a:p>
      </dgm:t>
    </dgm:pt>
    <dgm:pt modelId="{FF67E54E-BBF0-4845-B105-605DA9775323}" type="sibTrans" cxnId="{38847410-BF89-4E43-8FA1-ACE683B8C989}">
      <dgm:prSet/>
      <dgm:spPr/>
      <dgm:t>
        <a:bodyPr/>
        <a:lstStyle/>
        <a:p>
          <a:endParaRPr lang="en-US"/>
        </a:p>
      </dgm:t>
    </dgm:pt>
    <dgm:pt modelId="{00305B01-61D0-4B35-AE57-00940097C58E}">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The functions and tasks being orchestrated</a:t>
          </a:r>
        </a:p>
      </dgm:t>
    </dgm:pt>
    <dgm:pt modelId="{08888354-5534-4BE6-AA9D-2435B0307611}" type="parTrans" cxnId="{2F1050C6-15C7-4400-8D21-3CD7230AF76D}">
      <dgm:prSet/>
      <dgm:spPr/>
      <dgm:t>
        <a:bodyPr/>
        <a:lstStyle/>
        <a:p>
          <a:endParaRPr lang="en-US"/>
        </a:p>
      </dgm:t>
    </dgm:pt>
    <dgm:pt modelId="{EE3754BF-2935-4D9A-ABFD-D9A6FCA05343}" type="sibTrans" cxnId="{2F1050C6-15C7-4400-8D21-3CD7230AF76D}">
      <dgm:prSet/>
      <dgm:spPr/>
      <dgm:t>
        <a:bodyPr/>
        <a:lstStyle/>
        <a:p>
          <a:endParaRPr lang="en-US"/>
        </a:p>
      </dgm:t>
    </dgm:pt>
    <dgm:pt modelId="{DEA15FAF-FF31-4BDA-8AF8-133B61809973}">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Reads and updates small pieces of state</a:t>
          </a:r>
        </a:p>
      </dgm:t>
    </dgm:pt>
    <dgm:pt modelId="{E998FA05-32FA-4BEA-9587-B312DA0526D2}" type="parTrans" cxnId="{AF412237-C9DF-4C28-898C-372347FB04C4}">
      <dgm:prSet/>
      <dgm:spPr/>
      <dgm:t>
        <a:bodyPr/>
        <a:lstStyle/>
        <a:p>
          <a:endParaRPr lang="en-US"/>
        </a:p>
      </dgm:t>
    </dgm:pt>
    <dgm:pt modelId="{F751874B-308A-416E-89F5-0D67D4EE5BA3}" type="sibTrans" cxnId="{AF412237-C9DF-4C28-898C-372347FB04C4}">
      <dgm:prSet/>
      <dgm:spPr/>
      <dgm:t>
        <a:bodyPr/>
        <a:lstStyle/>
        <a:p>
          <a:endParaRPr lang="en-US"/>
        </a:p>
      </dgm:t>
    </dgm:pt>
    <dgm:pt modelId="{017CA323-752F-473D-93F3-456CA1A0BDA5}">
      <dgm:prSet phldrT="[Text]" custT="1"/>
      <dgm:spPr/>
      <dgm:t>
        <a:bodyPr/>
        <a:lstStyle/>
        <a:p>
          <a:pPr marL="228600" lvl="1" indent="-228600" algn="l" defTabSz="889000">
            <a:lnSpc>
              <a:spcPct val="90000"/>
            </a:lnSpc>
            <a:spcBef>
              <a:spcPct val="0"/>
            </a:spcBef>
            <a:spcAft>
              <a:spcPct val="15000"/>
            </a:spcAft>
            <a:buChar char="•"/>
          </a:pPr>
          <a:r>
            <a:rPr lang="en-US" sz="2000" kern="1200" dirty="0">
              <a:solidFill>
                <a:srgbClr val="1A1A1A">
                  <a:hueOff val="0"/>
                  <a:satOff val="0"/>
                  <a:lumOff val="0"/>
                  <a:alphaOff val="0"/>
                </a:srgbClr>
              </a:solidFill>
              <a:latin typeface="Segoe UI"/>
              <a:ea typeface="+mn-ea"/>
              <a:cs typeface="+mn-cs"/>
            </a:rPr>
            <a:t>Sends messages to trigger Orchestrator and Entity functions</a:t>
          </a:r>
        </a:p>
      </dgm:t>
    </dgm:pt>
    <dgm:pt modelId="{B97A4D3B-B6EE-452B-9B6E-308FD92E5BD1}" type="parTrans" cxnId="{61CECA23-83A7-429B-9FFF-C1126E81C8AD}">
      <dgm:prSet/>
      <dgm:spPr/>
      <dgm:t>
        <a:bodyPr/>
        <a:lstStyle/>
        <a:p>
          <a:endParaRPr lang="en-US"/>
        </a:p>
      </dgm:t>
    </dgm:pt>
    <dgm:pt modelId="{D0E985D8-1186-4563-BF14-F3B8E8E1B3A5}" type="sibTrans" cxnId="{61CECA23-83A7-429B-9FFF-C1126E81C8AD}">
      <dgm:prSet/>
      <dgm:spPr/>
      <dgm:t>
        <a:bodyPr/>
        <a:lstStyle/>
        <a:p>
          <a:endParaRPr lang="en-US"/>
        </a:p>
      </dgm:t>
    </dgm:pt>
    <dgm:pt modelId="{2790DC37-2190-4567-97DC-1F06B426DB20}" type="pres">
      <dgm:prSet presAssocID="{4D9CF208-3867-4646-BF50-FB856328DB37}" presName="Name0" presStyleCnt="0">
        <dgm:presLayoutVars>
          <dgm:dir/>
          <dgm:animLvl val="lvl"/>
          <dgm:resizeHandles val="exact"/>
        </dgm:presLayoutVars>
      </dgm:prSet>
      <dgm:spPr/>
      <dgm:t>
        <a:bodyPr/>
        <a:lstStyle/>
        <a:p>
          <a:endParaRPr lang="en-IN"/>
        </a:p>
      </dgm:t>
    </dgm:pt>
    <dgm:pt modelId="{D51236EE-20B2-4AAA-BB8B-C4DF1D8248C3}" type="pres">
      <dgm:prSet presAssocID="{55F01B58-B5AD-450B-926E-E610135DF678}" presName="composite" presStyleCnt="0"/>
      <dgm:spPr/>
    </dgm:pt>
    <dgm:pt modelId="{31BDE2C3-850B-4D65-B31E-A02D593B58C6}" type="pres">
      <dgm:prSet presAssocID="{55F01B58-B5AD-450B-926E-E610135DF678}" presName="parTx" presStyleLbl="alignNode1" presStyleIdx="0" presStyleCnt="4">
        <dgm:presLayoutVars>
          <dgm:chMax val="0"/>
          <dgm:chPref val="0"/>
          <dgm:bulletEnabled val="1"/>
        </dgm:presLayoutVars>
      </dgm:prSet>
      <dgm:spPr/>
      <dgm:t>
        <a:bodyPr/>
        <a:lstStyle/>
        <a:p>
          <a:endParaRPr lang="en-IN"/>
        </a:p>
      </dgm:t>
    </dgm:pt>
    <dgm:pt modelId="{6FDCA787-0771-4E3F-889D-C2FAE463B551}" type="pres">
      <dgm:prSet presAssocID="{55F01B58-B5AD-450B-926E-E610135DF678}" presName="desTx" presStyleLbl="alignAccFollowNode1" presStyleIdx="0" presStyleCnt="4">
        <dgm:presLayoutVars>
          <dgm:bulletEnabled val="1"/>
        </dgm:presLayoutVars>
      </dgm:prSet>
      <dgm:spPr/>
      <dgm:t>
        <a:bodyPr/>
        <a:lstStyle/>
        <a:p>
          <a:endParaRPr lang="en-IN"/>
        </a:p>
      </dgm:t>
    </dgm:pt>
    <dgm:pt modelId="{AD900709-B13D-4263-8B00-F3B339E97461}" type="pres">
      <dgm:prSet presAssocID="{FB44338A-F4D4-4981-9D39-CD4C9F4A2BBF}" presName="space" presStyleCnt="0"/>
      <dgm:spPr/>
    </dgm:pt>
    <dgm:pt modelId="{A8F4980D-B73C-4618-84D5-F4EA26A51890}" type="pres">
      <dgm:prSet presAssocID="{F95E5C00-FF85-4991-BE96-007DD5D0FAA0}" presName="composite" presStyleCnt="0"/>
      <dgm:spPr/>
    </dgm:pt>
    <dgm:pt modelId="{F0AEC43B-C0DC-4AE2-9CA0-96D8C214F869}" type="pres">
      <dgm:prSet presAssocID="{F95E5C00-FF85-4991-BE96-007DD5D0FAA0}" presName="parTx" presStyleLbl="alignNode1" presStyleIdx="1" presStyleCnt="4">
        <dgm:presLayoutVars>
          <dgm:chMax val="0"/>
          <dgm:chPref val="0"/>
          <dgm:bulletEnabled val="1"/>
        </dgm:presLayoutVars>
      </dgm:prSet>
      <dgm:spPr/>
      <dgm:t>
        <a:bodyPr/>
        <a:lstStyle/>
        <a:p>
          <a:endParaRPr lang="en-IN"/>
        </a:p>
      </dgm:t>
    </dgm:pt>
    <dgm:pt modelId="{39A054DE-82F7-4EE0-AA35-E12C5885F532}" type="pres">
      <dgm:prSet presAssocID="{F95E5C00-FF85-4991-BE96-007DD5D0FAA0}" presName="desTx" presStyleLbl="alignAccFollowNode1" presStyleIdx="1" presStyleCnt="4">
        <dgm:presLayoutVars>
          <dgm:bulletEnabled val="1"/>
        </dgm:presLayoutVars>
      </dgm:prSet>
      <dgm:spPr/>
      <dgm:t>
        <a:bodyPr/>
        <a:lstStyle/>
        <a:p>
          <a:endParaRPr lang="en-IN"/>
        </a:p>
      </dgm:t>
    </dgm:pt>
    <dgm:pt modelId="{B043E05A-1CFB-49F7-91A2-78E9714E4932}" type="pres">
      <dgm:prSet presAssocID="{974CB291-F67F-4E3A-8DAF-CA360B435410}" presName="space" presStyleCnt="0"/>
      <dgm:spPr/>
    </dgm:pt>
    <dgm:pt modelId="{89C1F617-9A47-42EE-B0BE-5FC7C50CA41A}" type="pres">
      <dgm:prSet presAssocID="{673CCE53-F155-4EDB-88F7-B69CC70A6010}" presName="composite" presStyleCnt="0"/>
      <dgm:spPr/>
    </dgm:pt>
    <dgm:pt modelId="{D203704B-3701-4D43-8DEE-C25F6075F377}" type="pres">
      <dgm:prSet presAssocID="{673CCE53-F155-4EDB-88F7-B69CC70A6010}" presName="parTx" presStyleLbl="alignNode1" presStyleIdx="2" presStyleCnt="4">
        <dgm:presLayoutVars>
          <dgm:chMax val="0"/>
          <dgm:chPref val="0"/>
          <dgm:bulletEnabled val="1"/>
        </dgm:presLayoutVars>
      </dgm:prSet>
      <dgm:spPr/>
      <dgm:t>
        <a:bodyPr/>
        <a:lstStyle/>
        <a:p>
          <a:endParaRPr lang="en-IN"/>
        </a:p>
      </dgm:t>
    </dgm:pt>
    <dgm:pt modelId="{BAB9C819-2AF9-490E-B7F0-9A2003C192FD}" type="pres">
      <dgm:prSet presAssocID="{673CCE53-F155-4EDB-88F7-B69CC70A6010}" presName="desTx" presStyleLbl="alignAccFollowNode1" presStyleIdx="2" presStyleCnt="4">
        <dgm:presLayoutVars>
          <dgm:bulletEnabled val="1"/>
        </dgm:presLayoutVars>
      </dgm:prSet>
      <dgm:spPr/>
      <dgm:t>
        <a:bodyPr/>
        <a:lstStyle/>
        <a:p>
          <a:endParaRPr lang="en-IN"/>
        </a:p>
      </dgm:t>
    </dgm:pt>
    <dgm:pt modelId="{ABF2219E-B2CE-4094-8A2D-602478C8DA7D}" type="pres">
      <dgm:prSet presAssocID="{77ADB632-AA71-4DFB-AA79-35680E2C73CF}" presName="space" presStyleCnt="0"/>
      <dgm:spPr/>
    </dgm:pt>
    <dgm:pt modelId="{1076437D-3CA0-4CF6-8FD3-4B09EA19F0D9}" type="pres">
      <dgm:prSet presAssocID="{82F45657-B7D1-464A-9A32-4987EC8D3228}" presName="composite" presStyleCnt="0"/>
      <dgm:spPr/>
    </dgm:pt>
    <dgm:pt modelId="{F6613D3F-2D9D-4C0F-984A-DEBE816DA08A}" type="pres">
      <dgm:prSet presAssocID="{82F45657-B7D1-464A-9A32-4987EC8D3228}" presName="parTx" presStyleLbl="alignNode1" presStyleIdx="3" presStyleCnt="4">
        <dgm:presLayoutVars>
          <dgm:chMax val="0"/>
          <dgm:chPref val="0"/>
          <dgm:bulletEnabled val="1"/>
        </dgm:presLayoutVars>
      </dgm:prSet>
      <dgm:spPr/>
      <dgm:t>
        <a:bodyPr/>
        <a:lstStyle/>
        <a:p>
          <a:endParaRPr lang="en-IN"/>
        </a:p>
      </dgm:t>
    </dgm:pt>
    <dgm:pt modelId="{C69C8B35-33F9-494C-B837-EA4BAC7AB2B9}" type="pres">
      <dgm:prSet presAssocID="{82F45657-B7D1-464A-9A32-4987EC8D3228}" presName="desTx" presStyleLbl="alignAccFollowNode1" presStyleIdx="3" presStyleCnt="4">
        <dgm:presLayoutVars>
          <dgm:bulletEnabled val="1"/>
        </dgm:presLayoutVars>
      </dgm:prSet>
      <dgm:spPr/>
      <dgm:t>
        <a:bodyPr/>
        <a:lstStyle/>
        <a:p>
          <a:endParaRPr lang="en-IN"/>
        </a:p>
      </dgm:t>
    </dgm:pt>
  </dgm:ptLst>
  <dgm:cxnLst>
    <dgm:cxn modelId="{CA7D8B69-402F-486F-A5C3-29C83633A2C2}" type="presOf" srcId="{82F45657-B7D1-464A-9A32-4987EC8D3228}" destId="{F6613D3F-2D9D-4C0F-984A-DEBE816DA08A}" srcOrd="0" destOrd="0" presId="urn:microsoft.com/office/officeart/2005/8/layout/hList1"/>
    <dgm:cxn modelId="{175318CB-768C-4F32-953A-C7C89721DCDA}" type="presOf" srcId="{673CCE53-F155-4EDB-88F7-B69CC70A6010}" destId="{D203704B-3701-4D43-8DEE-C25F6075F377}" srcOrd="0" destOrd="0" presId="urn:microsoft.com/office/officeart/2005/8/layout/hList1"/>
    <dgm:cxn modelId="{48EEDA6B-07BD-4AD0-B7BD-121601F0DDBF}" type="presOf" srcId="{55F01B58-B5AD-450B-926E-E610135DF678}" destId="{31BDE2C3-850B-4D65-B31E-A02D593B58C6}" srcOrd="0" destOrd="0" presId="urn:microsoft.com/office/officeart/2005/8/layout/hList1"/>
    <dgm:cxn modelId="{7AE4215F-AD7A-4392-B693-295E81C23303}" srcId="{4D9CF208-3867-4646-BF50-FB856328DB37}" destId="{82F45657-B7D1-464A-9A32-4987EC8D3228}" srcOrd="3" destOrd="0" parTransId="{C97518BA-BCEE-4B7B-9AF1-CBBB9A8EC9B3}" sibTransId="{AD82719A-9985-4544-8609-9005905CB420}"/>
    <dgm:cxn modelId="{B0C65CA3-B2ED-495E-AD34-609B886245EE}" srcId="{F95E5C00-FF85-4991-BE96-007DD5D0FAA0}" destId="{396E1112-B115-4FD3-AD29-F90588BFA863}" srcOrd="1" destOrd="0" parTransId="{B03729B7-DB48-43D0-BB52-B5513429F5F6}" sibTransId="{FD100C24-6E43-4056-A92A-2B67F460D170}"/>
    <dgm:cxn modelId="{AF412237-C9DF-4C28-898C-372347FB04C4}" srcId="{673CCE53-F155-4EDB-88F7-B69CC70A6010}" destId="{DEA15FAF-FF31-4BDA-8AF8-133B61809973}" srcOrd="0" destOrd="0" parTransId="{E998FA05-32FA-4BEA-9587-B312DA0526D2}" sibTransId="{F751874B-308A-416E-89F5-0D67D4EE5BA3}"/>
    <dgm:cxn modelId="{277F0959-6E03-49BD-87A8-822EE77E628F}" type="presOf" srcId="{396E1112-B115-4FD3-AD29-F90588BFA863}" destId="{39A054DE-82F7-4EE0-AA35-E12C5885F532}" srcOrd="0" destOrd="1" presId="urn:microsoft.com/office/officeart/2005/8/layout/hList1"/>
    <dgm:cxn modelId="{B582B131-CE7C-4C7D-AEAE-3F77D8255657}" type="presOf" srcId="{00305B01-61D0-4B35-AE57-00940097C58E}" destId="{39A054DE-82F7-4EE0-AA35-E12C5885F532}" srcOrd="0" destOrd="0" presId="urn:microsoft.com/office/officeart/2005/8/layout/hList1"/>
    <dgm:cxn modelId="{A9AD3E18-FECD-406A-92FF-6EBF286F709A}" type="presOf" srcId="{20992841-84AA-4F45-8C0D-4F66BE0D6630}" destId="{6FDCA787-0771-4E3F-889D-C2FAE463B551}" srcOrd="0" destOrd="0" presId="urn:microsoft.com/office/officeart/2005/8/layout/hList1"/>
    <dgm:cxn modelId="{01D1CEF7-E38C-4088-BEC9-28B97CA4E66A}" type="presOf" srcId="{4D9CF208-3867-4646-BF50-FB856328DB37}" destId="{2790DC37-2190-4567-97DC-1F06B426DB20}" srcOrd="0" destOrd="0" presId="urn:microsoft.com/office/officeart/2005/8/layout/hList1"/>
    <dgm:cxn modelId="{495E7B84-0652-4319-A109-1771EE7B8356}" srcId="{4D9CF208-3867-4646-BF50-FB856328DB37}" destId="{F95E5C00-FF85-4991-BE96-007DD5D0FAA0}" srcOrd="1" destOrd="0" parTransId="{CC9F45D6-C5C6-4929-A5C9-86078F9EC476}" sibTransId="{974CB291-F67F-4E3A-8DAF-CA360B435410}"/>
    <dgm:cxn modelId="{7717B2A3-3BDF-4D59-8CE4-C6DA2519264E}" type="presOf" srcId="{0B953A53-4CC2-4A29-A883-BDE09C2D1AF2}" destId="{6FDCA787-0771-4E3F-889D-C2FAE463B551}" srcOrd="0" destOrd="1" presId="urn:microsoft.com/office/officeart/2005/8/layout/hList1"/>
    <dgm:cxn modelId="{1AB6678A-B153-487C-82AC-BAFEEF3E8F2C}" srcId="{673CCE53-F155-4EDB-88F7-B69CC70A6010}" destId="{0F4D3C66-1652-4D4F-9021-5FCE723AEE0E}" srcOrd="1" destOrd="0" parTransId="{7E26BDE8-ED66-4799-BABA-D17317651189}" sibTransId="{69E5FF5D-C68D-4C3F-964B-2FC8154BE19B}"/>
    <dgm:cxn modelId="{61CECA23-83A7-429B-9FFF-C1126E81C8AD}" srcId="{82F45657-B7D1-464A-9A32-4987EC8D3228}" destId="{017CA323-752F-473D-93F3-456CA1A0BDA5}" srcOrd="0" destOrd="0" parTransId="{B97A4D3B-B6EE-452B-9B6E-308FD92E5BD1}" sibTransId="{D0E985D8-1186-4563-BF14-F3B8E8E1B3A5}"/>
    <dgm:cxn modelId="{8848C38D-E769-46F9-A15B-559BE7F0A2B1}" srcId="{4D9CF208-3867-4646-BF50-FB856328DB37}" destId="{55F01B58-B5AD-450B-926E-E610135DF678}" srcOrd="0" destOrd="0" parTransId="{F65F6893-21DA-48FE-99D4-0FA32729BE1B}" sibTransId="{FB44338A-F4D4-4981-9D39-CD4C9F4A2BBF}"/>
    <dgm:cxn modelId="{410FF8D0-B970-4DE3-AD4F-ACC71B3DBC4D}" srcId="{4D9CF208-3867-4646-BF50-FB856328DB37}" destId="{673CCE53-F155-4EDB-88F7-B69CC70A6010}" srcOrd="2" destOrd="0" parTransId="{9FFB796C-702B-4F4F-B7A7-D5989BE7AC9E}" sibTransId="{77ADB632-AA71-4DFB-AA79-35680E2C73CF}"/>
    <dgm:cxn modelId="{2F1050C6-15C7-4400-8D21-3CD7230AF76D}" srcId="{F95E5C00-FF85-4991-BE96-007DD5D0FAA0}" destId="{00305B01-61D0-4B35-AE57-00940097C58E}" srcOrd="0" destOrd="0" parTransId="{08888354-5534-4BE6-AA9D-2435B0307611}" sibTransId="{EE3754BF-2935-4D9A-ABFD-D9A6FCA05343}"/>
    <dgm:cxn modelId="{A99250E1-D3B0-4865-A9E4-3B33D2189EB4}" type="presOf" srcId="{0F4D3C66-1652-4D4F-9021-5FCE723AEE0E}" destId="{BAB9C819-2AF9-490E-B7F0-9A2003C192FD}" srcOrd="0" destOrd="1" presId="urn:microsoft.com/office/officeart/2005/8/layout/hList1"/>
    <dgm:cxn modelId="{362F6B0E-A306-400E-ADC0-57F457C06FB4}" srcId="{55F01B58-B5AD-450B-926E-E610135DF678}" destId="{20992841-84AA-4F45-8C0D-4F66BE0D6630}" srcOrd="0" destOrd="0" parTransId="{49037595-744F-4651-9565-9F7F88BB16F6}" sibTransId="{8AB58B29-171A-4D21-B65E-011EDA0BD5F3}"/>
    <dgm:cxn modelId="{D197668C-AB3A-4D02-A9A2-C0B83004EC36}" type="presOf" srcId="{690E20BC-1E6C-421C-8DE1-FC88271D4840}" destId="{C69C8B35-33F9-494C-B837-EA4BAC7AB2B9}" srcOrd="0" destOrd="1" presId="urn:microsoft.com/office/officeart/2005/8/layout/hList1"/>
    <dgm:cxn modelId="{CBEDCE00-94E7-44D4-ABA7-EF3C8949B400}" type="presOf" srcId="{DEA15FAF-FF31-4BDA-8AF8-133B61809973}" destId="{BAB9C819-2AF9-490E-B7F0-9A2003C192FD}" srcOrd="0" destOrd="0" presId="urn:microsoft.com/office/officeart/2005/8/layout/hList1"/>
    <dgm:cxn modelId="{C4AEA16B-705E-4B64-991E-ED329A66305C}" type="presOf" srcId="{F95E5C00-FF85-4991-BE96-007DD5D0FAA0}" destId="{F0AEC43B-C0DC-4AE2-9CA0-96D8C214F869}" srcOrd="0" destOrd="0" presId="urn:microsoft.com/office/officeart/2005/8/layout/hList1"/>
    <dgm:cxn modelId="{D9161F96-CEB0-4DC0-BCD6-275F1CE69AF9}" type="presOf" srcId="{017CA323-752F-473D-93F3-456CA1A0BDA5}" destId="{C69C8B35-33F9-494C-B837-EA4BAC7AB2B9}" srcOrd="0" destOrd="0" presId="urn:microsoft.com/office/officeart/2005/8/layout/hList1"/>
    <dgm:cxn modelId="{A1269A10-BD48-49B3-AC53-063EDC74517C}" srcId="{55F01B58-B5AD-450B-926E-E610135DF678}" destId="{0B953A53-4CC2-4A29-A883-BDE09C2D1AF2}" srcOrd="1" destOrd="0" parTransId="{1CAFC083-C7D2-4225-83A3-0B64B66FE7C4}" sibTransId="{9F147E93-B0EE-4204-98BE-76F38037CEAB}"/>
    <dgm:cxn modelId="{38847410-BF89-4E43-8FA1-ACE683B8C989}" srcId="{82F45657-B7D1-464A-9A32-4987EC8D3228}" destId="{690E20BC-1E6C-421C-8DE1-FC88271D4840}" srcOrd="1" destOrd="0" parTransId="{2D03BEEE-90FB-40B6-99C8-ECA4311C14EF}" sibTransId="{FF67E54E-BBF0-4845-B105-605DA9775323}"/>
    <dgm:cxn modelId="{68E543CA-2582-4042-BC10-0FE33A9E7C06}" type="presParOf" srcId="{2790DC37-2190-4567-97DC-1F06B426DB20}" destId="{D51236EE-20B2-4AAA-BB8B-C4DF1D8248C3}" srcOrd="0" destOrd="0" presId="urn:microsoft.com/office/officeart/2005/8/layout/hList1"/>
    <dgm:cxn modelId="{3660FBF1-B987-400B-88D3-1055E8804C6C}" type="presParOf" srcId="{D51236EE-20B2-4AAA-BB8B-C4DF1D8248C3}" destId="{31BDE2C3-850B-4D65-B31E-A02D593B58C6}" srcOrd="0" destOrd="0" presId="urn:microsoft.com/office/officeart/2005/8/layout/hList1"/>
    <dgm:cxn modelId="{2F00410D-2F11-41B2-85BD-E7B4E72223EF}" type="presParOf" srcId="{D51236EE-20B2-4AAA-BB8B-C4DF1D8248C3}" destId="{6FDCA787-0771-4E3F-889D-C2FAE463B551}" srcOrd="1" destOrd="0" presId="urn:microsoft.com/office/officeart/2005/8/layout/hList1"/>
    <dgm:cxn modelId="{CBBC544E-5BBE-4359-A2AD-C1BA9AB44BDF}" type="presParOf" srcId="{2790DC37-2190-4567-97DC-1F06B426DB20}" destId="{AD900709-B13D-4263-8B00-F3B339E97461}" srcOrd="1" destOrd="0" presId="urn:microsoft.com/office/officeart/2005/8/layout/hList1"/>
    <dgm:cxn modelId="{8A5A39BB-5DBE-4498-BCF3-5980984AC28F}" type="presParOf" srcId="{2790DC37-2190-4567-97DC-1F06B426DB20}" destId="{A8F4980D-B73C-4618-84D5-F4EA26A51890}" srcOrd="2" destOrd="0" presId="urn:microsoft.com/office/officeart/2005/8/layout/hList1"/>
    <dgm:cxn modelId="{416C2485-11BF-48AE-92FA-8E2BC33976BC}" type="presParOf" srcId="{A8F4980D-B73C-4618-84D5-F4EA26A51890}" destId="{F0AEC43B-C0DC-4AE2-9CA0-96D8C214F869}" srcOrd="0" destOrd="0" presId="urn:microsoft.com/office/officeart/2005/8/layout/hList1"/>
    <dgm:cxn modelId="{9A9CE0DF-9B3C-4E0F-860E-3FBF87CEC062}" type="presParOf" srcId="{A8F4980D-B73C-4618-84D5-F4EA26A51890}" destId="{39A054DE-82F7-4EE0-AA35-E12C5885F532}" srcOrd="1" destOrd="0" presId="urn:microsoft.com/office/officeart/2005/8/layout/hList1"/>
    <dgm:cxn modelId="{5C314C85-BDC7-4AB4-8F04-76F5D2161C2B}" type="presParOf" srcId="{2790DC37-2190-4567-97DC-1F06B426DB20}" destId="{B043E05A-1CFB-49F7-91A2-78E9714E4932}" srcOrd="3" destOrd="0" presId="urn:microsoft.com/office/officeart/2005/8/layout/hList1"/>
    <dgm:cxn modelId="{AAF1DA4E-559C-4E0B-A4D1-A340F1A7734D}" type="presParOf" srcId="{2790DC37-2190-4567-97DC-1F06B426DB20}" destId="{89C1F617-9A47-42EE-B0BE-5FC7C50CA41A}" srcOrd="4" destOrd="0" presId="urn:microsoft.com/office/officeart/2005/8/layout/hList1"/>
    <dgm:cxn modelId="{C503AF54-B4EA-4A9A-A6DD-282D74F95016}" type="presParOf" srcId="{89C1F617-9A47-42EE-B0BE-5FC7C50CA41A}" destId="{D203704B-3701-4D43-8DEE-C25F6075F377}" srcOrd="0" destOrd="0" presId="urn:microsoft.com/office/officeart/2005/8/layout/hList1"/>
    <dgm:cxn modelId="{98828D75-D397-4ECB-B99E-C8B673C2929D}" type="presParOf" srcId="{89C1F617-9A47-42EE-B0BE-5FC7C50CA41A}" destId="{BAB9C819-2AF9-490E-B7F0-9A2003C192FD}" srcOrd="1" destOrd="0" presId="urn:microsoft.com/office/officeart/2005/8/layout/hList1"/>
    <dgm:cxn modelId="{55EEB189-1368-4FCC-A327-5F15466B68F7}" type="presParOf" srcId="{2790DC37-2190-4567-97DC-1F06B426DB20}" destId="{ABF2219E-B2CE-4094-8A2D-602478C8DA7D}" srcOrd="5" destOrd="0" presId="urn:microsoft.com/office/officeart/2005/8/layout/hList1"/>
    <dgm:cxn modelId="{15DF29EF-A80C-41CB-AF70-63B2A3011CCC}" type="presParOf" srcId="{2790DC37-2190-4567-97DC-1F06B426DB20}" destId="{1076437D-3CA0-4CF6-8FD3-4B09EA19F0D9}" srcOrd="6" destOrd="0" presId="urn:microsoft.com/office/officeart/2005/8/layout/hList1"/>
    <dgm:cxn modelId="{5BF0F467-F4ED-48F8-9D22-1E22D9525C96}" type="presParOf" srcId="{1076437D-3CA0-4CF6-8FD3-4B09EA19F0D9}" destId="{F6613D3F-2D9D-4C0F-984A-DEBE816DA08A}" srcOrd="0" destOrd="0" presId="urn:microsoft.com/office/officeart/2005/8/layout/hList1"/>
    <dgm:cxn modelId="{B42509C6-C5C4-45E9-9247-42D6EFA0DEB5}" type="presParOf" srcId="{1076437D-3CA0-4CF6-8FD3-4B09EA19F0D9}" destId="{C69C8B35-33F9-494C-B837-EA4BAC7AB2B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xmlns=""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r>
            <a:rPr lang="en-US" sz="1400" dirty="0">
              <a:solidFill>
                <a:schemeClr val="bg1"/>
              </a:solidFill>
            </a:rPr>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46681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hosted in a variety of places, including:</a:t>
            </a:r>
          </a:p>
          <a:p>
            <a:pPr marL="171450" indent="-171450">
              <a:buFont typeface="Arial" panose="020B0604020202020204" pitchFamily="34" charset="0"/>
              <a:buChar char="•"/>
            </a:pPr>
            <a:r>
              <a:rPr lang="en-US" b="0" dirty="0"/>
              <a:t>Azure services that support containerization (Azure Kubernetes Service, Service Fabric, and Azure Container Instances)</a:t>
            </a:r>
          </a:p>
          <a:p>
            <a:pPr marL="171450" indent="-171450">
              <a:buFont typeface="Arial" panose="020B0604020202020204" pitchFamily="34" charset="0"/>
              <a:buChar char="•"/>
            </a:pPr>
            <a:r>
              <a:rPr lang="en-US" b="0" dirty="0"/>
              <a:t>Non-Azure container hosts (Kubernetes, Virtual Machines, other cloud providers)</a:t>
            </a:r>
          </a:p>
          <a:p>
            <a:pPr marL="171450" indent="-171450">
              <a:buFont typeface="Arial" panose="020B0604020202020204" pitchFamily="34" charset="0"/>
              <a:buChar char="•"/>
            </a:pPr>
            <a:r>
              <a:rPr lang="en-US" b="0" dirty="0"/>
              <a:t>On-premises by using App Service on Azure Stack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3200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trigger defines how a function is invoked. A function must have exactly one trigger. Triggers have associated data, which is usually the payload that triggers the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495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many types of triggers for Azure services including: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HTTPTrigger</a:t>
            </a:r>
            <a:r>
              <a:rPr lang="en-US" sz="882" b="0" i="0" kern="1200" dirty="0">
                <a:solidFill>
                  <a:schemeClr val="tx1"/>
                </a:solidFill>
                <a:effectLst/>
                <a:latin typeface="Segoe UI Light" pitchFamily="34" charset="0"/>
                <a:ea typeface="+mn-ea"/>
                <a:cs typeface="+mn-cs"/>
              </a:rPr>
              <a:t> - Trigger the execution of your code by using an HTTP request.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TimerTrigger</a:t>
            </a:r>
            <a:r>
              <a:rPr lang="en-US" sz="882" b="0" i="0" kern="1200" dirty="0">
                <a:solidFill>
                  <a:schemeClr val="tx1"/>
                </a:solidFill>
                <a:effectLst/>
                <a:latin typeface="Segoe UI Light" pitchFamily="34" charset="0"/>
                <a:ea typeface="+mn-ea"/>
                <a:cs typeface="+mn-cs"/>
              </a:rPr>
              <a:t> - Execute cleanup or other batch tasks on a predefined schedule.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GitHub webhook</a:t>
            </a:r>
            <a:r>
              <a:rPr lang="en-US" sz="882" b="0" i="0" kern="1200" dirty="0">
                <a:solidFill>
                  <a:schemeClr val="tx1"/>
                </a:solidFill>
                <a:effectLst/>
                <a:latin typeface="Segoe UI Light" pitchFamily="34" charset="0"/>
                <a:ea typeface="+mn-ea"/>
                <a:cs typeface="+mn-cs"/>
              </a:rPr>
              <a:t> - Respond to events that occur in your GitHub repositories. Generic webhook - process webhook HTTP requests from any service that supports webhooks.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CosmosDBTrigger</a:t>
            </a:r>
            <a:r>
              <a:rPr lang="en-US" sz="882" b="0" i="0" kern="1200" dirty="0">
                <a:solidFill>
                  <a:schemeClr val="tx1"/>
                </a:solidFill>
                <a:effectLst/>
                <a:latin typeface="Segoe UI Light" pitchFamily="34" charset="0"/>
                <a:ea typeface="+mn-ea"/>
                <a:cs typeface="+mn-cs"/>
              </a:rPr>
              <a:t> - Process Azure Cosmos DB documents when they are added or updated in collections in a NoSQL database.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BlobTrigger</a:t>
            </a:r>
            <a:r>
              <a:rPr lang="en-US" sz="882" b="0" i="0" kern="1200" dirty="0">
                <a:solidFill>
                  <a:schemeClr val="tx1"/>
                </a:solidFill>
                <a:effectLst/>
                <a:latin typeface="Segoe UI Light" pitchFamily="34" charset="0"/>
                <a:ea typeface="+mn-ea"/>
                <a:cs typeface="+mn-cs"/>
              </a:rPr>
              <a:t> - Process Azure Storage blobs when they are added to containers. You might use this function for image resizing.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QueueTrigger</a:t>
            </a:r>
            <a:r>
              <a:rPr lang="en-US" sz="882" b="0" i="0" kern="1200" dirty="0">
                <a:solidFill>
                  <a:schemeClr val="tx1"/>
                </a:solidFill>
                <a:effectLst/>
                <a:latin typeface="Segoe UI Light" pitchFamily="34" charset="0"/>
                <a:ea typeface="+mn-ea"/>
                <a:cs typeface="+mn-cs"/>
              </a:rPr>
              <a:t> - Respond to messages as they arrive in an Azure Storage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EventHubTrigger</a:t>
            </a:r>
            <a:r>
              <a:rPr lang="en-US" sz="882" b="0" i="0" kern="1200" dirty="0">
                <a:solidFill>
                  <a:schemeClr val="tx1"/>
                </a:solidFill>
                <a:effectLst/>
                <a:latin typeface="Segoe UI Light" pitchFamily="34" charset="0"/>
                <a:ea typeface="+mn-ea"/>
                <a:cs typeface="+mn-cs"/>
              </a:rPr>
              <a:t> - Respond to events delivered to an Azure Event Hub. Particularly useful in application instrumentation, user experience, or workflow processing, and Internet of Things (IoT) scenarios.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ServiceBusQueueTrigger</a:t>
            </a:r>
            <a:r>
              <a:rPr lang="en-US" sz="882" b="0" i="0" kern="1200" dirty="0">
                <a:solidFill>
                  <a:schemeClr val="tx1"/>
                </a:solidFill>
                <a:effectLst/>
                <a:latin typeface="Segoe UI Light" pitchFamily="34" charset="0"/>
                <a:ea typeface="+mn-ea"/>
                <a:cs typeface="+mn-cs"/>
              </a:rPr>
              <a:t> - Connect your code to other Azure services or on-premises services by listening to message queues.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ServiceBusTopicTrigger</a:t>
            </a:r>
            <a:r>
              <a:rPr lang="en-US" sz="882" b="0" i="0" kern="1200" dirty="0">
                <a:solidFill>
                  <a:schemeClr val="tx1"/>
                </a:solidFill>
                <a:effectLst/>
                <a:latin typeface="Segoe UI Light" pitchFamily="34" charset="0"/>
                <a:ea typeface="+mn-ea"/>
                <a:cs typeface="+mn-cs"/>
              </a:rPr>
              <a:t> - Connect your code to other Azure services or on-premises services by subscribing to topics.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12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Input and output bindings provide a declarative way to connect to data from within your code. Bindings are optional and an Azure Function can have multiple input and output bindings.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6039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Triggers and bindings let you avoid hard-coding the details of the services that you're working with. Your function receives data (for example, the content of a queue message) in function parameters. You send data (for example, to create a queue message) by using the return value of the function. In C# and C# script, alternative ways to send data are out parameters and collector objects.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54972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 this example, the Function is triggered by a recurring schedule (nightly) and queries Azure Cosmos DB for a set of documents. The function then processes the documents, outputs blobs to Azure Storage, and outputs logs to Event Hubs.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86943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Under the Premium plan, Azure Functions has the same hosting capabilities as the Web Apps in Azure App Service. This means that Azure Functions also has the Virtual Network Integration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a:t>
            </a:r>
            <a:r>
              <a:rPr lang="en-US" b="0" dirty="0"/>
              <a:t>Virtual Network</a:t>
            </a:r>
            <a:r>
              <a:rPr lang="en-US" sz="882" b="0" i="0" kern="1200" dirty="0">
                <a:solidFill>
                  <a:schemeClr val="tx1"/>
                </a:solidFill>
                <a:effectLst/>
                <a:latin typeface="Segoe UI Light" pitchFamily="34" charset="0"/>
                <a:ea typeface="+mn-ea"/>
                <a:cs typeface="+mn-cs"/>
              </a:rPr>
              <a:t> Integration is used with </a:t>
            </a:r>
            <a:r>
              <a:rPr lang="en-US" b="0" dirty="0"/>
              <a:t>an Azure Virtual Network</a:t>
            </a:r>
            <a:r>
              <a:rPr lang="en-US" sz="882" b="0" i="0" kern="1200" dirty="0">
                <a:solidFill>
                  <a:schemeClr val="tx1"/>
                </a:solidFill>
                <a:effectLst/>
                <a:latin typeface="Segoe UI Light" pitchFamily="34" charset="0"/>
                <a:ea typeface="+mn-ea"/>
                <a:cs typeface="+mn-cs"/>
              </a:rPr>
              <a:t> in the same region as your app, it requires you to use a delegated subnet with at least 32 addresses in it. You won’t be able to use the subnet for anything else. Outbound calls from your app will be made from the addresses in the delegated subnet. When you use this version of </a:t>
            </a:r>
            <a:r>
              <a:rPr lang="en-US" b="0" dirty="0"/>
              <a:t>Virtual Network</a:t>
            </a:r>
            <a:r>
              <a:rPr lang="en-US" sz="882" b="0" i="0" kern="1200" dirty="0">
                <a:solidFill>
                  <a:schemeClr val="tx1"/>
                </a:solidFill>
                <a:effectLst/>
                <a:latin typeface="Segoe UI Light" pitchFamily="34" charset="0"/>
                <a:ea typeface="+mn-ea"/>
                <a:cs typeface="+mn-cs"/>
              </a:rPr>
              <a:t> Integration, the calls are made from addresses in your </a:t>
            </a:r>
            <a:r>
              <a:rPr lang="en-US" b="0" dirty="0"/>
              <a:t>Virtual Network</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2974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addresses in your </a:t>
            </a:r>
            <a:r>
              <a:rPr lang="en-US" b="0" dirty="0"/>
              <a:t>VNET</a:t>
            </a:r>
            <a:r>
              <a:rPr lang="en-US" sz="882" b="0" i="0" kern="1200" dirty="0">
                <a:solidFill>
                  <a:schemeClr val="tx1"/>
                </a:solidFill>
                <a:effectLst/>
                <a:latin typeface="Segoe UI Light" pitchFamily="34" charset="0"/>
                <a:ea typeface="+mn-ea"/>
                <a:cs typeface="+mn-cs"/>
              </a:rPr>
              <a:t> enables your app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Make calls to service-endpoint secured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Azure ExpressRoute connections.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in the </a:t>
            </a:r>
            <a:r>
              <a:rPr lang="en-US" b="0" dirty="0"/>
              <a:t>Virtual Network</a:t>
            </a:r>
            <a:r>
              <a:rPr lang="en-US" sz="882" b="0" i="0" kern="1200" dirty="0">
                <a:solidFill>
                  <a:schemeClr val="tx1"/>
                </a:solidFill>
                <a:effectLst/>
                <a:latin typeface="Segoe UI Light" pitchFamily="34" charset="0"/>
                <a:ea typeface="+mn-ea"/>
                <a:cs typeface="+mn-cs"/>
              </a:rPr>
              <a:t> that you are connected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Access resources across peered connections, including ExpressRoute connections.</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3458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Avoid long running functions</a:t>
            </a:r>
          </a:p>
          <a:p>
            <a:r>
              <a:rPr lang="en-US" sz="882" b="0" i="0" kern="1200" dirty="0">
                <a:solidFill>
                  <a:schemeClr val="tx1"/>
                </a:solidFill>
                <a:effectLst/>
                <a:latin typeface="Segoe UI Light" pitchFamily="34" charset="0"/>
                <a:ea typeface="+mn-ea"/>
                <a:cs typeface="+mn-cs"/>
              </a:rPr>
              <a:t>Large, long-running functions can cause unexpected time-out issues. A function can become large due to many Node.js dependencies. Importing dependencies can also cause increased load times that result in unexpected time-outs. Dependencies are loaded both explicitly and implicitly. A single module loaded by your code may load its own additional modules.</a:t>
            </a:r>
          </a:p>
          <a:p>
            <a:endParaRPr lang="en-US" dirty="0"/>
          </a:p>
          <a:p>
            <a:r>
              <a:rPr lang="en-US" sz="882" b="1" i="0" kern="1200" dirty="0">
                <a:solidFill>
                  <a:schemeClr val="tx1"/>
                </a:solidFill>
                <a:effectLst/>
                <a:latin typeface="Segoe UI Light" pitchFamily="34" charset="0"/>
                <a:ea typeface="+mn-ea"/>
                <a:cs typeface="+mn-cs"/>
              </a:rPr>
              <a:t>Cross function communication</a:t>
            </a:r>
          </a:p>
          <a:p>
            <a:r>
              <a:rPr lang="en-US" sz="882" b="0" i="0" kern="1200" dirty="0">
                <a:solidFill>
                  <a:schemeClr val="tx1"/>
                </a:solidFill>
                <a:effectLst/>
                <a:latin typeface="Segoe UI Light" pitchFamily="34" charset="0"/>
                <a:ea typeface="+mn-ea"/>
                <a:cs typeface="+mn-cs"/>
              </a:rPr>
              <a:t>Durable Functions and Azure Logic Apps are built to manage state transitions and communication between multiple functions. If you are not using Durable Functions or Logic Apps to integrate with multiple functions, it is generally a best practice to use storage queues for cross function communication. The main reason is storage queues are less costly and much easier to provision.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functions to be stateless</a:t>
            </a:r>
          </a:p>
          <a:p>
            <a:r>
              <a:rPr lang="en-US" sz="882" b="0" i="0" kern="1200" dirty="0">
                <a:solidFill>
                  <a:schemeClr val="tx1"/>
                </a:solidFill>
                <a:effectLst/>
                <a:latin typeface="Segoe UI Light" pitchFamily="34" charset="0"/>
                <a:ea typeface="+mn-ea"/>
                <a:cs typeface="+mn-cs"/>
              </a:rPr>
              <a:t>Functions should be stateless and idempotent if possible. Associate any required state information with your data. For example, an order being processed would likely have an associated state member. A function could process an order based on that state while the function itself remains stateless.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Write defensive functions</a:t>
            </a:r>
          </a:p>
          <a:p>
            <a:r>
              <a:rPr lang="en-US" sz="882" b="0" i="0" kern="1200" dirty="0">
                <a:solidFill>
                  <a:schemeClr val="tx1"/>
                </a:solidFill>
                <a:effectLst/>
                <a:latin typeface="Segoe UI Light" pitchFamily="34" charset="0"/>
                <a:ea typeface="+mn-ea"/>
                <a:cs typeface="+mn-cs"/>
              </a:rPr>
              <a:t>Assume that your function could encounter an exception at any time. Design your functions with the ability to continue from a previous fail point during the next execution. </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549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4715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use the Azure Functions extension for Microsoft Visual Studio Code to locally develop functions and deploy them to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the Azure Functions extension, you can: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Edit, build, and run functions on your local development computer.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Publish your Azure Functions project directly to Azure.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your functions in various languages while utilizing the benefits of Visual Studio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47354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built-in project type for Visual Studio that lets you develop, test, and deploy C# functions to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the Azure Functions project type enables you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Edit, build, and run functions on your local development computer.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 your Azure Functions project directly to Azure.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WebJobs attributes to declare function bindings directly in the C# code instead of maintaining a separate function.json for binding definitions.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Develop and deploy precompiled C# functions. Precompiled functions provide a better cold-start performance than C# script-based functions.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Code your functions in C# while retaining all the benefits of Visual Studio development.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318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209018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class represents a basic Queue storage triggered function.</a:t>
            </a:r>
          </a:p>
          <a:p>
            <a:endParaRPr lang="en-US" dirty="0"/>
          </a:p>
          <a:p>
            <a:r>
              <a:rPr lang="en-US" dirty="0"/>
              <a:t>A binding-specific attribute is applied to each binding parameter supplied to the entry point method. The attribute takes the binding information as parameters. In the previous example, the first parameter has a QueueTrigger attribute applied, indicating queue triggered function. The queue name and connection string setting name are passed as parameters to the QueueTrigger attribute.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2862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want to write a new row to Azure Table storage whenever a new message appears in Azure Queue storage. You can implement this scenario  by using an Azure Queue storage trigger and an Azure Table storage output binding.</a:t>
            </a:r>
          </a:p>
          <a:p>
            <a:endParaRPr lang="en-US" dirty="0"/>
          </a:p>
          <a:p>
            <a:r>
              <a:rPr lang="en-US" dirty="0"/>
              <a:t>The first element in the bindings array is the Queue storage trigger. The </a:t>
            </a:r>
            <a:r>
              <a:rPr lang="en-US" b="1" dirty="0"/>
              <a:t>type</a:t>
            </a:r>
            <a:r>
              <a:rPr lang="en-US" dirty="0"/>
              <a:t> and </a:t>
            </a:r>
            <a:r>
              <a:rPr lang="en-US" b="1" dirty="0"/>
              <a:t>direction</a:t>
            </a:r>
            <a:r>
              <a:rPr lang="en-US" dirty="0"/>
              <a:t> properties identify the trigger. The </a:t>
            </a:r>
            <a:r>
              <a:rPr lang="en-US" b="1" dirty="0"/>
              <a:t>name</a:t>
            </a:r>
            <a:r>
              <a:rPr lang="en-US" dirty="0"/>
              <a:t> property identifies the function parameter that receives the queue message content. The name of the queue to monitor is in </a:t>
            </a:r>
            <a:r>
              <a:rPr lang="en-US" b="1" dirty="0"/>
              <a:t>queueName</a:t>
            </a:r>
            <a:r>
              <a:rPr lang="en-US" dirty="0"/>
              <a:t>, and the connection string is in the app setting identified by </a:t>
            </a:r>
            <a:r>
              <a:rPr lang="en-US" b="1" dirty="0"/>
              <a:t>connection</a:t>
            </a:r>
            <a:r>
              <a:rPr lang="en-US" dirty="0"/>
              <a:t>.</a:t>
            </a:r>
          </a:p>
          <a:p>
            <a:endParaRPr lang="en-US" dirty="0"/>
          </a:p>
          <a:p>
            <a:r>
              <a:rPr lang="en-US" dirty="0"/>
              <a:t>The second element in the bindings array is the Azure Table Storage output binding. The </a:t>
            </a:r>
            <a:r>
              <a:rPr lang="en-US" b="1" dirty="0"/>
              <a:t>type</a:t>
            </a:r>
            <a:r>
              <a:rPr lang="en-US" dirty="0"/>
              <a:t> and </a:t>
            </a:r>
            <a:r>
              <a:rPr lang="en-US" b="1" dirty="0"/>
              <a:t>direction</a:t>
            </a:r>
            <a:r>
              <a:rPr lang="en-US" dirty="0"/>
              <a:t> properties identify the binding. The </a:t>
            </a:r>
            <a:r>
              <a:rPr lang="en-US" b="1" dirty="0"/>
              <a:t>name</a:t>
            </a:r>
            <a:r>
              <a:rPr lang="en-US" dirty="0"/>
              <a:t> property specifies how the function provides the new table row, in this case by using the function return value. The name of the table is in </a:t>
            </a:r>
            <a:r>
              <a:rPr lang="en-US" b="1" dirty="0"/>
              <a:t>tableName</a:t>
            </a:r>
            <a:r>
              <a:rPr lang="en-US" dirty="0"/>
              <a:t>, and the connection string is in the app setting identified by </a:t>
            </a:r>
            <a:r>
              <a:rPr lang="en-US" b="1" dirty="0"/>
              <a:t>connection</a:t>
            </a:r>
            <a:r>
              <a:rPr lang="en-US" dirty="0"/>
              <a:t>.</a:t>
            </a:r>
          </a:p>
          <a:p>
            <a:endParaRPr lang="en-US" dirty="0"/>
          </a:p>
          <a:p>
            <a:r>
              <a:rPr lang="en-US" b="1" dirty="0"/>
              <a:t>Note: </a:t>
            </a:r>
            <a:r>
              <a:rPr lang="en-US" dirty="0"/>
              <a:t>The value of connection is the name of an app setting that contains the connection string, not the connection string itself. Bindings use connection strings stored in app settings to enforce the best practice, which is that function.json does not contain service secrets.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387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 script code that works with this trigger and binding. Notice that the name of the parameter that provides the queue message content is </a:t>
            </a:r>
            <a:r>
              <a:rPr lang="en-US" b="1" dirty="0"/>
              <a:t>order</a:t>
            </a:r>
            <a:r>
              <a:rPr lang="en-US" b="0" dirty="0"/>
              <a:t>. This</a:t>
            </a:r>
            <a:r>
              <a:rPr lang="en-US" dirty="0"/>
              <a:t> name is required because the name property value in function.json is </a:t>
            </a:r>
            <a:r>
              <a:rPr lang="en-US" b="1" dirty="0"/>
              <a:t>order</a:t>
            </a:r>
            <a:r>
              <a:rPr lang="en-US"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dirty="0"/>
          </a:p>
          <a:p>
            <a:r>
              <a:rPr lang="en-US" sz="1200" kern="1200" dirty="0">
                <a:solidFill>
                  <a:schemeClr val="tx1"/>
                </a:solidFill>
                <a:latin typeface="+mn-lt"/>
                <a:ea typeface="+mn-ea"/>
                <a:cs typeface="+mn-cs"/>
              </a:rPr>
              <a:t>The method takes an incoming queue message that is a JSON object, adds fields, and then writes to Table storage. The method's return value creates a new row in Table Storage.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6277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code for all the functions in a specific function app is located in a root project folder that contains a host configuration file and one or more subfolders.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subfolder contains the code for a separate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version 2.x and newer of the Functions runtime, all functions in the function app must share the same language stack.</a:t>
            </a:r>
          </a:p>
          <a:p>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2482402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settings that you added in the local.settings.json must be also added to the Function app in Azure. These settings are not uploaded automatically when you publish the project.</a:t>
            </a:r>
          </a:p>
          <a:p>
            <a:endParaRPr lang="en-US" dirty="0"/>
          </a:p>
          <a:p>
            <a:r>
              <a:rPr lang="en-US" dirty="0"/>
              <a:t>The easiest way to upload the required settings to your function app in Azure is to use the Manage Application Settings link that is displayed after you successfully publish your project.</a:t>
            </a:r>
          </a:p>
          <a:p>
            <a:endParaRPr lang="en-US" dirty="0"/>
          </a:p>
          <a:p>
            <a:r>
              <a:rPr lang="en-US" dirty="0"/>
              <a:t>You can also manage application settings in one of these other ways:</a:t>
            </a:r>
          </a:p>
          <a:p>
            <a:endParaRPr lang="en-US" dirty="0"/>
          </a:p>
          <a:p>
            <a:pPr marL="171450" indent="-171450">
              <a:buFont typeface="Arial" panose="020B0604020202020204" pitchFamily="34" charset="0"/>
              <a:buChar char="•"/>
            </a:pPr>
            <a:r>
              <a:rPr lang="en-US" dirty="0"/>
              <a:t>By using the Azure portal.</a:t>
            </a:r>
          </a:p>
          <a:p>
            <a:pPr marL="171450" indent="-171450">
              <a:buFont typeface="Arial" panose="020B0604020202020204" pitchFamily="34" charset="0"/>
              <a:buChar char="•"/>
            </a:pPr>
            <a:r>
              <a:rPr lang="en-US" dirty="0"/>
              <a:t>By using the </a:t>
            </a:r>
            <a:r>
              <a:rPr lang="en-US" b="1" dirty="0"/>
              <a:t>--publish-local-settings </a:t>
            </a:r>
            <a:r>
              <a:rPr lang="en-US" dirty="0"/>
              <a:t>publish option in the Azure Functions Core Tools.</a:t>
            </a:r>
          </a:p>
          <a:p>
            <a:pPr marL="171450" indent="-171450">
              <a:buFont typeface="Arial" panose="020B0604020202020204" pitchFamily="34" charset="0"/>
              <a:buChar char="•"/>
            </a:pPr>
            <a:r>
              <a:rPr lang="en-US" dirty="0"/>
              <a:t>By using the Azure CLI.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54169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157856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Durable Functions is an extension of Azure Functions and Azure WebJobs that lets you write stateful functions in a serverless environment. The extension manages state, checkpoints, and restarts for you.</a:t>
            </a:r>
          </a:p>
          <a:p>
            <a:endParaRPr lang="en-US" dirty="0"/>
          </a:p>
          <a:p>
            <a:r>
              <a:rPr lang="en-US" dirty="0"/>
              <a:t>The extension lets you define stateful workflows in a new type of function called an Orchestrator function. Here are some of the advantages of Orchestrator functions:</a:t>
            </a:r>
          </a:p>
          <a:p>
            <a:endParaRPr lang="en-US" dirty="0"/>
          </a:p>
          <a:p>
            <a:pPr marL="171450" indent="-171450">
              <a:buFont typeface="Arial" panose="020B0604020202020204" pitchFamily="34" charset="0"/>
              <a:buChar char="•"/>
            </a:pPr>
            <a:r>
              <a:rPr lang="en-US" dirty="0"/>
              <a:t>They define workflows in code. No JSON schemas or designers are needed.</a:t>
            </a:r>
          </a:p>
          <a:p>
            <a:pPr marL="171450" indent="-171450">
              <a:buFont typeface="Arial" panose="020B0604020202020204" pitchFamily="34" charset="0"/>
              <a:buChar char="•"/>
            </a:pPr>
            <a:r>
              <a:rPr lang="en-US" dirty="0"/>
              <a:t>They can call other functions synchronously and asynchronously. Output from called functions can be saved to local variables.</a:t>
            </a:r>
          </a:p>
          <a:p>
            <a:pPr marL="171450" indent="-171450">
              <a:buFont typeface="Arial" panose="020B0604020202020204" pitchFamily="34" charset="0"/>
              <a:buChar char="•"/>
            </a:pPr>
            <a:r>
              <a:rPr lang="en-US" dirty="0"/>
              <a:t>They automatically checkpoint their progress whenever the function awaits. Local state is never lost if the process recycles or the virtual machine (VM) reboots.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Durable Functions is an advanced extension for Azure Functions that is not appropriate for all applications. The rest of this section assumes that you have a strong familiarity with Azure Functions concepts and the challenges involved in serverless application development.</a:t>
            </a:r>
          </a:p>
          <a:p>
            <a:endParaRPr lang="en-US" dirty="0"/>
          </a:p>
          <a:p>
            <a:r>
              <a:rPr lang="en-US" dirty="0"/>
              <a:t>The primary use case for Durable Functions is simplifying complex, stateful coordination problems in serverless applications.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86344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Functions is a powerful solution for processing bulk data, integrating systems, working with the Internet of Things (IoT), and building simple APIs and microservices.</a:t>
            </a:r>
          </a:p>
          <a:p>
            <a:endParaRPr lang="en-US" dirty="0"/>
          </a:p>
          <a:p>
            <a:r>
              <a:rPr lang="en-US" dirty="0"/>
              <a:t>Azure includes a series of templates you can use for the key scenarios that are listed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964766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There are currently four durable function types in Azure Functions: activity, orchestrator, entity, and client.</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Orchestrator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Defines function workflows using procedural code</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call other durable functions synchronously and asynchronously. Output from called functions can be reliably saved to local variables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Execution progress is automatically checkpointed when the function "awaits" or "yields"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The total lifespan of an </a:t>
            </a:r>
            <a:r>
              <a:rPr lang="en-US" b="0" i="1" dirty="0">
                <a:solidFill>
                  <a:srgbClr val="E3E3E3"/>
                </a:solidFill>
                <a:effectLst/>
                <a:latin typeface="Segoe UI" panose="020B0502040204020203" pitchFamily="34" charset="0"/>
              </a:rPr>
              <a:t>orchestration instance</a:t>
            </a:r>
            <a:r>
              <a:rPr lang="en-US" b="0" i="0" dirty="0">
                <a:solidFill>
                  <a:srgbClr val="E3E3E3"/>
                </a:solidFill>
                <a:effectLst/>
                <a:latin typeface="Segoe UI" panose="020B0502040204020203" pitchFamily="34" charset="0"/>
              </a:rPr>
              <a:t> can be seconds, days, months, or never-ending</a:t>
            </a:r>
          </a:p>
          <a:p>
            <a:endParaRPr lang="en-US" dirty="0"/>
          </a:p>
          <a:p>
            <a:r>
              <a:rPr lang="en-US" b="0" i="0" dirty="0">
                <a:solidFill>
                  <a:srgbClr val="E3E3E3"/>
                </a:solidFill>
                <a:effectLst/>
                <a:latin typeface="Segoe UI" panose="020B0502040204020203" pitchFamily="34" charset="0"/>
              </a:rPr>
              <a:t>Activity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Activity functions are the functions and tasks that are orchestrated in the process</a:t>
            </a:r>
          </a:p>
          <a:p>
            <a:pPr marL="628650" lvl="1" indent="-171450" algn="l">
              <a:buFont typeface="Arial" panose="020B0604020202020204" pitchFamily="34" charset="0"/>
              <a:buChar char="•"/>
            </a:pPr>
            <a:r>
              <a:rPr lang="en-US" b="1" i="0" dirty="0">
                <a:solidFill>
                  <a:srgbClr val="E3E3E3"/>
                </a:solidFill>
                <a:effectLst/>
                <a:latin typeface="Segoe UI" panose="020B0502040204020203" pitchFamily="34" charset="0"/>
              </a:rPr>
              <a:t>Example: </a:t>
            </a:r>
            <a:r>
              <a:rPr lang="en-US" b="0" i="0" dirty="0">
                <a:solidFill>
                  <a:srgbClr val="E3E3E3"/>
                </a:solidFill>
                <a:effectLst/>
                <a:latin typeface="Segoe UI" panose="020B0502040204020203" pitchFamily="34" charset="0"/>
              </a:rPr>
              <a:t>You might create an orchestrator function to process an order. The tasks involve checking the inventory, charging the customer, and creating a shipment. Each task would be a separate activity function.</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executed serially, in parallel, or some combination of both</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Entity</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Entity functions are functions with a special trigger type, </a:t>
            </a:r>
            <a:r>
              <a:rPr lang="en-US" b="0" i="1" dirty="0">
                <a:solidFill>
                  <a:srgbClr val="E3E3E3"/>
                </a:solidFill>
                <a:effectLst/>
                <a:latin typeface="Segoe UI" panose="020B0502040204020203" pitchFamily="34" charset="0"/>
              </a:rPr>
              <a:t>entity trigger</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Can be invoked from client functions or from orchestrator functions</a:t>
            </a:r>
            <a:endParaRPr lang="en-US" b="0" i="1"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Manages state explicitly</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b="0" i="0" dirty="0">
                <a:solidFill>
                  <a:srgbClr val="E3E3E3"/>
                </a:solidFill>
                <a:effectLst/>
                <a:latin typeface="Segoe UI" panose="020B0502040204020203" pitchFamily="34" charset="0"/>
              </a:rPr>
              <a:t>Client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Sends the messages to the task hub used to trigger orchestration and entity trigger bindings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What makes a function a </a:t>
            </a:r>
            <a:r>
              <a:rPr lang="en-US" b="0" i="1" dirty="0">
                <a:solidFill>
                  <a:srgbClr val="E3E3E3"/>
                </a:solidFill>
                <a:effectLst/>
                <a:latin typeface="Segoe UI" panose="020B0502040204020203" pitchFamily="34" charset="0"/>
              </a:rPr>
              <a:t>client function</a:t>
            </a:r>
            <a:r>
              <a:rPr lang="en-US" b="0" i="0" dirty="0">
                <a:solidFill>
                  <a:srgbClr val="E3E3E3"/>
                </a:solidFill>
                <a:effectLst/>
                <a:latin typeface="Segoe UI" panose="020B0502040204020203" pitchFamily="34" charset="0"/>
              </a:rPr>
              <a:t> is its use of the durable client output binding</a:t>
            </a: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endParaRPr lang="en-US" b="0" i="0" dirty="0">
              <a:solidFill>
                <a:srgbClr val="E3E3E3"/>
              </a:solidFill>
              <a:effectLst/>
              <a:latin typeface="Segoe UI" panose="020B0502040204020203" pitchFamily="34" charset="0"/>
            </a:endParaRPr>
          </a:p>
          <a:p>
            <a:pPr marL="0" indent="0" algn="l">
              <a:buFont typeface="Arial" panose="020B0604020202020204" pitchFamily="34" charset="0"/>
              <a:buNone/>
            </a:pPr>
            <a:r>
              <a:rPr lang="en-US" dirty="0"/>
              <a:t>The following sections describe some typical application patterns that can benefit from Durable Functions.</a:t>
            </a:r>
            <a:endParaRPr lang="en-US" b="0" i="0" dirty="0">
              <a:solidFill>
                <a:srgbClr val="E3E3E3"/>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743061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Function chaining refers to the pattern of executing a sequence of functions in a particular order. Often, the output of one function needs to be applied to the input of another function.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393819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values "F1", "F2", "F3", and "F4" are the names of other functions in the function app. Control flow is implemented by using normal imperative coding constructs. That is, code executes top down and can involve existing language control flow semantics, like conditionals and loops. Error handling logic can be included in try/catch/finally blocks.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ctx parameter (DurableOrchestrationContext) provides methods for invoking other functions by name, passing parameters, and returning function output. Each time the code calls await, the Durable Functions framework checkpoints the progress of the current function instance. If the process or VM recycles midway through the execution, the function instance resumes from the previous await call.  We will cover more on this restart behavior later.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255408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Fan-out/fan-in refers to the pattern of executing multiple functions in parallel, and then waiting for all to finish. Often, some aggregation work is done on results returned from the functions.</a:t>
            </a:r>
          </a:p>
          <a:p>
            <a:r>
              <a:rPr lang="en-US" dirty="0"/>
              <a:t/>
            </a:r>
            <a:br>
              <a:rPr lang="en-US" dirty="0"/>
            </a:br>
            <a:r>
              <a:rPr lang="en-US" sz="882" b="0" i="0" kern="1200" dirty="0">
                <a:solidFill>
                  <a:schemeClr val="tx1"/>
                </a:solidFill>
                <a:effectLst/>
                <a:latin typeface="Segoe UI Light" pitchFamily="34" charset="0"/>
                <a:ea typeface="+mn-ea"/>
                <a:cs typeface="+mn-cs"/>
              </a:rPr>
              <a:t>With normal functions, fanning out can be done by having the function send multiple messages to a queue. However, fanning back in is much more challenging. You'd have to write code to track when the queue-triggered functions end and store function outputs. The Durable Functions extension handles this pattern with relatively simple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37353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fan-out work is distributed to multiple instances of function F2, and the work is tracked by using a dynamic list of tasks. The .NET Task.WhenAll API is called to wait for all the called functions to finish. Then the F2 function outputs are aggregated from the dynamic task list and passed on to the F3 function.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automatic checkpointing that happens at the await call on Task.WhenAll ensures that any crash or reboot midway through does not require a restart of any already completed tasks.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169646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third pattern is all about the problem of coordinating the state of long-running operations with external clients. A common way to implement this pattern is by having the long-running action triggered by an HTTP call, and then redirecting the client to a status endpoint that they can poll to learn when the operation completes.</a:t>
            </a:r>
          </a:p>
          <a:p>
            <a:r>
              <a:rPr lang="en-US" dirty="0"/>
              <a:t/>
            </a:r>
            <a:br>
              <a:rPr lang="en-US" dirty="0"/>
            </a:br>
            <a:r>
              <a:rPr lang="en-US" sz="882" b="0" i="0" kern="1200" dirty="0">
                <a:solidFill>
                  <a:schemeClr val="tx1"/>
                </a:solidFill>
                <a:effectLst/>
                <a:latin typeface="Segoe UI Light" pitchFamily="34" charset="0"/>
                <a:ea typeface="+mn-ea"/>
                <a:cs typeface="+mn-cs"/>
              </a:rPr>
              <a:t>Durable Functions provides built-in APIs that simplify the code you write for interacting with long-running function executions. After an instance is started, the extension exposes webhook HTTP APIs that query the Orchestrator function status. The following example shows the REST commands to start an Orchestrator and to query its status. For clarity, some details are omitted from the example.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00521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Because the state is managed by the Durable Functions runtime, you don't have to implement your own status-tracking mechanism.</a:t>
            </a:r>
          </a:p>
          <a:p>
            <a:r>
              <a:rPr lang="en-US" dirty="0"/>
              <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88223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Durable Functions extension has built-in webhooks for managing long-running orchestrations, you can implement this pattern yourself by using your own function triggers (such as HTTP, queue, or Event Hub) and the orchestrationClient binding. For example, you could use a queue message to trigger termination. Or you could use an HTTP trigger protected by an Azure Active Directory authentication policy instead of the built-in webhooks that use a generated key for authentication.</a:t>
            </a:r>
          </a:p>
          <a:p>
            <a:endParaRPr lang="en-US" dirty="0"/>
          </a:p>
          <a:p>
            <a:r>
              <a:rPr lang="en-US" sz="882" b="0" i="0" kern="1200" dirty="0">
                <a:solidFill>
                  <a:schemeClr val="tx1"/>
                </a:solidFill>
                <a:effectLst/>
                <a:latin typeface="Segoe UI Light" pitchFamily="34" charset="0"/>
                <a:ea typeface="+mn-ea"/>
                <a:cs typeface="+mn-cs"/>
              </a:rPr>
              <a:t>The </a:t>
            </a:r>
            <a:r>
              <a:rPr lang="en-US" dirty="0"/>
              <a:t>DurableOrchestrationClient</a:t>
            </a:r>
            <a:r>
              <a:rPr lang="en-US" sz="882" b="0" i="0" kern="1200" dirty="0">
                <a:solidFill>
                  <a:schemeClr val="tx1"/>
                </a:solidFill>
                <a:effectLst/>
                <a:latin typeface="Segoe UI Light" pitchFamily="34" charset="0"/>
                <a:ea typeface="+mn-ea"/>
                <a:cs typeface="+mn-cs"/>
              </a:rPr>
              <a:t> </a:t>
            </a:r>
            <a:r>
              <a:rPr lang="en-US" dirty="0"/>
              <a:t>starter</a:t>
            </a:r>
            <a:r>
              <a:rPr lang="en-US" sz="882" b="0" i="0" kern="1200" dirty="0">
                <a:solidFill>
                  <a:schemeClr val="tx1"/>
                </a:solidFill>
                <a:effectLst/>
                <a:latin typeface="Segoe UI Light" pitchFamily="34" charset="0"/>
                <a:ea typeface="+mn-ea"/>
                <a:cs typeface="+mn-cs"/>
              </a:rPr>
              <a:t> parameter is a value from the </a:t>
            </a:r>
            <a:r>
              <a:rPr lang="en-US" dirty="0"/>
              <a:t>orchestrationClient</a:t>
            </a:r>
            <a:r>
              <a:rPr lang="en-US" sz="882" b="0" i="0" kern="1200" dirty="0">
                <a:solidFill>
                  <a:schemeClr val="tx1"/>
                </a:solidFill>
                <a:effectLst/>
                <a:latin typeface="Segoe UI Light" pitchFamily="34" charset="0"/>
                <a:ea typeface="+mn-ea"/>
                <a:cs typeface="+mn-cs"/>
              </a:rPr>
              <a:t> output binding, which is part of the Durable Functions extension. It provides methods for starting, sending events to, terminating, and querying for new or existing Orchestrator function instances. In the previous example, an HTTP triggered-function takes in a </a:t>
            </a:r>
            <a:r>
              <a:rPr lang="en-US" dirty="0"/>
              <a:t>functionName</a:t>
            </a:r>
            <a:r>
              <a:rPr lang="en-US" sz="882" b="0" i="0" kern="1200" dirty="0">
                <a:solidFill>
                  <a:schemeClr val="tx1"/>
                </a:solidFill>
                <a:effectLst/>
                <a:latin typeface="Segoe UI Light" pitchFamily="34" charset="0"/>
                <a:ea typeface="+mn-ea"/>
                <a:cs typeface="+mn-cs"/>
              </a:rPr>
              <a:t> value from the incoming URL and passes that value to </a:t>
            </a:r>
            <a:r>
              <a:rPr lang="en-US" dirty="0"/>
              <a:t>StartNewAsync</a:t>
            </a:r>
            <a:r>
              <a:rPr lang="en-US" sz="882" b="0" i="0" kern="1200" dirty="0">
                <a:solidFill>
                  <a:schemeClr val="tx1"/>
                </a:solidFill>
                <a:effectLst/>
                <a:latin typeface="Segoe UI Light" pitchFamily="34" charset="0"/>
                <a:ea typeface="+mn-ea"/>
                <a:cs typeface="+mn-cs"/>
              </a:rPr>
              <a:t>. This binding API then returns a response that contains a </a:t>
            </a:r>
            <a:r>
              <a:rPr lang="en-US" dirty="0"/>
              <a:t>Location</a:t>
            </a:r>
            <a:r>
              <a:rPr lang="en-US" sz="882" b="0" i="0" kern="1200" dirty="0">
                <a:solidFill>
                  <a:schemeClr val="tx1"/>
                </a:solidFill>
                <a:effectLst/>
                <a:latin typeface="Segoe UI Light" pitchFamily="34" charset="0"/>
                <a:ea typeface="+mn-ea"/>
                <a:cs typeface="+mn-cs"/>
              </a:rPr>
              <a:t> header and additional information about the instance that can later be used to look up the status of the started instance or terminate it.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38645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monitor pattern refers to a flexible recurring process in a workflow</a:t>
            </a:r>
            <a:r>
              <a:rPr lang="en-US" sz="900" dirty="0">
                <a:latin typeface="Segoe UI" panose="020B0502040204020203" pitchFamily="34" charset="0"/>
                <a:cs typeface="Segoe UI" panose="020B0502040204020203" pitchFamily="34" charset="0"/>
              </a:rPr>
              <a:t>—</a:t>
            </a:r>
            <a:r>
              <a:rPr lang="en-US" sz="882" b="0" i="0" kern="1200" dirty="0">
                <a:solidFill>
                  <a:schemeClr val="tx1"/>
                </a:solidFill>
                <a:effectLst/>
                <a:latin typeface="Segoe UI Light" pitchFamily="34" charset="0"/>
                <a:ea typeface="+mn-ea"/>
                <a:cs typeface="+mn-cs"/>
              </a:rPr>
              <a:t>for example, polling until certain conditions are met. A regular timer-trigger can address a simple scenario, such as a periodic cleanup job, but its interval is static and managing instance lifetimes becomes complex. Durable Functions enables flexible recurrence intervals, task lifetime management, and the ability to create multiple monitor processes from a single orchestration.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example would be reversing the earlier async HTTP API scenario. Instead of exposing an endpoint for an external client to monitor a long-running operation, the long-running monitor consumes an external endpoint, waiting for some state change.</a:t>
            </a:r>
          </a:p>
          <a:p>
            <a:endParaRPr lang="en-US" dirty="0"/>
          </a:p>
          <a:p>
            <a:r>
              <a:rPr lang="en-US" sz="882" b="0" i="0" kern="1200" dirty="0">
                <a:solidFill>
                  <a:schemeClr val="tx1"/>
                </a:solidFill>
                <a:effectLst/>
                <a:latin typeface="Segoe UI Light" pitchFamily="34" charset="0"/>
                <a:ea typeface="+mn-ea"/>
                <a:cs typeface="+mn-cs"/>
              </a:rPr>
              <a:t>Using Durable Functions, multiple monitors that observe arbitrary endpoints can be created in a few lines of code. The monitors can end execution when some condition is met, or be terminated by the DurableOrchestrationClient, and their wait interval can be changed based on some condition (that is, exponential backoff). The code on the next slide implements a basic monitor.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50100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E3E3E3"/>
                </a:solidFill>
                <a:effectLst/>
                <a:latin typeface="Segoe UI" panose="020B0502040204020203" pitchFamily="34" charset="0"/>
              </a:rPr>
              <a:t>When a request is received, a new orchestration instance is created for that job ID. The instance polls a status until a condition is met and the loop is exited. A durable timer controls the polling interval. Then, more work can be performed, or the orchestration can end. </a:t>
            </a:r>
          </a:p>
          <a:p>
            <a:endParaRPr lang="en-US" sz="1100" b="0" i="0" dirty="0">
              <a:solidFill>
                <a:srgbClr val="E3E3E3"/>
              </a:solidFill>
              <a:effectLst/>
              <a:latin typeface="Segoe UI" panose="020B0502040204020203" pitchFamily="34" charset="0"/>
            </a:endParaRPr>
          </a:p>
          <a:p>
            <a:r>
              <a:rPr lang="en-US" sz="1100" b="0" i="0" dirty="0">
                <a:solidFill>
                  <a:srgbClr val="E3E3E3"/>
                </a:solidFill>
                <a:effectLst/>
                <a:latin typeface="Segoe UI" panose="020B0502040204020203" pitchFamily="34" charset="0"/>
              </a:rPr>
              <a:t>When </a:t>
            </a:r>
            <a:r>
              <a:rPr lang="en-US" sz="1100" dirty="0" err="1"/>
              <a:t>nextCheck</a:t>
            </a:r>
            <a:r>
              <a:rPr lang="en-US" sz="1100" b="0" i="0" dirty="0">
                <a:solidFill>
                  <a:srgbClr val="E3E3E3"/>
                </a:solidFill>
                <a:effectLst/>
                <a:latin typeface="Segoe UI" panose="020B0502040204020203" pitchFamily="34" charset="0"/>
              </a:rPr>
              <a:t> exceeds </a:t>
            </a:r>
            <a:r>
              <a:rPr lang="en-US" sz="1100" dirty="0" err="1"/>
              <a:t>expiryTime</a:t>
            </a:r>
            <a:r>
              <a:rPr lang="en-US" sz="1100" b="0" i="0" dirty="0">
                <a:solidFill>
                  <a:srgbClr val="E3E3E3"/>
                </a:solidFill>
                <a:effectLst/>
                <a:latin typeface="Segoe UI" panose="020B0502040204020203" pitchFamily="34" charset="0"/>
              </a:rPr>
              <a:t>, the monitor ends.</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66407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is a solution for easily running small pieces of code, or "functions," in the cloud. You can write just the code you need for the problem at hand, without worrying about a whole application or the infrastructure to run it. Functions can make development even more productive, and you can use your development language of choice, such as C#, F#, Node.js, Java, or PHP. Pay only for the time your code runs and trust Azure to scale as needed. Azure Functions lets you develop serverless applications on Microsoft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Functions is a great solution for processing data, integrating systems, working with the internet-of-things (IoT), and building simple APIs and microservices. Consider Functions for tasks such as image or order processing, file maintenance, or any tasks that you want to run on a schedule.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4495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Many processes involve some kind of human interaction. The tricky thing about involving humans in an automated process is that people are not always as highly available and responsive as cloud services. Automated processes must allow for this, and they often do so by using timeouts and compensation logic.</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One example of a business process that involves human interaction is an approval process. For example, approval from a manager might be required for an expense report that exceeds a certain amount. If the manager does not approve within 72 hours (maybe the manager went on vacation), an escalation process starts to get the approval from someone else (perhaps the manager's manager).</a:t>
            </a:r>
          </a:p>
          <a:p>
            <a:endParaRPr lang="en-US" dirty="0"/>
          </a:p>
          <a:p>
            <a:r>
              <a:rPr lang="en-US" sz="882" b="0" i="0" kern="1200" dirty="0">
                <a:solidFill>
                  <a:schemeClr val="tx1"/>
                </a:solidFill>
                <a:effectLst/>
                <a:latin typeface="Segoe UI Light" pitchFamily="34" charset="0"/>
                <a:ea typeface="+mn-ea"/>
                <a:cs typeface="+mn-cs"/>
              </a:rPr>
              <a:t>This pattern can be implemented by using an Orchestrator function. The Orchestrator would use a durable timer to request approval and escalate in case of timeout. It would wait for an external event, which would be the notification generated by some human interaction.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125759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durable timer is created by calling ctx.CreateTimer. The notification is received by ctx.WaitForExternalEvent. And Task.WhenAny is called to decide whether to escalate (timeout happens first) or process approval (approval is received before time-out).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90380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external client can deliver the event notification to a waiting Orchestrator function by using either the built-in HTTP APIs or by using DurableOrchestrationClient.RaiseEventAsync API from another function.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874176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 company has built a desktop software tool that parses a local JavaScript Object Notation (JSON) file for its configuration settings.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During its latest meeting, your team decided to reduce the number of files that are distributed with your application by serving your default configuration settings from a URL instead of from a local file.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the new developer on the team, you've been tasked with evaluating Microsoft Azure Functions as a solution to this problem.</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integrates with various Azure and third-party services. These services can trigger your function and start execution, or they can serve as input and output for your code.</a:t>
            </a:r>
          </a:p>
          <a:p>
            <a:endParaRPr lang="en-US" sz="882" b="0" i="0" kern="1200" dirty="0">
              <a:solidFill>
                <a:schemeClr val="tx1"/>
              </a:solidFill>
              <a:effectLst/>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The following service integrations are supported by Azure Functions:</a:t>
            </a:r>
          </a:p>
          <a:p>
            <a:pPr marL="65621" lvl="0" indent="-171450">
              <a:buFont typeface="Arial" panose="020B0604020202020204" pitchFamily="34" charset="0"/>
              <a:buChar char="•"/>
            </a:pPr>
            <a:r>
              <a:rPr lang="en-US" dirty="0"/>
              <a:t>Azure Cosmos DB</a:t>
            </a:r>
          </a:p>
          <a:p>
            <a:pPr marL="65621" lvl="0" indent="-171450">
              <a:buFont typeface="Arial" panose="020B0604020202020204" pitchFamily="34" charset="0"/>
              <a:buChar char="•"/>
            </a:pPr>
            <a:r>
              <a:rPr lang="en-US" dirty="0"/>
              <a:t>Azure Event Hubs</a:t>
            </a:r>
          </a:p>
          <a:p>
            <a:pPr marL="65621" lvl="0" indent="-171450">
              <a:buFont typeface="Arial" panose="020B0604020202020204" pitchFamily="34" charset="0"/>
              <a:buChar char="•"/>
            </a:pPr>
            <a:r>
              <a:rPr lang="en-US" dirty="0"/>
              <a:t>Azure Event Grid</a:t>
            </a:r>
          </a:p>
          <a:p>
            <a:pPr marL="65621" lvl="0" indent="-171450">
              <a:buFont typeface="Arial" panose="020B0604020202020204" pitchFamily="34" charset="0"/>
              <a:buChar char="•"/>
            </a:pPr>
            <a:r>
              <a:rPr lang="en-US" dirty="0"/>
              <a:t>Azure Notification Hubs</a:t>
            </a:r>
          </a:p>
          <a:p>
            <a:pPr marL="65621" lvl="0" indent="-171450">
              <a:buFont typeface="Arial" panose="020B0604020202020204" pitchFamily="34" charset="0"/>
              <a:buChar char="•"/>
            </a:pPr>
            <a:r>
              <a:rPr lang="en-US" dirty="0"/>
              <a:t>Azure Service Bus (queues and topics)</a:t>
            </a:r>
          </a:p>
          <a:p>
            <a:pPr marL="65621" lvl="0" indent="-171450">
              <a:buFont typeface="Arial" panose="020B0604020202020204" pitchFamily="34" charset="0"/>
              <a:buChar char="•"/>
            </a:pPr>
            <a:r>
              <a:rPr lang="en-US" dirty="0"/>
              <a:t>Azure Storage (blob, queues, and tables)</a:t>
            </a:r>
          </a:p>
          <a:p>
            <a:pPr marL="65621" lvl="0" indent="-171450">
              <a:buFont typeface="Arial" panose="020B0604020202020204" pitchFamily="34" charset="0"/>
              <a:buChar char="•"/>
            </a:pPr>
            <a:r>
              <a:rPr lang="en-US" dirty="0"/>
              <a:t>On-premises (using Service Bus)</a:t>
            </a:r>
          </a:p>
          <a:p>
            <a:pPr marL="65621" lvl="0" indent="-171450">
              <a:buFont typeface="Arial" panose="020B0604020202020204" pitchFamily="34" charset="0"/>
              <a:buChar char="•"/>
            </a:pPr>
            <a:r>
              <a:rPr lang="en-US" dirty="0"/>
              <a:t>Twilio (SMS messages)</a:t>
            </a:r>
          </a:p>
          <a:p>
            <a:pPr marL="65621" lvl="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11280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Java function provides echo functionality by taking in the body of a HTTP POST request as a string and returning that same body as a response.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457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Python function is triggered by the creation of a new Azure Storage blob. When triggered, it logs information about the blob.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9462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Consumption Plan</a:t>
            </a:r>
          </a:p>
          <a:p>
            <a:r>
              <a:rPr lang="en-US" sz="882" b="0" i="0" kern="1200" dirty="0">
                <a:solidFill>
                  <a:schemeClr val="tx1"/>
                </a:solidFill>
                <a:effectLst/>
                <a:latin typeface="Segoe UI Light" pitchFamily="34" charset="0"/>
                <a:ea typeface="+mn-ea"/>
                <a:cs typeface="+mn-cs"/>
              </a:rPr>
              <a:t>When you're using a Consumption plan, instances of the Azure Functions host are dynamically added and removed based on the number of incoming events. This serverless plan scales automatically, and you're charged for compute resources only when your functions are running. On a Consumption plan, a function execution times out after a configurable period of time.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Premium Plan</a:t>
            </a:r>
          </a:p>
          <a:p>
            <a:r>
              <a:rPr lang="en-US" sz="1100" b="0" dirty="0">
                <a:solidFill>
                  <a:srgbClr val="D4D4D4"/>
                </a:solidFill>
                <a:effectLst/>
                <a:latin typeface="Consolas" panose="020B0609020204030204" pitchFamily="49" charset="0"/>
              </a:rPr>
              <a:t>Premium plan supports the following features:</a:t>
            </a:r>
          </a:p>
          <a:p>
            <a:endParaRPr lang="en-US" sz="1100" b="0" dirty="0">
              <a:solidFill>
                <a:srgbClr val="D4D4D4"/>
              </a:solidFill>
              <a:effectLst/>
              <a:latin typeface="Consolas" panose="020B0609020204030204" pitchFamily="49" charset="0"/>
            </a:endParaRP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Perpetually warm instances to avoid any cold start</a:t>
            </a:r>
          </a:p>
          <a:p>
            <a:pPr marL="628650" lvl="1" indent="-171450">
              <a:buFont typeface="Arial" panose="020B0604020202020204" pitchFamily="34" charset="0"/>
              <a:buChar char="•"/>
            </a:pPr>
            <a:r>
              <a:rPr lang="en-US" sz="1100" b="0" dirty="0" err="1">
                <a:solidFill>
                  <a:srgbClr val="D4D4D4"/>
                </a:solidFill>
                <a:effectLst/>
                <a:latin typeface="Consolas" panose="020B0609020204030204" pitchFamily="49" charset="0"/>
              </a:rPr>
              <a:t>VNet</a:t>
            </a:r>
            <a:r>
              <a:rPr lang="en-US" sz="1100" b="0" dirty="0">
                <a:solidFill>
                  <a:srgbClr val="D4D4D4"/>
                </a:solidFill>
                <a:effectLst/>
                <a:latin typeface="Consolas" panose="020B0609020204030204" pitchFamily="49" charset="0"/>
              </a:rPr>
              <a:t> connectivity</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Unlimited execution duration</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Premium instance sizes (one core, two core, and four core instances)</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More predictable pricing</a:t>
            </a:r>
          </a:p>
          <a:p>
            <a:pPr marL="628650" lvl="1" indent="-171450">
              <a:buFont typeface="Arial" panose="020B0604020202020204" pitchFamily="34" charset="0"/>
              <a:buChar char="•"/>
            </a:pPr>
            <a:r>
              <a:rPr lang="en-US" sz="1100" b="0" dirty="0">
                <a:solidFill>
                  <a:srgbClr val="D4D4D4"/>
                </a:solidFill>
                <a:effectLst/>
                <a:latin typeface="Consolas" panose="020B0609020204030204" pitchFamily="49" charset="0"/>
              </a:rPr>
              <a:t>High-density app allocation for plans with multiple function apps</a:t>
            </a:r>
          </a:p>
          <a:p>
            <a:endParaRPr lang="en-US" sz="882" b="0" i="0" kern="1200" dirty="0">
              <a:solidFill>
                <a:schemeClr val="tx1"/>
              </a:solidFill>
              <a:effectLst/>
              <a:latin typeface="Segoe UI Light" pitchFamily="34" charset="0"/>
              <a:ea typeface="+mn-ea"/>
              <a:cs typeface="+mn-cs"/>
            </a:endParaRPr>
          </a:p>
          <a:p>
            <a:r>
              <a:rPr lang="en-US" b="1" dirty="0"/>
              <a:t/>
            </a:r>
            <a:br>
              <a:rPr lang="en-US" b="1" dirty="0"/>
            </a:br>
            <a:r>
              <a:rPr lang="en-US" sz="882" b="1" i="0" kern="1200" dirty="0">
                <a:solidFill>
                  <a:schemeClr val="tx1"/>
                </a:solidFill>
                <a:effectLst/>
                <a:latin typeface="Segoe UI Light" pitchFamily="34" charset="0"/>
                <a:ea typeface="+mn-ea"/>
                <a:cs typeface="+mn-cs"/>
              </a:rPr>
              <a:t>App Service Plan</a:t>
            </a:r>
          </a:p>
          <a:p>
            <a:r>
              <a:rPr lang="en-US" sz="882" b="0" i="0" kern="1200" dirty="0">
                <a:solidFill>
                  <a:schemeClr val="tx1"/>
                </a:solidFill>
                <a:effectLst/>
                <a:latin typeface="Segoe UI Light" pitchFamily="34" charset="0"/>
                <a:ea typeface="+mn-ea"/>
                <a:cs typeface="+mn-cs"/>
              </a:rPr>
              <a:t>In the dedicated App Service plan, your function apps run on dedicated VMs on Basic, Standard, Premium, and Isolated SKUs, which is the same as other App Service apps. Dedicated VMs are allocated to your function app, which means that the functions host can be always running. App Service plans support Linux.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141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Functions are designed to be portable and to be hosted in a variety of places, including:</a:t>
            </a:r>
          </a:p>
          <a:p>
            <a:pPr marL="171450" indent="-171450">
              <a:buFont typeface="Arial" panose="020B0604020202020204" pitchFamily="34" charset="0"/>
              <a:buChar char="•"/>
            </a:pPr>
            <a:r>
              <a:rPr lang="en-US" b="0" dirty="0"/>
              <a:t>Azure Functions service by using Resource consumption, Premium, or App Service Plans</a:t>
            </a:r>
          </a:p>
          <a:p>
            <a:pPr marL="171450" indent="-171450">
              <a:buFont typeface="Arial" panose="020B0604020202020204" pitchFamily="34" charset="0"/>
              <a:buChar char="•"/>
            </a:pPr>
            <a:r>
              <a:rPr lang="en-US" b="0" dirty="0"/>
              <a:t>Internet of Things (IoT) devices</a:t>
            </a:r>
          </a:p>
          <a:p>
            <a:pPr marL="171450" indent="-171450">
              <a:buFont typeface="Arial" panose="020B0604020202020204" pitchFamily="34" charset="0"/>
              <a:buChar char="•"/>
            </a:pPr>
            <a:r>
              <a:rPr lang="en-US" b="0" dirty="0"/>
              <a:t>Only Linux containers are supported as of now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2/1/2022 10:54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4423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61557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74566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3089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474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8331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506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567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6049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1810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571881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41219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404401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6681078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2701513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555805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935393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233015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428533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23315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6576770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106287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2908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3908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7057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787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3807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62869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4808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28252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0406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9044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9452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87692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39137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8171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4975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23871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01530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75678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8529436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2563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703154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20.png"/><Relationship Id="rId18" Type="http://schemas.openxmlformats.org/officeDocument/2006/relationships/image" Target="../media/image23.png"/><Relationship Id="rId3" Type="http://schemas.openxmlformats.org/officeDocument/2006/relationships/notesSlide" Target="../notesSlides/notesSlide9.xml"/><Relationship Id="rId21" Type="http://schemas.openxmlformats.org/officeDocument/2006/relationships/image" Target="../media/image38.svg"/><Relationship Id="rId7" Type="http://schemas.openxmlformats.org/officeDocument/2006/relationships/image" Target="../media/image17.png"/><Relationship Id="rId12" Type="http://schemas.openxmlformats.org/officeDocument/2006/relationships/image" Target="../media/image29.svg"/><Relationship Id="rId17" Type="http://schemas.openxmlformats.org/officeDocument/2006/relationships/image" Target="../media/image34.svg"/><Relationship Id="rId2" Type="http://schemas.openxmlformats.org/officeDocument/2006/relationships/slideLayout" Target="../slideLayouts/slideLayout9.xml"/><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tags" Target="../tags/tag11.xml"/><Relationship Id="rId6" Type="http://schemas.openxmlformats.org/officeDocument/2006/relationships/image" Target="../media/image23.svg"/><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40.svg"/><Relationship Id="rId10" Type="http://schemas.openxmlformats.org/officeDocument/2006/relationships/image" Target="../media/image27.svg"/><Relationship Id="rId19" Type="http://schemas.openxmlformats.org/officeDocument/2006/relationships/image" Target="../media/image36.svg"/><Relationship Id="rId4" Type="http://schemas.openxmlformats.org/officeDocument/2006/relationships/hyperlink" Target="https://github.com/azure/azure-functions-host" TargetMode="External"/><Relationship Id="rId9" Type="http://schemas.openxmlformats.org/officeDocument/2006/relationships/image" Target="../media/image18.png"/><Relationship Id="rId14" Type="http://schemas.openxmlformats.org/officeDocument/2006/relationships/image" Target="../media/image31.svg"/><Relationship Id="rId22"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1.png"/><Relationship Id="rId18" Type="http://schemas.openxmlformats.org/officeDocument/2006/relationships/image" Target="../media/image30.png"/><Relationship Id="rId3" Type="http://schemas.openxmlformats.org/officeDocument/2006/relationships/notesSlide" Target="../notesSlides/notesSlide10.xml"/><Relationship Id="rId21" Type="http://schemas.openxmlformats.org/officeDocument/2006/relationships/hyperlink" Target="https://github.com/azure/azure-functions-host" TargetMode="External"/><Relationship Id="rId7" Type="http://schemas.openxmlformats.org/officeDocument/2006/relationships/image" Target="../media/image27.svg"/><Relationship Id="rId12" Type="http://schemas.openxmlformats.org/officeDocument/2006/relationships/image" Target="../media/image45.svg"/><Relationship Id="rId17" Type="http://schemas.openxmlformats.org/officeDocument/2006/relationships/image" Target="../media/image47.svg"/><Relationship Id="rId2" Type="http://schemas.openxmlformats.org/officeDocument/2006/relationships/slideLayout" Target="../slideLayouts/slideLayout9.xml"/><Relationship Id="rId16" Type="http://schemas.openxmlformats.org/officeDocument/2006/relationships/image" Target="../media/image29.png"/><Relationship Id="rId20" Type="http://schemas.openxmlformats.org/officeDocument/2006/relationships/image" Target="../media/image50.svg"/><Relationship Id="rId1" Type="http://schemas.openxmlformats.org/officeDocument/2006/relationships/tags" Target="../tags/tag12.xml"/><Relationship Id="rId6" Type="http://schemas.openxmlformats.org/officeDocument/2006/relationships/image" Target="../media/image18.png"/><Relationship Id="rId11" Type="http://schemas.openxmlformats.org/officeDocument/2006/relationships/image" Target="../media/image28.png"/><Relationship Id="rId5" Type="http://schemas.openxmlformats.org/officeDocument/2006/relationships/image" Target="../media/image42.svg"/><Relationship Id="rId15" Type="http://schemas.openxmlformats.org/officeDocument/2006/relationships/image" Target="../media/image29.svg"/><Relationship Id="rId23" Type="http://schemas.openxmlformats.org/officeDocument/2006/relationships/image" Target="../media/image23.svg"/><Relationship Id="rId10" Type="http://schemas.openxmlformats.org/officeDocument/2006/relationships/image" Target="../media/image27.png"/><Relationship Id="rId19"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19.png"/><Relationship Id="rId22"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1.xml"/><Relationship Id="rId7" Type="http://schemas.openxmlformats.org/officeDocument/2006/relationships/image" Target="../media/image33.png"/><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52.svg"/><Relationship Id="rId5" Type="http://schemas.openxmlformats.org/officeDocument/2006/relationships/image" Target="../media/image3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notesSlide" Target="../notesSlides/notesSlide13.xml"/><Relationship Id="rId7" Type="http://schemas.openxmlformats.org/officeDocument/2006/relationships/image" Target="../media/image33.png"/><Relationship Id="rId2" Type="http://schemas.openxmlformats.org/officeDocument/2006/relationships/slideLayout" Target="../slideLayouts/slideLayout9.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56.sv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60.svg"/><Relationship Id="rId3" Type="http://schemas.openxmlformats.org/officeDocument/2006/relationships/notesSlide" Target="../notesSlides/notesSlide15.xml"/><Relationship Id="rId7" Type="http://schemas.openxmlformats.org/officeDocument/2006/relationships/image" Target="../media/image4.png"/><Relationship Id="rId12" Type="http://schemas.openxmlformats.org/officeDocument/2006/relationships/image" Target="../media/image36.png"/><Relationship Id="rId2" Type="http://schemas.openxmlformats.org/officeDocument/2006/relationships/slideLayout" Target="../slideLayouts/slideLayout9.xml"/><Relationship Id="rId16" Type="http://schemas.openxmlformats.org/officeDocument/2006/relationships/image" Target="../media/image37.png"/><Relationship Id="rId1" Type="http://schemas.openxmlformats.org/officeDocument/2006/relationships/tags" Target="../tags/tag17.xml"/><Relationship Id="rId6" Type="http://schemas.openxmlformats.org/officeDocument/2006/relationships/image" Target="../media/image56.svg"/><Relationship Id="rId11" Type="http://schemas.openxmlformats.org/officeDocument/2006/relationships/image" Target="../media/image21.svg"/><Relationship Id="rId5" Type="http://schemas.openxmlformats.org/officeDocument/2006/relationships/image" Target="../media/image34.png"/><Relationship Id="rId15" Type="http://schemas.openxmlformats.org/officeDocument/2006/relationships/image" Target="../media/image15.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58.svg"/><Relationship Id="rId1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6.xml"/><Relationship Id="rId7" Type="http://schemas.openxmlformats.org/officeDocument/2006/relationships/image" Target="../media/image64.sv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39.png"/><Relationship Id="rId11" Type="http://schemas.openxmlformats.org/officeDocument/2006/relationships/image" Target="../media/image25.svg"/><Relationship Id="rId5" Type="http://schemas.openxmlformats.org/officeDocument/2006/relationships/image" Target="../media/image63.svg"/><Relationship Id="rId10" Type="http://schemas.openxmlformats.org/officeDocument/2006/relationships/image" Target="../media/image17.png"/><Relationship Id="rId4" Type="http://schemas.openxmlformats.org/officeDocument/2006/relationships/image" Target="../media/image38.png"/><Relationship Id="rId9" Type="http://schemas.openxmlformats.org/officeDocument/2006/relationships/image" Target="../media/image66.sv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7.xml"/><Relationship Id="rId7" Type="http://schemas.openxmlformats.org/officeDocument/2006/relationships/image" Target="../media/image63.svg"/><Relationship Id="rId2" Type="http://schemas.openxmlformats.org/officeDocument/2006/relationships/slideLayout" Target="../slideLayouts/slideLayout9.xml"/><Relationship Id="rId1" Type="http://schemas.openxmlformats.org/officeDocument/2006/relationships/tags" Target="../tags/tag19.xml"/><Relationship Id="rId6" Type="http://schemas.openxmlformats.org/officeDocument/2006/relationships/image" Target="../media/image38.png"/><Relationship Id="rId11" Type="http://schemas.openxmlformats.org/officeDocument/2006/relationships/image" Target="../media/image69.svg"/><Relationship Id="rId5" Type="http://schemas.openxmlformats.org/officeDocument/2006/relationships/image" Target="../media/image41.png"/><Relationship Id="rId10" Type="http://schemas.openxmlformats.org/officeDocument/2006/relationships/image" Target="../media/image42.png"/><Relationship Id="rId4" Type="http://schemas.openxmlformats.org/officeDocument/2006/relationships/image" Target="../media/image9.png"/><Relationship Id="rId9" Type="http://schemas.openxmlformats.org/officeDocument/2006/relationships/image" Target="../media/image40.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6.xml"/><Relationship Id="rId7" Type="http://schemas.openxmlformats.org/officeDocument/2006/relationships/diagramColors" Target="../diagrams/colors1.xml"/><Relationship Id="rId2" Type="http://schemas.openxmlformats.org/officeDocument/2006/relationships/slideLayout" Target="../slideLayouts/slideLayout9.xml"/><Relationship Id="rId1" Type="http://schemas.openxmlformats.org/officeDocument/2006/relationships/tags" Target="../tags/tag2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3.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tags" Target="../tags/tag32.xml"/><Relationship Id="rId5" Type="http://schemas.openxmlformats.org/officeDocument/2006/relationships/image" Target="../media/image45.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4.xml"/><Relationship Id="rId1" Type="http://schemas.openxmlformats.org/officeDocument/2006/relationships/tags" Target="../tags/tag34.xml"/></Relationships>
</file>

<file path=ppt/slides/_rels/slide41.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notesSlide" Target="../notesSlides/notesSlide40.xml"/><Relationship Id="rId7" Type="http://schemas.openxmlformats.org/officeDocument/2006/relationships/image" Target="../media/image47.png"/><Relationship Id="rId2" Type="http://schemas.openxmlformats.org/officeDocument/2006/relationships/slideLayout" Target="../slideLayouts/slideLayout9.xml"/><Relationship Id="rId1" Type="http://schemas.openxmlformats.org/officeDocument/2006/relationships/tags" Target="../tags/tag35.xml"/><Relationship Id="rId6" Type="http://schemas.openxmlformats.org/officeDocument/2006/relationships/image" Target="../media/image9.png"/><Relationship Id="rId5" Type="http://schemas.openxmlformats.org/officeDocument/2006/relationships/image" Target="../media/image74.svg"/><Relationship Id="rId10" Type="http://schemas.openxmlformats.org/officeDocument/2006/relationships/image" Target="../media/image78.svg"/><Relationship Id="rId4" Type="http://schemas.openxmlformats.org/officeDocument/2006/relationships/image" Target="../media/image46.png"/><Relationship Id="rId9" Type="http://schemas.openxmlformats.org/officeDocument/2006/relationships/image" Target="../media/image4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2.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50.emf"/><Relationship Id="rId2" Type="http://schemas.openxmlformats.org/officeDocument/2006/relationships/slideLayout" Target="../slideLayouts/slideLayout53.xml"/><Relationship Id="rId1" Type="http://schemas.openxmlformats.org/officeDocument/2006/relationships/tags" Target="../tags/tag38.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4.png"/><Relationship Id="rId3" Type="http://schemas.openxmlformats.org/officeDocument/2006/relationships/notesSlide" Target="../notesSlides/notesSlide5.xml"/><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svg"/><Relationship Id="rId17" Type="http://schemas.openxmlformats.org/officeDocument/2006/relationships/image" Target="../media/image17.svg"/><Relationship Id="rId2" Type="http://schemas.openxmlformats.org/officeDocument/2006/relationships/slideLayout" Target="../slideLayouts/slideLayout6.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tags" Target="../tags/tag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9.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F8A9E9-DD29-4B96-85D3-ECD9F9B8E921}"/>
              </a:ext>
            </a:extLst>
          </p:cNvPr>
          <p:cNvSpPr>
            <a:spLocks noGrp="1"/>
          </p:cNvSpPr>
          <p:nvPr>
            <p:ph type="title"/>
          </p:nvPr>
        </p:nvSpPr>
        <p:spPr>
          <a:xfrm>
            <a:off x="588263" y="1871544"/>
            <a:ext cx="4167887" cy="1661993"/>
          </a:xfrm>
        </p:spPr>
        <p:txBody>
          <a:bodyPr/>
          <a:lstStyle/>
          <a:p>
            <a:r>
              <a:rPr lang="en-US" dirty="0"/>
              <a:t>Module 02: Implement Azure Functions</a:t>
            </a:r>
          </a:p>
        </p:txBody>
      </p:sp>
      <p:sp>
        <p:nvSpPr>
          <p:cNvPr id="5" name="Text Placeholder 4">
            <a:extLst>
              <a:ext uri="{FF2B5EF4-FFF2-40B4-BE49-F238E27FC236}">
                <a16:creationId xmlns:a16="http://schemas.microsoft.com/office/drawing/2014/main" xmlns=""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122E0A-7C8A-4D26-BDD7-FB8FF51B4306}"/>
              </a:ext>
            </a:extLst>
          </p:cNvPr>
          <p:cNvSpPr>
            <a:spLocks noGrp="1"/>
          </p:cNvSpPr>
          <p:nvPr>
            <p:ph type="title"/>
          </p:nvPr>
        </p:nvSpPr>
        <p:spPr/>
        <p:txBody>
          <a:bodyPr/>
          <a:lstStyle/>
          <a:p>
            <a:r>
              <a:rPr lang="en-US" dirty="0"/>
              <a:t>Azure Functions hosting</a:t>
            </a:r>
          </a:p>
        </p:txBody>
      </p:sp>
      <p:sp>
        <p:nvSpPr>
          <p:cNvPr id="101" name="Rectangle 100">
            <a:extLst>
              <a:ext uri="{FF2B5EF4-FFF2-40B4-BE49-F238E27FC236}">
                <a16:creationId xmlns:a16="http://schemas.microsoft.com/office/drawing/2014/main" xmlns="" id="{16687A82-B6C1-4388-8CCF-7F1E66AE196E}"/>
              </a:ext>
            </a:extLst>
          </p:cNvPr>
          <p:cNvSpPr/>
          <p:nvPr/>
        </p:nvSpPr>
        <p:spPr>
          <a:xfrm>
            <a:off x="3109590"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4">
                  <a:extLst>
                    <a:ext uri="{A12FA001-AC4F-418D-AE19-62706E023703}">
                      <ahyp:hlinkClr xmlns:ahyp="http://schemas.microsoft.com/office/drawing/2018/hyperlinkcolor" xmlns=""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02" name="Graphic 101">
            <a:extLst>
              <a:ext uri="{FF2B5EF4-FFF2-40B4-BE49-F238E27FC236}">
                <a16:creationId xmlns:a16="http://schemas.microsoft.com/office/drawing/2014/main" xmlns="" id="{7BDA9B0B-5310-4B2E-9CCE-6CACBCC5026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750001" y="1067918"/>
            <a:ext cx="365760" cy="365760"/>
          </a:xfrm>
          <a:prstGeom prst="rect">
            <a:avLst/>
          </a:prstGeom>
        </p:spPr>
      </p:pic>
      <p:sp>
        <p:nvSpPr>
          <p:cNvPr id="7" name="Rectangle 6">
            <a:extLst>
              <a:ext uri="{FF2B5EF4-FFF2-40B4-BE49-F238E27FC236}">
                <a16:creationId xmlns:a16="http://schemas.microsoft.com/office/drawing/2014/main" xmlns="" id="{DAA0DA29-1EE9-4E4B-9876-8BB249C1E3FC}"/>
              </a:ext>
            </a:extLst>
          </p:cNvPr>
          <p:cNvSpPr/>
          <p:nvPr/>
        </p:nvSpPr>
        <p:spPr bwMode="auto">
          <a:xfrm>
            <a:off x="7009292"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App Service plan</a:t>
            </a:r>
          </a:p>
        </p:txBody>
      </p:sp>
      <p:sp>
        <p:nvSpPr>
          <p:cNvPr id="8" name="Rectangle 7">
            <a:extLst>
              <a:ext uri="{FF2B5EF4-FFF2-40B4-BE49-F238E27FC236}">
                <a16:creationId xmlns:a16="http://schemas.microsoft.com/office/drawing/2014/main" xmlns="" id="{9271CFB6-8E6A-4B41-8A16-A3CC71BC6B00}"/>
              </a:ext>
            </a:extLst>
          </p:cNvPr>
          <p:cNvSpPr/>
          <p:nvPr/>
        </p:nvSpPr>
        <p:spPr bwMode="auto">
          <a:xfrm>
            <a:off x="7009292"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9" name="Rectangle 8">
            <a:extLst>
              <a:ext uri="{FF2B5EF4-FFF2-40B4-BE49-F238E27FC236}">
                <a16:creationId xmlns:a16="http://schemas.microsoft.com/office/drawing/2014/main" xmlns="" id="{06BAE621-4558-4AAF-B06C-37A9B7AD0B02}"/>
              </a:ext>
            </a:extLst>
          </p:cNvPr>
          <p:cNvSpPr/>
          <p:nvPr/>
        </p:nvSpPr>
        <p:spPr bwMode="auto">
          <a:xfrm>
            <a:off x="7009292"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0" name="Rectangle 9">
            <a:extLst>
              <a:ext uri="{FF2B5EF4-FFF2-40B4-BE49-F238E27FC236}">
                <a16:creationId xmlns:a16="http://schemas.microsoft.com/office/drawing/2014/main" xmlns="" id="{10957C17-E151-4381-8D27-B50863C59BA9}"/>
              </a:ext>
            </a:extLst>
          </p:cNvPr>
          <p:cNvSpPr/>
          <p:nvPr/>
        </p:nvSpPr>
        <p:spPr bwMode="auto">
          <a:xfrm>
            <a:off x="7009292"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6" name="Graphic 15">
            <a:extLst>
              <a:ext uri="{FF2B5EF4-FFF2-40B4-BE49-F238E27FC236}">
                <a16:creationId xmlns:a16="http://schemas.microsoft.com/office/drawing/2014/main" xmlns="" id="{0FD6223D-B27D-46CE-ACAA-CA78D822589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7371233" y="3277175"/>
            <a:ext cx="670742" cy="670742"/>
          </a:xfrm>
          <a:prstGeom prst="rect">
            <a:avLst/>
          </a:prstGeom>
        </p:spPr>
      </p:pic>
      <p:grpSp>
        <p:nvGrpSpPr>
          <p:cNvPr id="6" name="Group 5">
            <a:extLst>
              <a:ext uri="{FF2B5EF4-FFF2-40B4-BE49-F238E27FC236}">
                <a16:creationId xmlns:a16="http://schemas.microsoft.com/office/drawing/2014/main" xmlns="" id="{75E4EC60-AD88-409E-9F38-0E7026E3E7B5}"/>
              </a:ext>
            </a:extLst>
          </p:cNvPr>
          <p:cNvGrpSpPr/>
          <p:nvPr/>
        </p:nvGrpSpPr>
        <p:grpSpPr>
          <a:xfrm>
            <a:off x="7481003" y="5368485"/>
            <a:ext cx="1351628" cy="610187"/>
            <a:chOff x="4183523" y="5381038"/>
            <a:chExt cx="919122" cy="414934"/>
          </a:xfrm>
        </p:grpSpPr>
        <p:pic>
          <p:nvPicPr>
            <p:cNvPr id="17" name="Graphic 16">
              <a:extLst>
                <a:ext uri="{FF2B5EF4-FFF2-40B4-BE49-F238E27FC236}">
                  <a16:creationId xmlns:a16="http://schemas.microsoft.com/office/drawing/2014/main" xmlns="" id="{820E2711-60CD-4B35-93AC-31F22C1608B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183523" y="5410568"/>
              <a:ext cx="355875" cy="355875"/>
            </a:xfrm>
            <a:prstGeom prst="rect">
              <a:avLst/>
            </a:prstGeom>
          </p:spPr>
        </p:pic>
        <p:pic>
          <p:nvPicPr>
            <p:cNvPr id="18" name="Graphic 17">
              <a:extLst>
                <a:ext uri="{FF2B5EF4-FFF2-40B4-BE49-F238E27FC236}">
                  <a16:creationId xmlns:a16="http://schemas.microsoft.com/office/drawing/2014/main" xmlns="" id="{F666AA57-93B2-4D7F-A234-558CA65E07EC}"/>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4687711" y="5381038"/>
              <a:ext cx="414934" cy="414934"/>
            </a:xfrm>
            <a:prstGeom prst="rect">
              <a:avLst/>
            </a:prstGeom>
          </p:spPr>
        </p:pic>
      </p:grpSp>
      <p:sp>
        <p:nvSpPr>
          <p:cNvPr id="69" name="Rectangle 68">
            <a:extLst>
              <a:ext uri="{FF2B5EF4-FFF2-40B4-BE49-F238E27FC236}">
                <a16:creationId xmlns:a16="http://schemas.microsoft.com/office/drawing/2014/main" xmlns="" id="{342269AA-098B-4B40-8016-85D9299692FF}"/>
              </a:ext>
            </a:extLst>
          </p:cNvPr>
          <p:cNvSpPr/>
          <p:nvPr/>
        </p:nvSpPr>
        <p:spPr bwMode="auto">
          <a:xfrm>
            <a:off x="2552888" y="2270942"/>
            <a:ext cx="2160000" cy="396000"/>
          </a:xfrm>
          <a:prstGeom prst="rect">
            <a:avLst/>
          </a:prstGeom>
          <a:solidFill>
            <a:srgbClr val="5B2D90"/>
          </a:solidFill>
          <a:ln w="10795"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Development</a:t>
            </a:r>
          </a:p>
        </p:txBody>
      </p:sp>
      <p:sp>
        <p:nvSpPr>
          <p:cNvPr id="70" name="Rectangle 69">
            <a:extLst>
              <a:ext uri="{FF2B5EF4-FFF2-40B4-BE49-F238E27FC236}">
                <a16:creationId xmlns:a16="http://schemas.microsoft.com/office/drawing/2014/main" xmlns="" id="{54BA4336-2991-44E1-B0FE-D8A9009AF38C}"/>
              </a:ext>
            </a:extLst>
          </p:cNvPr>
          <p:cNvSpPr/>
          <p:nvPr/>
        </p:nvSpPr>
        <p:spPr bwMode="auto">
          <a:xfrm>
            <a:off x="4775329" y="2273226"/>
            <a:ext cx="6640088" cy="396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83" name="Rectangle 82">
            <a:extLst>
              <a:ext uri="{FF2B5EF4-FFF2-40B4-BE49-F238E27FC236}">
                <a16:creationId xmlns:a16="http://schemas.microsoft.com/office/drawing/2014/main" xmlns="" id="{97BA5FD0-D050-4BE5-993E-1F9B33DAD82E}"/>
              </a:ext>
            </a:extLst>
          </p:cNvPr>
          <p:cNvSpPr/>
          <p:nvPr/>
        </p:nvSpPr>
        <p:spPr bwMode="auto">
          <a:xfrm>
            <a:off x="2541366"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Core Tools + favorite editor</a:t>
            </a:r>
          </a:p>
        </p:txBody>
      </p:sp>
      <p:sp>
        <p:nvSpPr>
          <p:cNvPr id="84" name="Rectangle 83">
            <a:extLst>
              <a:ext uri="{FF2B5EF4-FFF2-40B4-BE49-F238E27FC236}">
                <a16:creationId xmlns:a16="http://schemas.microsoft.com/office/drawing/2014/main" xmlns="" id="{267B8C2B-1256-4EDA-8C5B-058EFC390533}"/>
              </a:ext>
            </a:extLst>
          </p:cNvPr>
          <p:cNvSpPr/>
          <p:nvPr/>
        </p:nvSpPr>
        <p:spPr bwMode="auto">
          <a:xfrm>
            <a:off x="2541366" y="4241764"/>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sp>
        <p:nvSpPr>
          <p:cNvPr id="85" name="Rectangle 84">
            <a:extLst>
              <a:ext uri="{FF2B5EF4-FFF2-40B4-BE49-F238E27FC236}">
                <a16:creationId xmlns:a16="http://schemas.microsoft.com/office/drawing/2014/main" xmlns="" id="{624DBB86-B30A-4A59-A615-C27CF5F4352C}"/>
              </a:ext>
            </a:extLst>
          </p:cNvPr>
          <p:cNvSpPr/>
          <p:nvPr/>
        </p:nvSpPr>
        <p:spPr bwMode="auto">
          <a:xfrm>
            <a:off x="2541366" y="524665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macOS, or Linux</a:t>
            </a:r>
          </a:p>
        </p:txBody>
      </p:sp>
      <p:sp>
        <p:nvSpPr>
          <p:cNvPr id="86" name="Rectangle 85">
            <a:extLst>
              <a:ext uri="{FF2B5EF4-FFF2-40B4-BE49-F238E27FC236}">
                <a16:creationId xmlns:a16="http://schemas.microsoft.com/office/drawing/2014/main" xmlns="" id="{0518EFF1-3F75-4F43-86BC-714761191C9A}"/>
              </a:ext>
            </a:extLst>
          </p:cNvPr>
          <p:cNvSpPr/>
          <p:nvPr/>
        </p:nvSpPr>
        <p:spPr bwMode="auto">
          <a:xfrm>
            <a:off x="2541366" y="2731517"/>
            <a:ext cx="2160000" cy="432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Local dev machine</a:t>
            </a:r>
          </a:p>
        </p:txBody>
      </p:sp>
      <p:grpSp>
        <p:nvGrpSpPr>
          <p:cNvPr id="30" name="Group 29">
            <a:extLst>
              <a:ext uri="{FF2B5EF4-FFF2-40B4-BE49-F238E27FC236}">
                <a16:creationId xmlns:a16="http://schemas.microsoft.com/office/drawing/2014/main" xmlns="" id="{E838B9C1-E98C-4B8E-81BD-9DCAD83850C8}"/>
              </a:ext>
            </a:extLst>
          </p:cNvPr>
          <p:cNvGrpSpPr/>
          <p:nvPr/>
        </p:nvGrpSpPr>
        <p:grpSpPr>
          <a:xfrm>
            <a:off x="2803360" y="4318905"/>
            <a:ext cx="1636012" cy="723234"/>
            <a:chOff x="1557506" y="4464103"/>
            <a:chExt cx="980871" cy="433615"/>
          </a:xfrm>
        </p:grpSpPr>
        <p:pic>
          <p:nvPicPr>
            <p:cNvPr id="87" name="Graphic 86">
              <a:extLst>
                <a:ext uri="{FF2B5EF4-FFF2-40B4-BE49-F238E27FC236}">
                  <a16:creationId xmlns:a16="http://schemas.microsoft.com/office/drawing/2014/main" xmlns="" id="{65346491-C4C9-42F3-A3D5-EEA299C19F6B}"/>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27182" t="20471" r="27182" b="20471"/>
            <a:stretch/>
          </p:blipFill>
          <p:spPr>
            <a:xfrm>
              <a:off x="1557506" y="4479978"/>
              <a:ext cx="414448" cy="414448"/>
            </a:xfrm>
            <a:prstGeom prst="rect">
              <a:avLst/>
            </a:prstGeom>
          </p:spPr>
        </p:pic>
        <p:pic>
          <p:nvPicPr>
            <p:cNvPr id="88" name="Picture 87">
              <a:extLst>
                <a:ext uri="{FF2B5EF4-FFF2-40B4-BE49-F238E27FC236}">
                  <a16:creationId xmlns:a16="http://schemas.microsoft.com/office/drawing/2014/main" xmlns="" id="{8205D42E-CFB5-4B31-87B4-98658F7C62A2}"/>
                </a:ext>
              </a:extLst>
            </p:cNvPr>
            <p:cNvPicPr>
              <a:picLocks noChangeAspect="1"/>
            </p:cNvPicPr>
            <p:nvPr/>
          </p:nvPicPr>
          <p:blipFill>
            <a:blip r:embed="rId15"/>
            <a:stretch>
              <a:fillRect/>
            </a:stretch>
          </p:blipFill>
          <p:spPr>
            <a:xfrm>
              <a:off x="2034529" y="4464103"/>
              <a:ext cx="503848" cy="433615"/>
            </a:xfrm>
            <a:prstGeom prst="rect">
              <a:avLst/>
            </a:prstGeom>
          </p:spPr>
        </p:pic>
      </p:grpSp>
      <p:grpSp>
        <p:nvGrpSpPr>
          <p:cNvPr id="31" name="Group 30">
            <a:extLst>
              <a:ext uri="{FF2B5EF4-FFF2-40B4-BE49-F238E27FC236}">
                <a16:creationId xmlns:a16="http://schemas.microsoft.com/office/drawing/2014/main" xmlns="" id="{80A7F983-4A83-4B77-B784-18395A36FAE0}"/>
              </a:ext>
            </a:extLst>
          </p:cNvPr>
          <p:cNvGrpSpPr/>
          <p:nvPr/>
        </p:nvGrpSpPr>
        <p:grpSpPr>
          <a:xfrm>
            <a:off x="2695702" y="5443908"/>
            <a:ext cx="1851329" cy="465034"/>
            <a:chOff x="1537933" y="5443067"/>
            <a:chExt cx="1092085" cy="274320"/>
          </a:xfrm>
        </p:grpSpPr>
        <p:pic>
          <p:nvPicPr>
            <p:cNvPr id="92" name="Graphic 91">
              <a:extLst>
                <a:ext uri="{FF2B5EF4-FFF2-40B4-BE49-F238E27FC236}">
                  <a16:creationId xmlns:a16="http://schemas.microsoft.com/office/drawing/2014/main" xmlns="" id="{3F62A71A-5FEC-4B35-8B16-310EE99FC68C}"/>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537933" y="5443067"/>
              <a:ext cx="274320" cy="274320"/>
            </a:xfrm>
            <a:prstGeom prst="rect">
              <a:avLst/>
            </a:prstGeom>
          </p:spPr>
        </p:pic>
        <p:pic>
          <p:nvPicPr>
            <p:cNvPr id="93" name="Graphic 92">
              <a:extLst>
                <a:ext uri="{FF2B5EF4-FFF2-40B4-BE49-F238E27FC236}">
                  <a16:creationId xmlns:a16="http://schemas.microsoft.com/office/drawing/2014/main" xmlns="" id="{E3A0111E-C4F9-48EB-95F9-EDAB518EC367}"/>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1910345" y="5541801"/>
              <a:ext cx="365760" cy="86319"/>
            </a:xfrm>
            <a:prstGeom prst="rect">
              <a:avLst/>
            </a:prstGeom>
          </p:spPr>
        </p:pic>
        <p:pic>
          <p:nvPicPr>
            <p:cNvPr id="94" name="Graphic 93">
              <a:extLst>
                <a:ext uri="{FF2B5EF4-FFF2-40B4-BE49-F238E27FC236}">
                  <a16:creationId xmlns:a16="http://schemas.microsoft.com/office/drawing/2014/main" xmlns="" id="{DBA7F9D5-3EA1-43F2-A95F-630DEBF178B8}"/>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355698" y="5443067"/>
              <a:ext cx="274320" cy="274320"/>
            </a:xfrm>
            <a:prstGeom prst="rect">
              <a:avLst/>
            </a:prstGeom>
          </p:spPr>
        </p:pic>
      </p:grpSp>
      <p:pic>
        <p:nvPicPr>
          <p:cNvPr id="90" name="Graphic 89">
            <a:extLst>
              <a:ext uri="{FF2B5EF4-FFF2-40B4-BE49-F238E27FC236}">
                <a16:creationId xmlns:a16="http://schemas.microsoft.com/office/drawing/2014/main" xmlns="" id="{B0DB9F4E-934F-472F-97C4-C860506FEBE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443892" y="3217360"/>
            <a:ext cx="395186" cy="395186"/>
          </a:xfrm>
          <a:prstGeom prst="rect">
            <a:avLst/>
          </a:prstGeom>
        </p:spPr>
      </p:pic>
      <p:grpSp>
        <p:nvGrpSpPr>
          <p:cNvPr id="39" name="Group 38">
            <a:extLst>
              <a:ext uri="{FF2B5EF4-FFF2-40B4-BE49-F238E27FC236}">
                <a16:creationId xmlns:a16="http://schemas.microsoft.com/office/drawing/2014/main" xmlns="" id="{BCE8106D-0775-4152-94EB-F07F890A34DA}"/>
              </a:ext>
            </a:extLst>
          </p:cNvPr>
          <p:cNvGrpSpPr/>
          <p:nvPr/>
        </p:nvGrpSpPr>
        <p:grpSpPr>
          <a:xfrm>
            <a:off x="3026419" y="3674677"/>
            <a:ext cx="1189894" cy="314226"/>
            <a:chOff x="3171485" y="3636577"/>
            <a:chExt cx="1189894" cy="314226"/>
          </a:xfrm>
        </p:grpSpPr>
        <p:pic>
          <p:nvPicPr>
            <p:cNvPr id="96" name="Graphic 95">
              <a:extLst>
                <a:ext uri="{FF2B5EF4-FFF2-40B4-BE49-F238E27FC236}">
                  <a16:creationId xmlns:a16="http://schemas.microsoft.com/office/drawing/2014/main" xmlns="" id="{83F72650-87D1-4452-9D5B-E64F50775987}"/>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3637898" y="3665267"/>
              <a:ext cx="274320" cy="268834"/>
            </a:xfrm>
            <a:prstGeom prst="rect">
              <a:avLst/>
            </a:prstGeom>
          </p:spPr>
        </p:pic>
        <p:pic>
          <p:nvPicPr>
            <p:cNvPr id="97" name="Graphic 96">
              <a:extLst>
                <a:ext uri="{FF2B5EF4-FFF2-40B4-BE49-F238E27FC236}">
                  <a16:creationId xmlns:a16="http://schemas.microsoft.com/office/drawing/2014/main" xmlns="" id="{AB40A340-C96E-48FA-81FD-5EBEC20584FA}"/>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3171485" y="3636577"/>
              <a:ext cx="291573" cy="297524"/>
            </a:xfrm>
            <a:prstGeom prst="rect">
              <a:avLst/>
            </a:prstGeom>
          </p:spPr>
        </p:pic>
        <p:sp>
          <p:nvSpPr>
            <p:cNvPr id="98" name="Rectangle 97">
              <a:extLst>
                <a:ext uri="{FF2B5EF4-FFF2-40B4-BE49-F238E27FC236}">
                  <a16:creationId xmlns:a16="http://schemas.microsoft.com/office/drawing/2014/main" xmlns="" id="{41030EBE-D192-485B-A470-F8E0665FDB8C}"/>
                </a:ext>
              </a:extLst>
            </p:cNvPr>
            <p:cNvSpPr/>
            <p:nvPr/>
          </p:nvSpPr>
          <p:spPr bwMode="auto">
            <a:xfrm>
              <a:off x="4087059" y="3676483"/>
              <a:ext cx="274320" cy="27432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sp>
        <p:nvSpPr>
          <p:cNvPr id="99" name="Rectangle 98">
            <a:extLst>
              <a:ext uri="{FF2B5EF4-FFF2-40B4-BE49-F238E27FC236}">
                <a16:creationId xmlns:a16="http://schemas.microsoft.com/office/drawing/2014/main" xmlns="" id="{899313ED-100B-4B12-B8EE-879187FEAC2B}"/>
              </a:ext>
            </a:extLst>
          </p:cNvPr>
          <p:cNvSpPr/>
          <p:nvPr/>
        </p:nvSpPr>
        <p:spPr bwMode="auto">
          <a:xfrm>
            <a:off x="3484206" y="3545960"/>
            <a:ext cx="274320" cy="140971"/>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mj-lt"/>
                <a:ea typeface="+mn-ea"/>
                <a:cs typeface="+mn-cs"/>
              </a:rPr>
              <a:t>+</a:t>
            </a:r>
          </a:p>
        </p:txBody>
      </p:sp>
      <p:sp>
        <p:nvSpPr>
          <p:cNvPr id="103" name="Rectangle 102">
            <a:extLst>
              <a:ext uri="{FF2B5EF4-FFF2-40B4-BE49-F238E27FC236}">
                <a16:creationId xmlns:a16="http://schemas.microsoft.com/office/drawing/2014/main" xmlns="" id="{BCA50424-AA1A-4EAB-88AC-BEAF383AE02A}"/>
              </a:ext>
            </a:extLst>
          </p:cNvPr>
          <p:cNvSpPr/>
          <p:nvPr/>
        </p:nvSpPr>
        <p:spPr bwMode="auto">
          <a:xfrm>
            <a:off x="255025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xmlns="" id="{5D353029-C25B-4F0C-B76B-320D33A34D5F}"/>
              </a:ext>
            </a:extLst>
          </p:cNvPr>
          <p:cNvSpPr/>
          <p:nvPr/>
        </p:nvSpPr>
        <p:spPr bwMode="auto">
          <a:xfrm>
            <a:off x="2552887" y="1525493"/>
            <a:ext cx="8862175"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xmlns="" id="{BB95D9C2-DC1B-4586-BC9E-91D786918367}"/>
              </a:ext>
            </a:extLst>
          </p:cNvPr>
          <p:cNvSpPr/>
          <p:nvPr/>
        </p:nvSpPr>
        <p:spPr bwMode="auto">
          <a:xfrm>
            <a:off x="3936832" y="1525493"/>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xmlns="" id="{3A3A9BF9-C539-48EF-B92B-418EB6239860}"/>
              </a:ext>
            </a:extLst>
          </p:cNvPr>
          <p:cNvSpPr/>
          <p:nvPr/>
        </p:nvSpPr>
        <p:spPr bwMode="auto">
          <a:xfrm>
            <a:off x="5323412" y="1525493"/>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xmlns="" id="{052A9CDC-F03E-456A-887C-AD6997B6EE30}"/>
              </a:ext>
            </a:extLst>
          </p:cNvPr>
          <p:cNvSpPr/>
          <p:nvPr/>
        </p:nvSpPr>
        <p:spPr bwMode="auto">
          <a:xfrm>
            <a:off x="6711166"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xmlns="" id="{EED91973-5F60-4AFA-B8C2-B0514DEB7C46}"/>
              </a:ext>
            </a:extLst>
          </p:cNvPr>
          <p:cNvSpPr/>
          <p:nvPr/>
        </p:nvSpPr>
        <p:spPr bwMode="auto">
          <a:xfrm>
            <a:off x="8098921" y="1525493"/>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xmlns="" id="{FE2C3DC6-A97F-427E-A509-451F7A6FA27D}"/>
              </a:ext>
            </a:extLst>
          </p:cNvPr>
          <p:cNvSpPr/>
          <p:nvPr/>
        </p:nvSpPr>
        <p:spPr bwMode="auto">
          <a:xfrm>
            <a:off x="9081893" y="1550684"/>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0" name="Straight Arrow Connector 109">
            <a:extLst>
              <a:ext uri="{FF2B5EF4-FFF2-40B4-BE49-F238E27FC236}">
                <a16:creationId xmlns:a16="http://schemas.microsoft.com/office/drawing/2014/main" xmlns="" id="{8302396B-EC2C-4D9D-BE94-A9546F06519D}"/>
              </a:ext>
            </a:extLst>
          </p:cNvPr>
          <p:cNvCxnSpPr>
            <a:cxnSpLocks/>
          </p:cNvCxnSpPr>
          <p:nvPr/>
        </p:nvCxnSpPr>
        <p:spPr>
          <a:xfrm>
            <a:off x="3539106" y="1979986"/>
            <a:ext cx="0" cy="277540"/>
          </a:xfrm>
          <a:prstGeom prst="straightConnector1">
            <a:avLst/>
          </a:prstGeom>
          <a:noFill/>
          <a:ln w="38100" cap="flat" cmpd="sng" algn="ctr">
            <a:solidFill>
              <a:srgbClr val="D73B02"/>
            </a:solidFill>
            <a:prstDash val="solid"/>
            <a:headEnd type="none" w="lg" len="med"/>
            <a:tailEnd type="triangle"/>
          </a:ln>
          <a:effectLst/>
        </p:spPr>
      </p:cxnSp>
      <p:cxnSp>
        <p:nvCxnSpPr>
          <p:cNvPr id="111" name="Connector: Elbow 110">
            <a:extLst>
              <a:ext uri="{FF2B5EF4-FFF2-40B4-BE49-F238E27FC236}">
                <a16:creationId xmlns:a16="http://schemas.microsoft.com/office/drawing/2014/main" xmlns="" id="{F8B794D1-C84E-42E7-8BF3-1DFF20C9F520}"/>
              </a:ext>
            </a:extLst>
          </p:cNvPr>
          <p:cNvCxnSpPr>
            <a:cxnSpLocks/>
            <a:endCxn id="70" idx="0"/>
          </p:cNvCxnSpPr>
          <p:nvPr/>
        </p:nvCxnSpPr>
        <p:spPr>
          <a:xfrm>
            <a:off x="3539106" y="2046448"/>
            <a:ext cx="4556267" cy="226778"/>
          </a:xfrm>
          <a:prstGeom prst="bentConnector2">
            <a:avLst/>
          </a:prstGeom>
          <a:noFill/>
          <a:ln w="38100" cap="flat" cmpd="sng" algn="ctr">
            <a:solidFill>
              <a:srgbClr val="D73B02"/>
            </a:solidFill>
            <a:prstDash val="solid"/>
            <a:headEnd type="none" w="lg" len="med"/>
            <a:tailEnd type="triangle"/>
          </a:ln>
          <a:effectLst/>
        </p:spPr>
      </p:cxnSp>
      <p:sp>
        <p:nvSpPr>
          <p:cNvPr id="113" name="Rectangle 112">
            <a:extLst>
              <a:ext uri="{FF2B5EF4-FFF2-40B4-BE49-F238E27FC236}">
                <a16:creationId xmlns:a16="http://schemas.microsoft.com/office/drawing/2014/main" xmlns="" id="{D5460EDC-7ECC-459D-8F91-AE721D1086CD}"/>
              </a:ext>
            </a:extLst>
          </p:cNvPr>
          <p:cNvSpPr/>
          <p:nvPr/>
        </p:nvSpPr>
        <p:spPr bwMode="auto">
          <a:xfrm>
            <a:off x="9243254"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Premium plan</a:t>
            </a:r>
          </a:p>
        </p:txBody>
      </p:sp>
      <p:sp>
        <p:nvSpPr>
          <p:cNvPr id="115" name="Rectangle 114">
            <a:extLst>
              <a:ext uri="{FF2B5EF4-FFF2-40B4-BE49-F238E27FC236}">
                <a16:creationId xmlns:a16="http://schemas.microsoft.com/office/drawing/2014/main" xmlns="" id="{CD1A99A6-B8A1-4D8F-9798-085C265A8B06}"/>
              </a:ext>
            </a:extLst>
          </p:cNvPr>
          <p:cNvSpPr/>
          <p:nvPr/>
        </p:nvSpPr>
        <p:spPr bwMode="auto">
          <a:xfrm>
            <a:off x="9243254" y="5254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116" name="Rectangle 115">
            <a:extLst>
              <a:ext uri="{FF2B5EF4-FFF2-40B4-BE49-F238E27FC236}">
                <a16:creationId xmlns:a16="http://schemas.microsoft.com/office/drawing/2014/main" xmlns="" id="{0B47D797-0011-4FF3-B322-E2A3A2354FB7}"/>
              </a:ext>
            </a:extLst>
          </p:cNvPr>
          <p:cNvSpPr/>
          <p:nvPr/>
        </p:nvSpPr>
        <p:spPr bwMode="auto">
          <a:xfrm>
            <a:off x="9243254" y="2731517"/>
            <a:ext cx="2160000" cy="432000"/>
          </a:xfrm>
          <a:prstGeom prst="rect">
            <a:avLst/>
          </a:prstGeom>
          <a:solidFill>
            <a:srgbClr val="0178D4"/>
          </a:solidFill>
          <a:ln w="10795"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119" name="Graphic 118">
            <a:extLst>
              <a:ext uri="{FF2B5EF4-FFF2-40B4-BE49-F238E27FC236}">
                <a16:creationId xmlns:a16="http://schemas.microsoft.com/office/drawing/2014/main" xmlns="" id="{7D799CFD-16B5-4D8B-BAD0-F7A40E7354C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964167" y="3277175"/>
            <a:ext cx="718174" cy="718174"/>
          </a:xfrm>
          <a:prstGeom prst="rect">
            <a:avLst/>
          </a:prstGeom>
        </p:spPr>
      </p:pic>
      <p:sp>
        <p:nvSpPr>
          <p:cNvPr id="21" name="Rectangle 20">
            <a:extLst>
              <a:ext uri="{FF2B5EF4-FFF2-40B4-BE49-F238E27FC236}">
                <a16:creationId xmlns:a16="http://schemas.microsoft.com/office/drawing/2014/main" xmlns="" id="{305CB6A9-15AF-48AF-B3DD-B16F3DB6B056}"/>
              </a:ext>
            </a:extLst>
          </p:cNvPr>
          <p:cNvSpPr/>
          <p:nvPr/>
        </p:nvSpPr>
        <p:spPr bwMode="auto">
          <a:xfrm>
            <a:off x="4775329" y="316830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Consumption plan</a:t>
            </a:r>
          </a:p>
        </p:txBody>
      </p:sp>
      <p:sp>
        <p:nvSpPr>
          <p:cNvPr id="22" name="Rectangle 21">
            <a:extLst>
              <a:ext uri="{FF2B5EF4-FFF2-40B4-BE49-F238E27FC236}">
                <a16:creationId xmlns:a16="http://schemas.microsoft.com/office/drawing/2014/main" xmlns="" id="{24BAD881-323A-4188-A7F4-6668F5FE0B4F}"/>
              </a:ext>
            </a:extLst>
          </p:cNvPr>
          <p:cNvSpPr/>
          <p:nvPr/>
        </p:nvSpPr>
        <p:spPr bwMode="auto">
          <a:xfrm>
            <a:off x="4775329" y="4249167"/>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a:t>
            </a:r>
          </a:p>
        </p:txBody>
      </p:sp>
      <p:sp>
        <p:nvSpPr>
          <p:cNvPr id="23" name="Rectangle 22">
            <a:extLst>
              <a:ext uri="{FF2B5EF4-FFF2-40B4-BE49-F238E27FC236}">
                <a16:creationId xmlns:a16="http://schemas.microsoft.com/office/drawing/2014/main" xmlns="" id="{25332E8F-3025-4DED-A71E-643BA12E6BB3}"/>
              </a:ext>
            </a:extLst>
          </p:cNvPr>
          <p:cNvSpPr/>
          <p:nvPr/>
        </p:nvSpPr>
        <p:spPr bwMode="auto">
          <a:xfrm>
            <a:off x="4775329" y="524766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Windows or Linux</a:t>
            </a:r>
          </a:p>
        </p:txBody>
      </p:sp>
      <p:sp>
        <p:nvSpPr>
          <p:cNvPr id="24" name="Rectangle 23">
            <a:extLst>
              <a:ext uri="{FF2B5EF4-FFF2-40B4-BE49-F238E27FC236}">
                <a16:creationId xmlns:a16="http://schemas.microsoft.com/office/drawing/2014/main" xmlns="" id="{B31EDC99-51BD-4DAF-9CE1-A69F8910CBF8}"/>
              </a:ext>
            </a:extLst>
          </p:cNvPr>
          <p:cNvSpPr/>
          <p:nvPr/>
        </p:nvSpPr>
        <p:spPr bwMode="auto">
          <a:xfrm>
            <a:off x="4775329" y="2731517"/>
            <a:ext cx="2160000" cy="432000"/>
          </a:xfrm>
          <a:prstGeom prst="rect">
            <a:avLst/>
          </a:prstGeom>
          <a:solidFill>
            <a:srgbClr val="0178D4"/>
          </a:solidFill>
          <a:ln w="12700" cap="flat" cmpd="sng" algn="ctr">
            <a:solidFill>
              <a:srgbClr val="01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Azure Functions service</a:t>
            </a:r>
          </a:p>
        </p:txBody>
      </p:sp>
      <p:pic>
        <p:nvPicPr>
          <p:cNvPr id="27" name="Graphic 26">
            <a:extLst>
              <a:ext uri="{FF2B5EF4-FFF2-40B4-BE49-F238E27FC236}">
                <a16:creationId xmlns:a16="http://schemas.microsoft.com/office/drawing/2014/main" xmlns="" id="{B625B303-12CE-4A5A-A9CA-B547F550AE7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561252" y="3314412"/>
            <a:ext cx="563105" cy="563105"/>
          </a:xfrm>
          <a:prstGeom prst="rect">
            <a:avLst/>
          </a:prstGeom>
        </p:spPr>
      </p:pic>
      <p:pic>
        <p:nvPicPr>
          <p:cNvPr id="122" name="Graphic 121">
            <a:extLst>
              <a:ext uri="{FF2B5EF4-FFF2-40B4-BE49-F238E27FC236}">
                <a16:creationId xmlns:a16="http://schemas.microsoft.com/office/drawing/2014/main" xmlns="" id="{3A82BD18-B9D2-4E4A-8200-6A21BAF354B7}"/>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27182" t="20471" r="27182" b="20471"/>
          <a:stretch/>
        </p:blipFill>
        <p:spPr>
          <a:xfrm>
            <a:off x="5501030" y="4318649"/>
            <a:ext cx="708599" cy="708599"/>
          </a:xfrm>
          <a:prstGeom prst="rect">
            <a:avLst/>
          </a:prstGeom>
        </p:spPr>
      </p:pic>
      <p:grpSp>
        <p:nvGrpSpPr>
          <p:cNvPr id="125" name="Group 124">
            <a:extLst>
              <a:ext uri="{FF2B5EF4-FFF2-40B4-BE49-F238E27FC236}">
                <a16:creationId xmlns:a16="http://schemas.microsoft.com/office/drawing/2014/main" xmlns="" id="{2F3D58A5-F3F4-43AA-95A7-16833C1A123C}"/>
              </a:ext>
            </a:extLst>
          </p:cNvPr>
          <p:cNvGrpSpPr/>
          <p:nvPr/>
        </p:nvGrpSpPr>
        <p:grpSpPr>
          <a:xfrm>
            <a:off x="5244811" y="5368485"/>
            <a:ext cx="1351626" cy="610187"/>
            <a:chOff x="4183524" y="5381038"/>
            <a:chExt cx="919121" cy="414934"/>
          </a:xfrm>
        </p:grpSpPr>
        <p:pic>
          <p:nvPicPr>
            <p:cNvPr id="126" name="Graphic 125">
              <a:extLst>
                <a:ext uri="{FF2B5EF4-FFF2-40B4-BE49-F238E27FC236}">
                  <a16:creationId xmlns:a16="http://schemas.microsoft.com/office/drawing/2014/main" xmlns="" id="{6C2DD6FD-68EF-47C4-8C42-87BF34133566}"/>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183524" y="5410568"/>
              <a:ext cx="355875" cy="355875"/>
            </a:xfrm>
            <a:prstGeom prst="rect">
              <a:avLst/>
            </a:prstGeom>
          </p:spPr>
        </p:pic>
        <p:pic>
          <p:nvPicPr>
            <p:cNvPr id="127" name="Graphic 126">
              <a:extLst>
                <a:ext uri="{FF2B5EF4-FFF2-40B4-BE49-F238E27FC236}">
                  <a16:creationId xmlns:a16="http://schemas.microsoft.com/office/drawing/2014/main" xmlns="" id="{C63A3609-6991-4915-A0DC-AD48D4572370}"/>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4687711" y="5381038"/>
              <a:ext cx="414934" cy="414934"/>
            </a:xfrm>
            <a:prstGeom prst="rect">
              <a:avLst/>
            </a:prstGeom>
          </p:spPr>
        </p:pic>
      </p:grpSp>
      <p:grpSp>
        <p:nvGrpSpPr>
          <p:cNvPr id="128" name="Group 127">
            <a:extLst>
              <a:ext uri="{FF2B5EF4-FFF2-40B4-BE49-F238E27FC236}">
                <a16:creationId xmlns:a16="http://schemas.microsoft.com/office/drawing/2014/main" xmlns="" id="{DE433107-994F-45EF-BEDB-4CF3DE3BB09A}"/>
              </a:ext>
            </a:extLst>
          </p:cNvPr>
          <p:cNvGrpSpPr/>
          <p:nvPr/>
        </p:nvGrpSpPr>
        <p:grpSpPr>
          <a:xfrm>
            <a:off x="7271286" y="4303678"/>
            <a:ext cx="1636012" cy="723234"/>
            <a:chOff x="1557506" y="4464103"/>
            <a:chExt cx="980871" cy="433615"/>
          </a:xfrm>
        </p:grpSpPr>
        <p:pic>
          <p:nvPicPr>
            <p:cNvPr id="129" name="Graphic 128">
              <a:extLst>
                <a:ext uri="{FF2B5EF4-FFF2-40B4-BE49-F238E27FC236}">
                  <a16:creationId xmlns:a16="http://schemas.microsoft.com/office/drawing/2014/main" xmlns="" id="{96E5E96D-7D9F-46F4-8E88-8242F9FD62FB}"/>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27182" t="20471" r="27182" b="20471"/>
            <a:stretch/>
          </p:blipFill>
          <p:spPr>
            <a:xfrm>
              <a:off x="1557506" y="4479978"/>
              <a:ext cx="414448" cy="414448"/>
            </a:xfrm>
            <a:prstGeom prst="rect">
              <a:avLst/>
            </a:prstGeom>
          </p:spPr>
        </p:pic>
        <p:pic>
          <p:nvPicPr>
            <p:cNvPr id="130" name="Picture 129">
              <a:extLst>
                <a:ext uri="{FF2B5EF4-FFF2-40B4-BE49-F238E27FC236}">
                  <a16:creationId xmlns:a16="http://schemas.microsoft.com/office/drawing/2014/main" xmlns="" id="{C2AE5B84-3703-4F66-9356-278637997020}"/>
                </a:ext>
              </a:extLst>
            </p:cNvPr>
            <p:cNvPicPr>
              <a:picLocks noChangeAspect="1"/>
            </p:cNvPicPr>
            <p:nvPr/>
          </p:nvPicPr>
          <p:blipFill>
            <a:blip r:embed="rId15"/>
            <a:stretch>
              <a:fillRect/>
            </a:stretch>
          </p:blipFill>
          <p:spPr>
            <a:xfrm>
              <a:off x="2034529" y="4464103"/>
              <a:ext cx="503848" cy="433615"/>
            </a:xfrm>
            <a:prstGeom prst="rect">
              <a:avLst/>
            </a:prstGeom>
          </p:spPr>
        </p:pic>
      </p:grpSp>
      <p:sp>
        <p:nvSpPr>
          <p:cNvPr id="56" name="Rectangle 55">
            <a:extLst>
              <a:ext uri="{FF2B5EF4-FFF2-40B4-BE49-F238E27FC236}">
                <a16:creationId xmlns:a16="http://schemas.microsoft.com/office/drawing/2014/main" xmlns="" id="{556CA686-BA97-42CC-8906-DA085252B9EF}"/>
              </a:ext>
            </a:extLst>
          </p:cNvPr>
          <p:cNvSpPr/>
          <p:nvPr/>
        </p:nvSpPr>
        <p:spPr bwMode="auto">
          <a:xfrm>
            <a:off x="776583"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31" name="Rectangle 130">
            <a:extLst>
              <a:ext uri="{FF2B5EF4-FFF2-40B4-BE49-F238E27FC236}">
                <a16:creationId xmlns:a16="http://schemas.microsoft.com/office/drawing/2014/main" xmlns="" id="{D194B1DC-DC7A-4ABA-A1B9-E8A3A125C311}"/>
              </a:ext>
            </a:extLst>
          </p:cNvPr>
          <p:cNvSpPr/>
          <p:nvPr/>
        </p:nvSpPr>
        <p:spPr bwMode="auto">
          <a:xfrm>
            <a:off x="776583"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32" name="Rectangle 131">
            <a:extLst>
              <a:ext uri="{FF2B5EF4-FFF2-40B4-BE49-F238E27FC236}">
                <a16:creationId xmlns:a16="http://schemas.microsoft.com/office/drawing/2014/main" xmlns="" id="{B6B7806A-D888-4CDB-86EA-820F3A70A854}"/>
              </a:ext>
            </a:extLst>
          </p:cNvPr>
          <p:cNvSpPr/>
          <p:nvPr/>
        </p:nvSpPr>
        <p:spPr bwMode="auto">
          <a:xfrm>
            <a:off x="776583"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pic>
        <p:nvPicPr>
          <p:cNvPr id="4" name="Graphic 3">
            <a:extLst>
              <a:ext uri="{FF2B5EF4-FFF2-40B4-BE49-F238E27FC236}">
                <a16:creationId xmlns:a16="http://schemas.microsoft.com/office/drawing/2014/main" xmlns="" id="{C5BE8486-B7EC-4181-AFEB-9CD78ECAC692}"/>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8168837" y="3314411"/>
            <a:ext cx="589363" cy="589363"/>
          </a:xfrm>
          <a:prstGeom prst="rect">
            <a:avLst/>
          </a:prstGeom>
        </p:spPr>
      </p:pic>
      <p:pic>
        <p:nvPicPr>
          <p:cNvPr id="5" name="Graphic 4">
            <a:extLst>
              <a:ext uri="{FF2B5EF4-FFF2-40B4-BE49-F238E27FC236}">
                <a16:creationId xmlns:a16="http://schemas.microsoft.com/office/drawing/2014/main" xmlns="" id="{62F3D82C-6C82-458C-B4C2-762AB1D47E26}"/>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9568595" y="5455337"/>
            <a:ext cx="523337" cy="523337"/>
          </a:xfrm>
          <a:prstGeom prst="rect">
            <a:avLst/>
          </a:prstGeom>
        </p:spPr>
      </p:pic>
      <p:pic>
        <p:nvPicPr>
          <p:cNvPr id="11" name="Graphic 10">
            <a:extLst>
              <a:ext uri="{FF2B5EF4-FFF2-40B4-BE49-F238E27FC236}">
                <a16:creationId xmlns:a16="http://schemas.microsoft.com/office/drawing/2014/main" xmlns="" id="{DE2DCDDA-F9D8-4819-B7AE-7DE57E3BEAA4}"/>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10310036" y="5411911"/>
            <a:ext cx="610187" cy="610187"/>
          </a:xfrm>
          <a:prstGeom prst="rect">
            <a:avLst/>
          </a:prstGeom>
        </p:spPr>
      </p:pic>
      <p:sp>
        <p:nvSpPr>
          <p:cNvPr id="66" name="Rectangle 65">
            <a:extLst>
              <a:ext uri="{FF2B5EF4-FFF2-40B4-BE49-F238E27FC236}">
                <a16:creationId xmlns:a16="http://schemas.microsoft.com/office/drawing/2014/main" xmlns="" id="{DAA17CB7-C58A-4CE3-A6D7-E8D9526A6557}"/>
              </a:ext>
            </a:extLst>
          </p:cNvPr>
          <p:cNvSpPr/>
          <p:nvPr/>
        </p:nvSpPr>
        <p:spPr bwMode="auto">
          <a:xfrm>
            <a:off x="9243254" y="4246016"/>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t>Code or container</a:t>
            </a:r>
          </a:p>
        </p:txBody>
      </p:sp>
      <p:grpSp>
        <p:nvGrpSpPr>
          <p:cNvPr id="67" name="Group 66">
            <a:extLst>
              <a:ext uri="{FF2B5EF4-FFF2-40B4-BE49-F238E27FC236}">
                <a16:creationId xmlns:a16="http://schemas.microsoft.com/office/drawing/2014/main" xmlns="" id="{3F7BE252-FBC4-4D37-B51C-9C62BE98E29E}"/>
              </a:ext>
            </a:extLst>
          </p:cNvPr>
          <p:cNvGrpSpPr/>
          <p:nvPr/>
        </p:nvGrpSpPr>
        <p:grpSpPr>
          <a:xfrm>
            <a:off x="9505248" y="4300527"/>
            <a:ext cx="1636012" cy="723234"/>
            <a:chOff x="1557506" y="4464103"/>
            <a:chExt cx="980871" cy="433615"/>
          </a:xfrm>
        </p:grpSpPr>
        <p:pic>
          <p:nvPicPr>
            <p:cNvPr id="68" name="Graphic 67">
              <a:extLst>
                <a:ext uri="{FF2B5EF4-FFF2-40B4-BE49-F238E27FC236}">
                  <a16:creationId xmlns:a16="http://schemas.microsoft.com/office/drawing/2014/main" xmlns="" id="{D0E92B60-0B68-4D56-B7F5-02D4B0A0B592}"/>
                </a:ext>
              </a:extLst>
            </p:cNvPr>
            <p:cNvPicPr>
              <a:picLocks noChangeAspect="1"/>
            </p:cNvPicPr>
            <p:nvPr/>
          </p:nvPicPr>
          <p:blipFill rotWithShape="1">
            <a:blip r:embed="rId13">
              <a:extLst>
                <a:ext uri="{96DAC541-7B7A-43D3-8B79-37D633B846F1}">
                  <asvg:svgBlip xmlns:asvg="http://schemas.microsoft.com/office/drawing/2016/SVG/main" xmlns="" r:embed="rId14"/>
                </a:ext>
              </a:extLst>
            </a:blip>
            <a:srcRect l="27182" t="20471" r="27182" b="20471"/>
            <a:stretch/>
          </p:blipFill>
          <p:spPr>
            <a:xfrm>
              <a:off x="1557506" y="4479978"/>
              <a:ext cx="414448" cy="414448"/>
            </a:xfrm>
            <a:prstGeom prst="rect">
              <a:avLst/>
            </a:prstGeom>
          </p:spPr>
        </p:pic>
        <p:pic>
          <p:nvPicPr>
            <p:cNvPr id="71" name="Picture 70">
              <a:extLst>
                <a:ext uri="{FF2B5EF4-FFF2-40B4-BE49-F238E27FC236}">
                  <a16:creationId xmlns:a16="http://schemas.microsoft.com/office/drawing/2014/main" xmlns="" id="{C13F6E67-43EC-43C4-B8B1-14EEE7889742}"/>
                </a:ext>
              </a:extLst>
            </p:cNvPr>
            <p:cNvPicPr>
              <a:picLocks noChangeAspect="1"/>
            </p:cNvPicPr>
            <p:nvPr/>
          </p:nvPicPr>
          <p:blipFill>
            <a:blip r:embed="rId15"/>
            <a:stretch>
              <a:fillRect/>
            </a:stretch>
          </p:blipFill>
          <p:spPr>
            <a:xfrm>
              <a:off x="2034529" y="4464103"/>
              <a:ext cx="503848" cy="433615"/>
            </a:xfrm>
            <a:prstGeom prst="rect">
              <a:avLst/>
            </a:prstGeom>
          </p:spPr>
        </p:pic>
      </p:grpSp>
    </p:spTree>
    <p:custDataLst>
      <p:tags r:id="rId1"/>
    </p:custDataLst>
    <p:extLst>
      <p:ext uri="{BB962C8B-B14F-4D97-AF65-F5344CB8AC3E}">
        <p14:creationId xmlns:p14="http://schemas.microsoft.com/office/powerpoint/2010/main" val="1544658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122E0A-7C8A-4D26-BDD7-FB8FF51B4306}"/>
              </a:ext>
            </a:extLst>
          </p:cNvPr>
          <p:cNvSpPr>
            <a:spLocks noGrp="1"/>
          </p:cNvSpPr>
          <p:nvPr>
            <p:ph type="title"/>
          </p:nvPr>
        </p:nvSpPr>
        <p:spPr/>
        <p:txBody>
          <a:bodyPr/>
          <a:lstStyle/>
          <a:p>
            <a:r>
              <a:rPr lang="en-US" dirty="0"/>
              <a:t>Azure Functions hosting (continued)</a:t>
            </a:r>
          </a:p>
        </p:txBody>
      </p:sp>
      <p:grpSp>
        <p:nvGrpSpPr>
          <p:cNvPr id="3" name="Group 2" descr="The diagram depicts how Azure functions can be hosted on additional hosts by using the Azure Functions Docker container images.">
            <a:extLst>
              <a:ext uri="{FF2B5EF4-FFF2-40B4-BE49-F238E27FC236}">
                <a16:creationId xmlns:a16="http://schemas.microsoft.com/office/drawing/2014/main" xmlns="" id="{8545EEF0-9494-4939-B9C8-E79F3886DF92}"/>
              </a:ext>
            </a:extLst>
          </p:cNvPr>
          <p:cNvGrpSpPr/>
          <p:nvPr/>
        </p:nvGrpSpPr>
        <p:grpSpPr>
          <a:xfrm>
            <a:off x="794138" y="1067918"/>
            <a:ext cx="10653210" cy="5194251"/>
            <a:chOff x="794138" y="1067918"/>
            <a:chExt cx="10653210" cy="5194251"/>
          </a:xfrm>
        </p:grpSpPr>
        <p:sp>
          <p:nvSpPr>
            <p:cNvPr id="70" name="Rectangle 69">
              <a:extLst>
                <a:ext uri="{FF2B5EF4-FFF2-40B4-BE49-F238E27FC236}">
                  <a16:creationId xmlns:a16="http://schemas.microsoft.com/office/drawing/2014/main" xmlns="" id="{54BA4336-2991-44E1-B0FE-D8A9009AF38C}"/>
                </a:ext>
              </a:extLst>
            </p:cNvPr>
            <p:cNvSpPr/>
            <p:nvPr/>
          </p:nvSpPr>
          <p:spPr bwMode="auto">
            <a:xfrm>
              <a:off x="2509402" y="2274525"/>
              <a:ext cx="8937944" cy="396000"/>
            </a:xfrm>
            <a:prstGeom prst="rect">
              <a:avLst/>
            </a:prstGeom>
            <a:solidFill>
              <a:srgbClr val="0078D4"/>
            </a:solidFill>
            <a:ln w="10795" cap="flat" cmpd="sng" algn="ctr">
              <a:solidFill>
                <a:srgbClr val="0078D4"/>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Hosting</a:t>
              </a:r>
            </a:p>
          </p:txBody>
        </p:sp>
        <p:sp>
          <p:nvSpPr>
            <p:cNvPr id="103" name="Rectangle 102">
              <a:extLst>
                <a:ext uri="{FF2B5EF4-FFF2-40B4-BE49-F238E27FC236}">
                  <a16:creationId xmlns:a16="http://schemas.microsoft.com/office/drawing/2014/main" xmlns="" id="{BCA50424-AA1A-4EAB-88AC-BEAF383AE02A}"/>
                </a:ext>
              </a:extLst>
            </p:cNvPr>
            <p:cNvSpPr/>
            <p:nvPr/>
          </p:nvSpPr>
          <p:spPr bwMode="auto">
            <a:xfrm>
              <a:off x="2569520"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host runtime</a:t>
              </a:r>
            </a:p>
          </p:txBody>
        </p:sp>
        <p:sp>
          <p:nvSpPr>
            <p:cNvPr id="104" name="Rectangle 103">
              <a:extLst>
                <a:ext uri="{FF2B5EF4-FFF2-40B4-BE49-F238E27FC236}">
                  <a16:creationId xmlns:a16="http://schemas.microsoft.com/office/drawing/2014/main" xmlns="" id="{5D353029-C25B-4F0C-B76B-320D33A34D5F}"/>
                </a:ext>
              </a:extLst>
            </p:cNvPr>
            <p:cNvSpPr/>
            <p:nvPr/>
          </p:nvSpPr>
          <p:spPr bwMode="auto">
            <a:xfrm>
              <a:off x="2509402" y="1540846"/>
              <a:ext cx="8937944" cy="456902"/>
            </a:xfrm>
            <a:prstGeom prst="rect">
              <a:avLst/>
            </a:prstGeom>
            <a:noFill/>
            <a:ln w="9525" cap="flat" cmpd="sng" algn="ctr">
              <a:solidFill>
                <a:srgbClr val="002050"/>
              </a:solidFill>
              <a:prstDash val="solid"/>
              <a:roun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5" name="Rectangle 104">
              <a:extLst>
                <a:ext uri="{FF2B5EF4-FFF2-40B4-BE49-F238E27FC236}">
                  <a16:creationId xmlns:a16="http://schemas.microsoft.com/office/drawing/2014/main" xmlns="" id="{BB95D9C2-DC1B-4586-BC9E-91D786918367}"/>
                </a:ext>
              </a:extLst>
            </p:cNvPr>
            <p:cNvSpPr/>
            <p:nvPr/>
          </p:nvSpPr>
          <p:spPr bwMode="auto">
            <a:xfrm>
              <a:off x="3775406" y="1540846"/>
              <a:ext cx="1278986"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Core Tools</a:t>
              </a:r>
            </a:p>
          </p:txBody>
        </p:sp>
        <p:sp>
          <p:nvSpPr>
            <p:cNvPr id="106" name="Rectangle 105">
              <a:extLst>
                <a:ext uri="{FF2B5EF4-FFF2-40B4-BE49-F238E27FC236}">
                  <a16:creationId xmlns:a16="http://schemas.microsoft.com/office/drawing/2014/main" xmlns="" id="{3A3A9BF9-C539-48EF-B92B-418EB6239860}"/>
                </a:ext>
              </a:extLst>
            </p:cNvPr>
            <p:cNvSpPr/>
            <p:nvPr/>
          </p:nvSpPr>
          <p:spPr bwMode="auto">
            <a:xfrm>
              <a:off x="5190841" y="1540846"/>
              <a:ext cx="1280160"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base Docker image</a:t>
              </a:r>
            </a:p>
          </p:txBody>
        </p:sp>
        <p:sp>
          <p:nvSpPr>
            <p:cNvPr id="107" name="Rectangle 106">
              <a:extLst>
                <a:ext uri="{FF2B5EF4-FFF2-40B4-BE49-F238E27FC236}">
                  <a16:creationId xmlns:a16="http://schemas.microsoft.com/office/drawing/2014/main" xmlns="" id="{052A9CDC-F03E-456A-887C-AD6997B6EE30}"/>
                </a:ext>
              </a:extLst>
            </p:cNvPr>
            <p:cNvSpPr/>
            <p:nvPr/>
          </p:nvSpPr>
          <p:spPr bwMode="auto">
            <a:xfrm>
              <a:off x="660745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.NET Docker image</a:t>
              </a:r>
            </a:p>
          </p:txBody>
        </p:sp>
        <p:sp>
          <p:nvSpPr>
            <p:cNvPr id="108" name="Rectangle 107">
              <a:extLst>
                <a:ext uri="{FF2B5EF4-FFF2-40B4-BE49-F238E27FC236}">
                  <a16:creationId xmlns:a16="http://schemas.microsoft.com/office/drawing/2014/main" xmlns="" id="{EED91973-5F60-4AFA-B8C2-B0514DEB7C46}"/>
                </a:ext>
              </a:extLst>
            </p:cNvPr>
            <p:cNvSpPr/>
            <p:nvPr/>
          </p:nvSpPr>
          <p:spPr bwMode="auto">
            <a:xfrm>
              <a:off x="8043111"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1A1A1A"/>
                  </a:solidFill>
                  <a:effectLst/>
                  <a:uLnTx/>
                  <a:uFillTx/>
                  <a:latin typeface="+mj-lt"/>
                  <a:ea typeface="+mn-ea"/>
                  <a:cs typeface="+mn-cs"/>
                </a:rPr>
                <a:t>Azure Functions Node Docker image</a:t>
              </a:r>
            </a:p>
          </p:txBody>
        </p:sp>
        <p:sp>
          <p:nvSpPr>
            <p:cNvPr id="109" name="Rectangle 108">
              <a:extLst>
                <a:ext uri="{FF2B5EF4-FFF2-40B4-BE49-F238E27FC236}">
                  <a16:creationId xmlns:a16="http://schemas.microsoft.com/office/drawing/2014/main" xmlns="" id="{FE2C3DC6-A97F-427E-A509-451F7A6FA27D}"/>
                </a:ext>
              </a:extLst>
            </p:cNvPr>
            <p:cNvSpPr/>
            <p:nvPr/>
          </p:nvSpPr>
          <p:spPr bwMode="auto">
            <a:xfrm>
              <a:off x="9001384" y="1540846"/>
              <a:ext cx="1280161" cy="456902"/>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a:ea typeface="+mn-ea"/>
                  <a:cs typeface="+mn-cs"/>
                </a:rPr>
                <a:t>●●●</a:t>
              </a:r>
              <a:endParaRPr kumimoji="0" lang="en-US" sz="1100" b="0" i="0" u="none" strike="noStrike" kern="0" cap="none" spc="0" normalizeH="0" baseline="0" noProof="0" dirty="0">
                <a:ln>
                  <a:noFill/>
                </a:ln>
                <a:solidFill>
                  <a:srgbClr val="1A1A1A"/>
                </a:solidFill>
                <a:effectLst/>
                <a:uLnTx/>
                <a:uFillTx/>
                <a:latin typeface="Segoe UI"/>
                <a:ea typeface="+mn-ea"/>
                <a:cs typeface="+mn-cs"/>
              </a:endParaRPr>
            </a:p>
          </p:txBody>
        </p:sp>
        <p:cxnSp>
          <p:nvCxnSpPr>
            <p:cNvPr id="111" name="Connector: Elbow 110">
              <a:extLst>
                <a:ext uri="{FF2B5EF4-FFF2-40B4-BE49-F238E27FC236}">
                  <a16:creationId xmlns:a16="http://schemas.microsoft.com/office/drawing/2014/main" xmlns="" id="{F8B794D1-C84E-42E7-8BF3-1DFF20C9F520}"/>
                </a:ext>
              </a:extLst>
            </p:cNvPr>
            <p:cNvCxnSpPr>
              <a:cxnSpLocks/>
              <a:endCxn id="70" idx="0"/>
            </p:cNvCxnSpPr>
            <p:nvPr/>
          </p:nvCxnSpPr>
          <p:spPr>
            <a:xfrm>
              <a:off x="3213510" y="2114550"/>
              <a:ext cx="3764864" cy="159975"/>
            </a:xfrm>
            <a:prstGeom prst="bentConnector2">
              <a:avLst/>
            </a:prstGeom>
            <a:noFill/>
            <a:ln w="38100" cap="flat" cmpd="sng" algn="ctr">
              <a:solidFill>
                <a:srgbClr val="D73B02"/>
              </a:solidFill>
              <a:prstDash val="solid"/>
              <a:headEnd type="none" w="lg" len="med"/>
              <a:tailEnd type="triangle"/>
            </a:ln>
            <a:effectLst/>
          </p:spPr>
        </p:cxnSp>
        <p:sp>
          <p:nvSpPr>
            <p:cNvPr id="33" name="Rectangle 32">
              <a:extLst>
                <a:ext uri="{FF2B5EF4-FFF2-40B4-BE49-F238E27FC236}">
                  <a16:creationId xmlns:a16="http://schemas.microsoft.com/office/drawing/2014/main" xmlns="" id="{853F5106-0448-49F1-97B0-97DB6969E51C}"/>
                </a:ext>
              </a:extLst>
            </p:cNvPr>
            <p:cNvSpPr/>
            <p:nvPr/>
          </p:nvSpPr>
          <p:spPr bwMode="auto">
            <a:xfrm>
              <a:off x="9287348"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App Service on</a:t>
              </a:r>
            </a:p>
            <a:p>
              <a:pPr lvl="0" algn="ctr" defTabSz="914400">
                <a:defRPr/>
              </a:pPr>
              <a:r>
                <a:rPr lang="en-US" sz="1200" kern="0" dirty="0">
                  <a:gradFill>
                    <a:gsLst>
                      <a:gs pos="2917">
                        <a:srgbClr val="1A1A1A"/>
                      </a:gs>
                      <a:gs pos="30000">
                        <a:srgbClr val="1A1A1A"/>
                      </a:gs>
                    </a:gsLst>
                    <a:lin ang="5400000" scaled="0"/>
                  </a:gradFill>
                </a:rPr>
                <a:t> Azure Stack Hub</a:t>
              </a:r>
            </a:p>
          </p:txBody>
        </p:sp>
        <p:sp>
          <p:nvSpPr>
            <p:cNvPr id="34" name="Rectangle 33">
              <a:extLst>
                <a:ext uri="{FF2B5EF4-FFF2-40B4-BE49-F238E27FC236}">
                  <a16:creationId xmlns:a16="http://schemas.microsoft.com/office/drawing/2014/main" xmlns="" id="{7A4DC28D-A877-4469-9338-2880969EBB61}"/>
                </a:ext>
              </a:extLst>
            </p:cNvPr>
            <p:cNvSpPr/>
            <p:nvPr/>
          </p:nvSpPr>
          <p:spPr bwMode="auto">
            <a:xfrm>
              <a:off x="9287348"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Code</a:t>
              </a:r>
            </a:p>
          </p:txBody>
        </p:sp>
        <p:sp>
          <p:nvSpPr>
            <p:cNvPr id="35" name="Rectangle 34">
              <a:extLst>
                <a:ext uri="{FF2B5EF4-FFF2-40B4-BE49-F238E27FC236}">
                  <a16:creationId xmlns:a16="http://schemas.microsoft.com/office/drawing/2014/main" xmlns="" id="{2C7420A8-ED80-42B6-BFB1-5DE4CE03A2D1}"/>
                </a:ext>
              </a:extLst>
            </p:cNvPr>
            <p:cNvSpPr/>
            <p:nvPr/>
          </p:nvSpPr>
          <p:spPr bwMode="auto">
            <a:xfrm>
              <a:off x="9287348"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Windows</a:t>
              </a:r>
            </a:p>
          </p:txBody>
        </p:sp>
        <p:sp>
          <p:nvSpPr>
            <p:cNvPr id="36" name="Rectangle 35">
              <a:extLst>
                <a:ext uri="{FF2B5EF4-FFF2-40B4-BE49-F238E27FC236}">
                  <a16:creationId xmlns:a16="http://schemas.microsoft.com/office/drawing/2014/main" xmlns="" id="{7CA9FBC5-B50C-4536-86A2-B07C631A50B9}"/>
                </a:ext>
              </a:extLst>
            </p:cNvPr>
            <p:cNvSpPr/>
            <p:nvPr/>
          </p:nvSpPr>
          <p:spPr bwMode="auto">
            <a:xfrm>
              <a:off x="9287348"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On-premises</a:t>
              </a:r>
            </a:p>
          </p:txBody>
        </p:sp>
        <p:pic>
          <p:nvPicPr>
            <p:cNvPr id="42" name="Graphic 41">
              <a:extLst>
                <a:ext uri="{FF2B5EF4-FFF2-40B4-BE49-F238E27FC236}">
                  <a16:creationId xmlns:a16="http://schemas.microsoft.com/office/drawing/2014/main" xmlns="" id="{8E4C5DCE-9348-46A8-874A-B109455AB09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0120594" y="3282553"/>
              <a:ext cx="493509" cy="493509"/>
            </a:xfrm>
            <a:prstGeom prst="rect">
              <a:avLst/>
            </a:prstGeom>
          </p:spPr>
        </p:pic>
        <p:pic>
          <p:nvPicPr>
            <p:cNvPr id="99" name="Graphic 98">
              <a:extLst>
                <a:ext uri="{FF2B5EF4-FFF2-40B4-BE49-F238E27FC236}">
                  <a16:creationId xmlns:a16="http://schemas.microsoft.com/office/drawing/2014/main" xmlns="" id="{787ADF51-5775-4BB2-A9B4-9913A959716E}"/>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129223" y="5388374"/>
              <a:ext cx="476250" cy="476250"/>
            </a:xfrm>
            <a:prstGeom prst="rect">
              <a:avLst/>
            </a:prstGeom>
          </p:spPr>
        </p:pic>
        <p:pic>
          <p:nvPicPr>
            <p:cNvPr id="100" name="Graphic 99">
              <a:extLst>
                <a:ext uri="{FF2B5EF4-FFF2-40B4-BE49-F238E27FC236}">
                  <a16:creationId xmlns:a16="http://schemas.microsoft.com/office/drawing/2014/main" xmlns="" id="{9E5CA4AF-7EE9-437C-AD47-40333A6258DA}"/>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27182" t="20471" r="27182" b="20471"/>
            <a:stretch/>
          </p:blipFill>
          <p:spPr>
            <a:xfrm>
              <a:off x="10013049" y="4265851"/>
              <a:ext cx="708599" cy="708599"/>
            </a:xfrm>
            <a:prstGeom prst="rect">
              <a:avLst/>
            </a:prstGeom>
          </p:spPr>
        </p:pic>
        <p:sp>
          <p:nvSpPr>
            <p:cNvPr id="57" name="Rectangle 56">
              <a:extLst>
                <a:ext uri="{FF2B5EF4-FFF2-40B4-BE49-F238E27FC236}">
                  <a16:creationId xmlns:a16="http://schemas.microsoft.com/office/drawing/2014/main" xmlns="" id="{0F24F945-C514-4AFF-8E5F-05906CD7D36F}"/>
                </a:ext>
              </a:extLst>
            </p:cNvPr>
            <p:cNvSpPr/>
            <p:nvPr/>
          </p:nvSpPr>
          <p:spPr bwMode="auto">
            <a:xfrm>
              <a:off x="702803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K8s, raw VMs, &amp; more</a:t>
              </a:r>
            </a:p>
          </p:txBody>
        </p:sp>
        <p:sp>
          <p:nvSpPr>
            <p:cNvPr id="58" name="Rectangle 57">
              <a:extLst>
                <a:ext uri="{FF2B5EF4-FFF2-40B4-BE49-F238E27FC236}">
                  <a16:creationId xmlns:a16="http://schemas.microsoft.com/office/drawing/2014/main" xmlns="" id="{7A1C2B37-E89A-48E5-8AEC-5D4CCEA29D50}"/>
                </a:ext>
              </a:extLst>
            </p:cNvPr>
            <p:cNvSpPr/>
            <p:nvPr/>
          </p:nvSpPr>
          <p:spPr bwMode="auto">
            <a:xfrm>
              <a:off x="702803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59" name="Rectangle 58">
              <a:extLst>
                <a:ext uri="{FF2B5EF4-FFF2-40B4-BE49-F238E27FC236}">
                  <a16:creationId xmlns:a16="http://schemas.microsoft.com/office/drawing/2014/main" xmlns="" id="{B27AA0E1-52A3-4CB4-A860-3F1B7D03A5CE}"/>
                </a:ext>
              </a:extLst>
            </p:cNvPr>
            <p:cNvSpPr/>
            <p:nvPr/>
          </p:nvSpPr>
          <p:spPr bwMode="auto">
            <a:xfrm>
              <a:off x="702803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60" name="Rectangle 59">
              <a:extLst>
                <a:ext uri="{FF2B5EF4-FFF2-40B4-BE49-F238E27FC236}">
                  <a16:creationId xmlns:a16="http://schemas.microsoft.com/office/drawing/2014/main" xmlns="" id="{CE603248-2EA7-48A9-A916-E86BB14D34AB}"/>
                </a:ext>
              </a:extLst>
            </p:cNvPr>
            <p:cNvSpPr/>
            <p:nvPr/>
          </p:nvSpPr>
          <p:spPr bwMode="auto">
            <a:xfrm>
              <a:off x="7028032" y="2773862"/>
              <a:ext cx="2160000" cy="396000"/>
            </a:xfrm>
            <a:prstGeom prst="rect">
              <a:avLst/>
            </a:prstGeom>
            <a:solidFill>
              <a:srgbClr val="5B2D90"/>
            </a:solidFill>
            <a:ln w="12700" cap="flat" cmpd="sng" algn="ctr">
              <a:solidFill>
                <a:srgbClr val="5B2D9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kern="0" dirty="0">
                  <a:gradFill>
                    <a:gsLst>
                      <a:gs pos="40075">
                        <a:srgbClr val="FFFFFF"/>
                      </a:gs>
                      <a:gs pos="30000">
                        <a:srgbClr val="FFFFFF"/>
                      </a:gs>
                    </a:gsLst>
                    <a:lin ang="5400000" scaled="0"/>
                  </a:gradFill>
                  <a:latin typeface="+mj-lt"/>
                </a:rPr>
                <a:t>Non-Azure hosts</a:t>
              </a:r>
            </a:p>
          </p:txBody>
        </p:sp>
        <p:pic>
          <p:nvPicPr>
            <p:cNvPr id="65" name="Picture 64" descr="A close up of a logo&#10;&#10;Description generated with very high confidence">
              <a:extLst>
                <a:ext uri="{FF2B5EF4-FFF2-40B4-BE49-F238E27FC236}">
                  <a16:creationId xmlns:a16="http://schemas.microsoft.com/office/drawing/2014/main" xmlns="" id="{C1569F1A-F9C1-477F-8DC5-C01123D4474C}"/>
                </a:ext>
              </a:extLst>
            </p:cNvPr>
            <p:cNvPicPr>
              <a:picLocks noChangeAspect="1"/>
            </p:cNvPicPr>
            <p:nvPr/>
          </p:nvPicPr>
          <p:blipFill>
            <a:blip r:embed="rId10"/>
            <a:stretch>
              <a:fillRect/>
            </a:stretch>
          </p:blipFill>
          <p:spPr>
            <a:xfrm>
              <a:off x="7164585" y="3273723"/>
              <a:ext cx="526825" cy="511168"/>
            </a:xfrm>
            <a:prstGeom prst="rect">
              <a:avLst/>
            </a:prstGeom>
          </p:spPr>
        </p:pic>
        <p:sp>
          <p:nvSpPr>
            <p:cNvPr id="66" name="Rectangle 65">
              <a:extLst>
                <a:ext uri="{FF2B5EF4-FFF2-40B4-BE49-F238E27FC236}">
                  <a16:creationId xmlns:a16="http://schemas.microsoft.com/office/drawing/2014/main" xmlns="" id="{F2DF8AED-5365-4FF1-9E4A-0A9AB8C7E113}"/>
                </a:ext>
              </a:extLst>
            </p:cNvPr>
            <p:cNvSpPr/>
            <p:nvPr/>
          </p:nvSpPr>
          <p:spPr bwMode="auto">
            <a:xfrm>
              <a:off x="8545327" y="3265895"/>
              <a:ext cx="526825" cy="526825"/>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pic>
          <p:nvPicPr>
            <p:cNvPr id="68" name="Graphic 67">
              <a:extLst>
                <a:ext uri="{FF2B5EF4-FFF2-40B4-BE49-F238E27FC236}">
                  <a16:creationId xmlns:a16="http://schemas.microsoft.com/office/drawing/2014/main" xmlns="" id="{DA04230E-DB41-4C00-B2AD-A2D7DC70093C}"/>
                </a:ext>
              </a:extLst>
            </p:cNvPr>
            <p:cNvPicPr>
              <a:picLocks noChangeAspect="1"/>
            </p:cNvPicPr>
            <p:nvPr/>
          </p:nvPicPr>
          <p:blipFill rotWithShape="1">
            <a:blip r:embed="rId11">
              <a:extLst>
                <a:ext uri="{96DAC541-7B7A-43D3-8B79-37D633B846F1}">
                  <asvg:svgBlip xmlns:asvg="http://schemas.microsoft.com/office/drawing/2016/SVG/main" xmlns="" r:embed="rId12"/>
                </a:ext>
              </a:extLst>
            </a:blip>
            <a:srcRect l="30788" t="25888" r="28207" b="21307"/>
            <a:stretch/>
          </p:blipFill>
          <p:spPr>
            <a:xfrm>
              <a:off x="7902623" y="3267189"/>
              <a:ext cx="526825" cy="524237"/>
            </a:xfrm>
            <a:prstGeom prst="rect">
              <a:avLst/>
            </a:prstGeom>
          </p:spPr>
        </p:pic>
        <p:pic>
          <p:nvPicPr>
            <p:cNvPr id="120" name="Picture 119">
              <a:extLst>
                <a:ext uri="{FF2B5EF4-FFF2-40B4-BE49-F238E27FC236}">
                  <a16:creationId xmlns:a16="http://schemas.microsoft.com/office/drawing/2014/main" xmlns="" id="{A82752B5-2E3E-4C15-80CC-DDFCC1C80936}"/>
                </a:ext>
              </a:extLst>
            </p:cNvPr>
            <p:cNvPicPr>
              <a:picLocks noChangeAspect="1"/>
            </p:cNvPicPr>
            <p:nvPr/>
          </p:nvPicPr>
          <p:blipFill>
            <a:blip r:embed="rId13"/>
            <a:stretch>
              <a:fillRect/>
            </a:stretch>
          </p:blipFill>
          <p:spPr>
            <a:xfrm>
              <a:off x="7687844" y="4258533"/>
              <a:ext cx="840377" cy="723234"/>
            </a:xfrm>
            <a:prstGeom prst="rect">
              <a:avLst/>
            </a:prstGeom>
          </p:spPr>
        </p:pic>
        <p:pic>
          <p:nvPicPr>
            <p:cNvPr id="137" name="Graphic 136">
              <a:extLst>
                <a:ext uri="{FF2B5EF4-FFF2-40B4-BE49-F238E27FC236}">
                  <a16:creationId xmlns:a16="http://schemas.microsoft.com/office/drawing/2014/main" xmlns="" id="{D077795A-C85A-4D78-8E9D-9A8341E42E9B}"/>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7802939" y="5321406"/>
              <a:ext cx="610187" cy="610187"/>
            </a:xfrm>
            <a:prstGeom prst="rect">
              <a:avLst/>
            </a:prstGeom>
          </p:spPr>
        </p:pic>
        <p:sp>
          <p:nvSpPr>
            <p:cNvPr id="44" name="Rectangle 43">
              <a:extLst>
                <a:ext uri="{FF2B5EF4-FFF2-40B4-BE49-F238E27FC236}">
                  <a16:creationId xmlns:a16="http://schemas.microsoft.com/office/drawing/2014/main" xmlns="" id="{9603E6A9-62BA-4DC0-88FB-29020F073E1C}"/>
                </a:ext>
              </a:extLst>
            </p:cNvPr>
            <p:cNvSpPr/>
            <p:nvPr/>
          </p:nvSpPr>
          <p:spPr bwMode="auto">
            <a:xfrm>
              <a:off x="4768717"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AKS, Service Fabric Mesh, …</a:t>
              </a:r>
            </a:p>
          </p:txBody>
        </p:sp>
        <p:sp>
          <p:nvSpPr>
            <p:cNvPr id="45" name="Rectangle 44">
              <a:extLst>
                <a:ext uri="{FF2B5EF4-FFF2-40B4-BE49-F238E27FC236}">
                  <a16:creationId xmlns:a16="http://schemas.microsoft.com/office/drawing/2014/main" xmlns="" id="{6FD7C82C-FA66-47F6-8195-CBCCAB4A3AD6}"/>
                </a:ext>
              </a:extLst>
            </p:cNvPr>
            <p:cNvSpPr/>
            <p:nvPr/>
          </p:nvSpPr>
          <p:spPr bwMode="auto">
            <a:xfrm>
              <a:off x="4768717"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46" name="Rectangle 45">
              <a:extLst>
                <a:ext uri="{FF2B5EF4-FFF2-40B4-BE49-F238E27FC236}">
                  <a16:creationId xmlns:a16="http://schemas.microsoft.com/office/drawing/2014/main" xmlns="" id="{20316B21-044B-4862-B46B-CF91512B9A40}"/>
                </a:ext>
              </a:extLst>
            </p:cNvPr>
            <p:cNvSpPr/>
            <p:nvPr/>
          </p:nvSpPr>
          <p:spPr bwMode="auto">
            <a:xfrm>
              <a:off x="4768717"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47" name="Rectangle 46">
              <a:extLst>
                <a:ext uri="{FF2B5EF4-FFF2-40B4-BE49-F238E27FC236}">
                  <a16:creationId xmlns:a16="http://schemas.microsoft.com/office/drawing/2014/main" xmlns="" id="{8B94AE6E-A8B6-48B7-8C13-1FD1B2BD2EF4}"/>
                </a:ext>
              </a:extLst>
            </p:cNvPr>
            <p:cNvSpPr/>
            <p:nvPr/>
          </p:nvSpPr>
          <p:spPr bwMode="auto">
            <a:xfrm>
              <a:off x="4768717"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Additional Azure hosts</a:t>
              </a:r>
            </a:p>
          </p:txBody>
        </p:sp>
        <p:grpSp>
          <p:nvGrpSpPr>
            <p:cNvPr id="13" name="Group 12">
              <a:extLst>
                <a:ext uri="{FF2B5EF4-FFF2-40B4-BE49-F238E27FC236}">
                  <a16:creationId xmlns:a16="http://schemas.microsoft.com/office/drawing/2014/main" xmlns="" id="{4F641428-1D29-4398-B615-C20FD63CA4E3}"/>
                </a:ext>
              </a:extLst>
            </p:cNvPr>
            <p:cNvGrpSpPr/>
            <p:nvPr/>
          </p:nvGrpSpPr>
          <p:grpSpPr>
            <a:xfrm>
              <a:off x="4903537" y="3227108"/>
              <a:ext cx="1890360" cy="604399"/>
              <a:chOff x="5051908" y="3412054"/>
              <a:chExt cx="1143976" cy="365760"/>
            </a:xfrm>
          </p:grpSpPr>
          <p:pic>
            <p:nvPicPr>
              <p:cNvPr id="50" name="Graphic 49">
                <a:extLst>
                  <a:ext uri="{FF2B5EF4-FFF2-40B4-BE49-F238E27FC236}">
                    <a16:creationId xmlns:a16="http://schemas.microsoft.com/office/drawing/2014/main" xmlns="" id="{CCF5D944-8719-4BA1-97E7-F240C335528F}"/>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5051908" y="3412054"/>
                <a:ext cx="365760" cy="365760"/>
              </a:xfrm>
              <a:prstGeom prst="rect">
                <a:avLst/>
              </a:prstGeom>
            </p:spPr>
          </p:pic>
          <p:pic>
            <p:nvPicPr>
              <p:cNvPr id="51" name="Picture 50" descr="A close up of a logo&#10;&#10;Description generated with high confidence">
                <a:extLst>
                  <a:ext uri="{FF2B5EF4-FFF2-40B4-BE49-F238E27FC236}">
                    <a16:creationId xmlns:a16="http://schemas.microsoft.com/office/drawing/2014/main" xmlns="" id="{D8751402-DDBE-4AA4-A2EC-218256567CFF}"/>
                  </a:ext>
                </a:extLst>
              </p:cNvPr>
              <p:cNvPicPr>
                <a:picLocks noChangeAspect="1"/>
              </p:cNvPicPr>
              <p:nvPr/>
            </p:nvPicPr>
            <p:blipFill>
              <a:blip r:embed="rId18"/>
              <a:stretch>
                <a:fillRect/>
              </a:stretch>
            </p:blipFill>
            <p:spPr>
              <a:xfrm>
                <a:off x="5470718" y="3412054"/>
                <a:ext cx="365760" cy="365760"/>
              </a:xfrm>
              <a:prstGeom prst="rect">
                <a:avLst/>
              </a:prstGeom>
            </p:spPr>
          </p:pic>
          <p:sp>
            <p:nvSpPr>
              <p:cNvPr id="53" name="Rectangle 52">
                <a:extLst>
                  <a:ext uri="{FF2B5EF4-FFF2-40B4-BE49-F238E27FC236}">
                    <a16:creationId xmlns:a16="http://schemas.microsoft.com/office/drawing/2014/main" xmlns="" id="{5D182818-ECBC-4DA3-9ED5-B63DCF23BC63}"/>
                  </a:ext>
                </a:extLst>
              </p:cNvPr>
              <p:cNvSpPr/>
              <p:nvPr/>
            </p:nvSpPr>
            <p:spPr bwMode="auto">
              <a:xfrm>
                <a:off x="5830124" y="3412054"/>
                <a:ext cx="365760" cy="365760"/>
              </a:xfrm>
              <a:prstGeom prst="rect">
                <a:avLst/>
              </a:prstGeom>
              <a:no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a:ea typeface="+mn-ea"/>
                    <a:cs typeface="+mn-cs"/>
                  </a:rPr>
                  <a:t>●●●</a:t>
                </a:r>
              </a:p>
            </p:txBody>
          </p:sp>
        </p:grpSp>
        <p:pic>
          <p:nvPicPr>
            <p:cNvPr id="138" name="Picture 137">
              <a:extLst>
                <a:ext uri="{FF2B5EF4-FFF2-40B4-BE49-F238E27FC236}">
                  <a16:creationId xmlns:a16="http://schemas.microsoft.com/office/drawing/2014/main" xmlns="" id="{9B5D60B3-1734-4377-901E-F079D8147D35}"/>
                </a:ext>
              </a:extLst>
            </p:cNvPr>
            <p:cNvPicPr>
              <a:picLocks noChangeAspect="1"/>
            </p:cNvPicPr>
            <p:nvPr/>
          </p:nvPicPr>
          <p:blipFill>
            <a:blip r:embed="rId13"/>
            <a:stretch>
              <a:fillRect/>
            </a:stretch>
          </p:blipFill>
          <p:spPr>
            <a:xfrm>
              <a:off x="5428529" y="4258533"/>
              <a:ext cx="840377" cy="723234"/>
            </a:xfrm>
            <a:prstGeom prst="rect">
              <a:avLst/>
            </a:prstGeom>
          </p:spPr>
        </p:pic>
        <p:pic>
          <p:nvPicPr>
            <p:cNvPr id="139" name="Graphic 138">
              <a:extLst>
                <a:ext uri="{FF2B5EF4-FFF2-40B4-BE49-F238E27FC236}">
                  <a16:creationId xmlns:a16="http://schemas.microsoft.com/office/drawing/2014/main" xmlns="" id="{E83ABE6B-2002-4C0D-BFF4-CBE907D147EF}"/>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5543624" y="5321406"/>
              <a:ext cx="610187" cy="610187"/>
            </a:xfrm>
            <a:prstGeom prst="rect">
              <a:avLst/>
            </a:prstGeom>
          </p:spPr>
        </p:pic>
        <p:sp>
          <p:nvSpPr>
            <p:cNvPr id="72" name="Rectangle 71">
              <a:extLst>
                <a:ext uri="{FF2B5EF4-FFF2-40B4-BE49-F238E27FC236}">
                  <a16:creationId xmlns:a16="http://schemas.microsoft.com/office/drawing/2014/main" xmlns="" id="{ABBAD3C7-3F78-496F-AE81-062FB897E8CC}"/>
                </a:ext>
              </a:extLst>
            </p:cNvPr>
            <p:cNvSpPr/>
            <p:nvPr/>
          </p:nvSpPr>
          <p:spPr bwMode="auto">
            <a:xfrm>
              <a:off x="2509402" y="3169686"/>
              <a:ext cx="2160000" cy="1080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Azure IoT Edge</a:t>
              </a:r>
            </a:p>
          </p:txBody>
        </p:sp>
        <p:sp>
          <p:nvSpPr>
            <p:cNvPr id="73" name="Rectangle 72">
              <a:extLst>
                <a:ext uri="{FF2B5EF4-FFF2-40B4-BE49-F238E27FC236}">
                  <a16:creationId xmlns:a16="http://schemas.microsoft.com/office/drawing/2014/main" xmlns="" id="{8B8F4C7F-AA88-46D7-8264-FE5147A869BD}"/>
                </a:ext>
              </a:extLst>
            </p:cNvPr>
            <p:cNvSpPr/>
            <p:nvPr/>
          </p:nvSpPr>
          <p:spPr bwMode="auto">
            <a:xfrm>
              <a:off x="2509402" y="4246011"/>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Container</a:t>
              </a:r>
            </a:p>
          </p:txBody>
        </p:sp>
        <p:sp>
          <p:nvSpPr>
            <p:cNvPr id="74" name="Rectangle 73">
              <a:extLst>
                <a:ext uri="{FF2B5EF4-FFF2-40B4-BE49-F238E27FC236}">
                  <a16:creationId xmlns:a16="http://schemas.microsoft.com/office/drawing/2014/main" xmlns="" id="{B61505C5-6DFB-492B-ADC1-0ACCF86152F3}"/>
                </a:ext>
              </a:extLst>
            </p:cNvPr>
            <p:cNvSpPr/>
            <p:nvPr/>
          </p:nvSpPr>
          <p:spPr bwMode="auto">
            <a:xfrm>
              <a:off x="2509402" y="5254169"/>
              <a:ext cx="2160000" cy="1008000"/>
            </a:xfrm>
            <a:prstGeom prst="rect">
              <a:avLst/>
            </a:prstGeom>
            <a:solidFill>
              <a:schemeClr val="bg1"/>
            </a:solidFill>
            <a:ln w="12700" cap="flat" cmpd="sng" algn="ctr">
              <a:solidFill>
                <a:srgbClr val="D73B02"/>
              </a:solidFill>
              <a:prstDash val="solid"/>
              <a:headEnd type="none" w="med" len="med"/>
              <a:tailEnd type="none" w="med" len="med"/>
            </a:ln>
            <a:effectLst/>
          </p:spPr>
          <p:txBody>
            <a:bodyPr vert="horz" wrap="square" lIns="0" tIns="756000" rIns="0" bIns="46637" numCol="1" rtlCol="0" anchor="ctr" anchorCtr="0" compatLnSpc="1">
              <a:prstTxWarp prst="textNoShape">
                <a:avLst/>
              </a:prstTxWarp>
            </a:bodyPr>
            <a:lstStyle/>
            <a:p>
              <a:pPr lvl="0" algn="ctr" defTabSz="914400">
                <a:defRPr/>
              </a:pPr>
              <a:r>
                <a:rPr lang="en-US" sz="1200" kern="0" dirty="0">
                  <a:gradFill>
                    <a:gsLst>
                      <a:gs pos="2917">
                        <a:srgbClr val="1A1A1A"/>
                      </a:gs>
                      <a:gs pos="30000">
                        <a:srgbClr val="1A1A1A"/>
                      </a:gs>
                    </a:gsLst>
                    <a:lin ang="5400000" scaled="0"/>
                  </a:gradFill>
                </a:rPr>
                <a:t>Linux</a:t>
              </a:r>
            </a:p>
          </p:txBody>
        </p:sp>
        <p:sp>
          <p:nvSpPr>
            <p:cNvPr id="75" name="Rectangle 74">
              <a:extLst>
                <a:ext uri="{FF2B5EF4-FFF2-40B4-BE49-F238E27FC236}">
                  <a16:creationId xmlns:a16="http://schemas.microsoft.com/office/drawing/2014/main" xmlns="" id="{FACB082A-ADCE-4E67-B9F3-BA78581ADAE1}"/>
                </a:ext>
              </a:extLst>
            </p:cNvPr>
            <p:cNvSpPr/>
            <p:nvPr/>
          </p:nvSpPr>
          <p:spPr bwMode="auto">
            <a:xfrm>
              <a:off x="2509402" y="2773862"/>
              <a:ext cx="2160000" cy="396000"/>
            </a:xfrm>
            <a:prstGeom prst="rect">
              <a:avLst/>
            </a:prstGeom>
            <a:solidFill>
              <a:srgbClr val="002050"/>
            </a:solidFill>
            <a:ln w="12700" cap="flat" cmpd="sng" algn="ctr">
              <a:solidFill>
                <a:srgbClr val="002050"/>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gradFill>
                    <a:gsLst>
                      <a:gs pos="40075">
                        <a:srgbClr val="FFFFFF"/>
                      </a:gs>
                      <a:gs pos="30000">
                        <a:srgbClr val="FFFFFF"/>
                      </a:gs>
                    </a:gsLst>
                    <a:lin ang="5400000" scaled="0"/>
                  </a:gradFill>
                  <a:effectLst/>
                  <a:uLnTx/>
                  <a:uFillTx/>
                  <a:latin typeface="+mj-lt"/>
                  <a:ea typeface="+mn-ea"/>
                  <a:cs typeface="+mn-cs"/>
                </a:rPr>
                <a:t>IoT devices</a:t>
              </a:r>
            </a:p>
          </p:txBody>
        </p:sp>
        <p:pic>
          <p:nvPicPr>
            <p:cNvPr id="79" name="Graphic 78">
              <a:extLst>
                <a:ext uri="{FF2B5EF4-FFF2-40B4-BE49-F238E27FC236}">
                  <a16:creationId xmlns:a16="http://schemas.microsoft.com/office/drawing/2014/main" xmlns="" id="{C2662229-4748-4F90-A518-CBC6333FFF21}"/>
                </a:ext>
              </a:extLst>
            </p:cNvPr>
            <p:cNvPicPr>
              <a:picLocks noChangeAspect="1"/>
            </p:cNvPicPr>
            <p:nvPr/>
          </p:nvPicPr>
          <p:blipFill>
            <a:blip r:embed="rId19">
              <a:extLst>
                <a:ext uri="{96DAC541-7B7A-43D3-8B79-37D633B846F1}">
                  <asvg:svgBlip xmlns:asvg="http://schemas.microsoft.com/office/drawing/2016/SVG/main" xmlns="" r:embed="rId20"/>
                </a:ext>
              </a:extLst>
            </a:blip>
            <a:stretch>
              <a:fillRect/>
            </a:stretch>
          </p:blipFill>
          <p:spPr>
            <a:xfrm>
              <a:off x="3285324" y="3204683"/>
              <a:ext cx="608156" cy="649249"/>
            </a:xfrm>
            <a:prstGeom prst="rect">
              <a:avLst/>
            </a:prstGeom>
          </p:spPr>
        </p:pic>
        <p:pic>
          <p:nvPicPr>
            <p:cNvPr id="140" name="Graphic 139">
              <a:extLst>
                <a:ext uri="{FF2B5EF4-FFF2-40B4-BE49-F238E27FC236}">
                  <a16:creationId xmlns:a16="http://schemas.microsoft.com/office/drawing/2014/main" xmlns="" id="{3700C2C1-9544-473D-9A23-F71BA6A897F0}"/>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3284309" y="5321406"/>
              <a:ext cx="610187" cy="610187"/>
            </a:xfrm>
            <a:prstGeom prst="rect">
              <a:avLst/>
            </a:prstGeom>
          </p:spPr>
        </p:pic>
        <p:pic>
          <p:nvPicPr>
            <p:cNvPr id="141" name="Picture 140">
              <a:extLst>
                <a:ext uri="{FF2B5EF4-FFF2-40B4-BE49-F238E27FC236}">
                  <a16:creationId xmlns:a16="http://schemas.microsoft.com/office/drawing/2014/main" xmlns="" id="{28D0904D-53EC-4B3B-B624-98DD5F80A638}"/>
                </a:ext>
              </a:extLst>
            </p:cNvPr>
            <p:cNvPicPr>
              <a:picLocks noChangeAspect="1"/>
            </p:cNvPicPr>
            <p:nvPr/>
          </p:nvPicPr>
          <p:blipFill>
            <a:blip r:embed="rId13"/>
            <a:stretch>
              <a:fillRect/>
            </a:stretch>
          </p:blipFill>
          <p:spPr>
            <a:xfrm>
              <a:off x="3169214" y="4258533"/>
              <a:ext cx="840377" cy="723234"/>
            </a:xfrm>
            <a:prstGeom prst="rect">
              <a:avLst/>
            </a:prstGeom>
          </p:spPr>
        </p:pic>
        <p:cxnSp>
          <p:nvCxnSpPr>
            <p:cNvPr id="19" name="Straight Connector 18">
              <a:extLst>
                <a:ext uri="{FF2B5EF4-FFF2-40B4-BE49-F238E27FC236}">
                  <a16:creationId xmlns:a16="http://schemas.microsoft.com/office/drawing/2014/main" xmlns="" id="{2F121BCE-228D-473D-A6F1-1071FE29C0BB}"/>
                </a:ext>
              </a:extLst>
            </p:cNvPr>
            <p:cNvCxnSpPr/>
            <p:nvPr/>
          </p:nvCxnSpPr>
          <p:spPr>
            <a:xfrm>
              <a:off x="3232697" y="1997748"/>
              <a:ext cx="0" cy="11664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xmlns="" id="{850DF34C-AA61-435F-89C4-516441D8AF40}"/>
                </a:ext>
              </a:extLst>
            </p:cNvPr>
            <p:cNvSpPr/>
            <p:nvPr/>
          </p:nvSpPr>
          <p:spPr bwMode="auto">
            <a:xfrm>
              <a:off x="794138" y="3453487"/>
              <a:ext cx="1548000" cy="530333"/>
            </a:xfrm>
            <a:prstGeom prst="rect">
              <a:avLst/>
            </a:prstGeom>
            <a:solidFill>
              <a:srgbClr val="004B50"/>
            </a:solidFill>
            <a:ln>
              <a:solidFill>
                <a:srgbClr val="004B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t>Platform</a:t>
              </a:r>
            </a:p>
          </p:txBody>
        </p:sp>
        <p:sp>
          <p:nvSpPr>
            <p:cNvPr id="143" name="Rectangle 142">
              <a:extLst>
                <a:ext uri="{FF2B5EF4-FFF2-40B4-BE49-F238E27FC236}">
                  <a16:creationId xmlns:a16="http://schemas.microsoft.com/office/drawing/2014/main" xmlns="" id="{E0FC526C-AE66-4EAE-865E-D46DD5E26304}"/>
                </a:ext>
              </a:extLst>
            </p:cNvPr>
            <p:cNvSpPr/>
            <p:nvPr/>
          </p:nvSpPr>
          <p:spPr bwMode="auto">
            <a:xfrm>
              <a:off x="794138" y="4406300"/>
              <a:ext cx="1548000" cy="530333"/>
            </a:xfrm>
            <a:prstGeom prst="rect">
              <a:avLst/>
            </a:prstGeom>
            <a:solidFill>
              <a:srgbClr val="01BCF3"/>
            </a:solidFill>
            <a:ln>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tx1"/>
                  </a:solidFill>
                </a:rPr>
                <a:t>App delivery</a:t>
              </a:r>
            </a:p>
          </p:txBody>
        </p:sp>
        <p:sp>
          <p:nvSpPr>
            <p:cNvPr id="144" name="Rectangle 143">
              <a:extLst>
                <a:ext uri="{FF2B5EF4-FFF2-40B4-BE49-F238E27FC236}">
                  <a16:creationId xmlns:a16="http://schemas.microsoft.com/office/drawing/2014/main" xmlns="" id="{1A65C8B5-1D76-4A21-AAD7-B8676E7124F1}"/>
                </a:ext>
              </a:extLst>
            </p:cNvPr>
            <p:cNvSpPr/>
            <p:nvPr/>
          </p:nvSpPr>
          <p:spPr bwMode="auto">
            <a:xfrm>
              <a:off x="794138" y="5423739"/>
              <a:ext cx="1548000" cy="530333"/>
            </a:xfrm>
            <a:prstGeom prst="rect">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1400" kern="0" dirty="0">
                  <a:solidFill>
                    <a:schemeClr val="bg1"/>
                  </a:solidFill>
                </a:rPr>
                <a:t>OS</a:t>
              </a:r>
            </a:p>
          </p:txBody>
        </p:sp>
        <p:sp>
          <p:nvSpPr>
            <p:cNvPr id="145" name="Rectangle 144">
              <a:extLst>
                <a:ext uri="{FF2B5EF4-FFF2-40B4-BE49-F238E27FC236}">
                  <a16:creationId xmlns:a16="http://schemas.microsoft.com/office/drawing/2014/main" xmlns="" id="{72D62706-F70A-4905-9FDA-5A2DE6616C0C}"/>
                </a:ext>
              </a:extLst>
            </p:cNvPr>
            <p:cNvSpPr/>
            <p:nvPr/>
          </p:nvSpPr>
          <p:spPr>
            <a:xfrm>
              <a:off x="3127145" y="1067919"/>
              <a:ext cx="389128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latin typeface="Segoe UI"/>
                  <a:ea typeface="+mn-ea"/>
                  <a:cs typeface="+mn-cs"/>
                  <a:hlinkClick r:id="rId21">
                    <a:extLst>
                      <a:ext uri="{A12FA001-AC4F-418D-AE19-62706E023703}">
                        <ahyp:hlinkClr xmlns:ahyp="http://schemas.microsoft.com/office/drawing/2018/hyperlinkcolor" xmlns="" val="tx"/>
                      </a:ext>
                    </a:extLst>
                  </a:hlinkClick>
                </a:rPr>
                <a:t>https://github.com/azure/azure-functions-host</a:t>
              </a:r>
              <a:r>
                <a:rPr kumimoji="0" lang="en-US" sz="1050" b="0" i="0" u="none" strike="noStrike" kern="0" cap="none" spc="0" normalizeH="0" baseline="0" noProof="0" dirty="0">
                  <a:ln>
                    <a:noFill/>
                  </a:ln>
                  <a:effectLst/>
                  <a:uLnTx/>
                  <a:uFillTx/>
                  <a:latin typeface="Segoe UI"/>
                  <a:ea typeface="+mn-ea"/>
                  <a:cs typeface="+mn-cs"/>
                </a:rPr>
                <a:t> </a:t>
              </a:r>
              <a:r>
                <a:rPr kumimoji="0" lang="en-US" sz="1000" b="0" i="0" u="none" strike="noStrike" kern="0" cap="none" spc="0" normalizeH="0" baseline="0" noProof="0" dirty="0">
                  <a:ln>
                    <a:noFill/>
                  </a:ln>
                  <a:effectLst/>
                  <a:uLnTx/>
                  <a:uFillTx/>
                  <a:latin typeface="Segoe UI"/>
                  <a:ea typeface="+mn-ea"/>
                  <a:cs typeface="+mn-cs"/>
                </a:rPr>
                <a:t>(+other repos)</a:t>
              </a:r>
            </a:p>
          </p:txBody>
        </p:sp>
        <p:pic>
          <p:nvPicPr>
            <p:cNvPr id="146" name="Graphic 145">
              <a:extLst>
                <a:ext uri="{FF2B5EF4-FFF2-40B4-BE49-F238E27FC236}">
                  <a16:creationId xmlns:a16="http://schemas.microsoft.com/office/drawing/2014/main" xmlns="" id="{3CCE3B12-FF90-495C-9658-2741F77A7AF6}"/>
                </a:ext>
              </a:extLst>
            </p:cNvPr>
            <p:cNvPicPr>
              <a:picLocks noChangeAspect="1"/>
            </p:cNvPicPr>
            <p:nvPr/>
          </p:nvPicPr>
          <p:blipFill>
            <a:blip r:embed="rId22">
              <a:extLst>
                <a:ext uri="{96DAC541-7B7A-43D3-8B79-37D633B846F1}">
                  <asvg:svgBlip xmlns:asvg="http://schemas.microsoft.com/office/drawing/2016/SVG/main" xmlns="" r:embed="rId23"/>
                </a:ext>
              </a:extLst>
            </a:blip>
            <a:stretch>
              <a:fillRect/>
            </a:stretch>
          </p:blipFill>
          <p:spPr>
            <a:xfrm>
              <a:off x="2767556" y="1067918"/>
              <a:ext cx="365760" cy="365760"/>
            </a:xfrm>
            <a:prstGeom prst="rect">
              <a:avLst/>
            </a:prstGeom>
          </p:spPr>
        </p:pic>
      </p:grpSp>
    </p:spTree>
    <p:custDataLst>
      <p:tags r:id="rId1"/>
    </p:custDataLst>
    <p:extLst>
      <p:ext uri="{BB962C8B-B14F-4D97-AF65-F5344CB8AC3E}">
        <p14:creationId xmlns:p14="http://schemas.microsoft.com/office/powerpoint/2010/main" val="4608367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50590-FBAC-47BD-95C7-71D33A270A01}"/>
              </a:ext>
            </a:extLst>
          </p:cNvPr>
          <p:cNvSpPr>
            <a:spLocks noGrp="1"/>
          </p:cNvSpPr>
          <p:nvPr>
            <p:ph type="title"/>
          </p:nvPr>
        </p:nvSpPr>
        <p:spPr/>
        <p:txBody>
          <a:bodyPr/>
          <a:lstStyle/>
          <a:p>
            <a:r>
              <a:rPr lang="en-US" dirty="0"/>
              <a:t>Triggers</a:t>
            </a:r>
          </a:p>
        </p:txBody>
      </p:sp>
      <p:grpSp>
        <p:nvGrpSpPr>
          <p:cNvPr id="3" name="Group 2" descr="The diagram depicts an Azure function with exactly one trigger initiating its execution.">
            <a:extLst>
              <a:ext uri="{FF2B5EF4-FFF2-40B4-BE49-F238E27FC236}">
                <a16:creationId xmlns:a16="http://schemas.microsoft.com/office/drawing/2014/main" xmlns="" id="{7659347E-90FE-45DB-A0F2-E07B9E4A9364}"/>
              </a:ext>
            </a:extLst>
          </p:cNvPr>
          <p:cNvGrpSpPr/>
          <p:nvPr/>
        </p:nvGrpSpPr>
        <p:grpSpPr>
          <a:xfrm>
            <a:off x="2288989" y="2525369"/>
            <a:ext cx="7931531" cy="2303163"/>
            <a:chOff x="2288989" y="2525369"/>
            <a:chExt cx="7931531" cy="2303163"/>
          </a:xfrm>
        </p:grpSpPr>
        <p:pic>
          <p:nvPicPr>
            <p:cNvPr id="9" name="Picture 8" descr="A close up of a sign&#10;&#10;Description automatically generated">
              <a:extLst>
                <a:ext uri="{FF2B5EF4-FFF2-40B4-BE49-F238E27FC236}">
                  <a16:creationId xmlns:a16="http://schemas.microsoft.com/office/drawing/2014/main" xmlns="" id="{5AB1BEB1-D419-44CC-90B0-4B8653C36DF6}"/>
                </a:ext>
              </a:extLst>
            </p:cNvPr>
            <p:cNvPicPr>
              <a:picLocks noChangeAspect="1"/>
            </p:cNvPicPr>
            <p:nvPr/>
          </p:nvPicPr>
          <p:blipFill>
            <a:blip r:embed="rId4"/>
            <a:stretch>
              <a:fillRect/>
            </a:stretch>
          </p:blipFill>
          <p:spPr>
            <a:xfrm>
              <a:off x="5637600" y="2934000"/>
              <a:ext cx="1458432" cy="1458432"/>
            </a:xfrm>
            <a:prstGeom prst="rect">
              <a:avLst/>
            </a:prstGeom>
          </p:spPr>
        </p:pic>
        <p:cxnSp>
          <p:nvCxnSpPr>
            <p:cNvPr id="13" name="Straight Arrow Connector 12">
              <a:extLst>
                <a:ext uri="{FF2B5EF4-FFF2-40B4-BE49-F238E27FC236}">
                  <a16:creationId xmlns:a16="http://schemas.microsoft.com/office/drawing/2014/main" xmlns="" id="{184819EA-5E0D-44C1-805D-211D50B9FFBA}"/>
                </a:ext>
              </a:extLst>
            </p:cNvPr>
            <p:cNvCxnSpPr/>
            <p:nvPr/>
          </p:nvCxnSpPr>
          <p:spPr>
            <a:xfrm>
              <a:off x="3356218" y="3613437"/>
              <a:ext cx="91472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7EC650B3-DDC5-4088-AAE1-E4C090238B55}"/>
                </a:ext>
              </a:extLst>
            </p:cNvPr>
            <p:cNvSpPr/>
            <p:nvPr/>
          </p:nvSpPr>
          <p:spPr bwMode="auto">
            <a:xfrm>
              <a:off x="4432234" y="3397437"/>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xmlns="" id="{94D2753F-815D-403A-8A3A-61246D90D254}"/>
                </a:ext>
              </a:extLst>
            </p:cNvPr>
            <p:cNvCxnSpPr/>
            <p:nvPr/>
          </p:nvCxnSpPr>
          <p:spPr>
            <a:xfrm>
              <a:off x="4953524" y="3613437"/>
              <a:ext cx="509612" cy="0"/>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657F2CB2-1687-4969-8F78-49B40FBEE848}"/>
                </a:ext>
              </a:extLst>
            </p:cNvPr>
            <p:cNvSpPr txBox="1"/>
            <p:nvPr/>
          </p:nvSpPr>
          <p:spPr>
            <a:xfrm>
              <a:off x="2288989" y="4305806"/>
              <a:ext cx="920188"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Service</a:t>
              </a:r>
            </a:p>
          </p:txBody>
        </p:sp>
        <p:sp>
          <p:nvSpPr>
            <p:cNvPr id="21" name="TextBox 20">
              <a:extLst>
                <a:ext uri="{FF2B5EF4-FFF2-40B4-BE49-F238E27FC236}">
                  <a16:creationId xmlns:a16="http://schemas.microsoft.com/office/drawing/2014/main" xmlns="" id="{A19C5FDE-BB5B-42B1-B6BA-35ABD4CE5F4D}"/>
                </a:ext>
              </a:extLst>
            </p:cNvPr>
            <p:cNvSpPr txBox="1"/>
            <p:nvPr/>
          </p:nvSpPr>
          <p:spPr>
            <a:xfrm>
              <a:off x="5809772" y="4305806"/>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pic>
          <p:nvPicPr>
            <p:cNvPr id="5" name="Graphic 4">
              <a:extLst>
                <a:ext uri="{FF2B5EF4-FFF2-40B4-BE49-F238E27FC236}">
                  <a16:creationId xmlns:a16="http://schemas.microsoft.com/office/drawing/2014/main" xmlns="" id="{92137FB8-F0C8-45DA-A68C-0514FA5582F5}"/>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rot="17946874">
              <a:off x="7917357" y="2525369"/>
              <a:ext cx="2303163" cy="2303163"/>
            </a:xfrm>
            <a:prstGeom prst="rect">
              <a:avLst/>
            </a:prstGeom>
          </p:spPr>
        </p:pic>
        <p:sp>
          <p:nvSpPr>
            <p:cNvPr id="18" name="TextBox 17">
              <a:extLst>
                <a:ext uri="{FF2B5EF4-FFF2-40B4-BE49-F238E27FC236}">
                  <a16:creationId xmlns:a16="http://schemas.microsoft.com/office/drawing/2014/main" xmlns="" id="{289B7872-CC29-4DD3-905D-D3ED6C00C8E0}"/>
                </a:ext>
              </a:extLst>
            </p:cNvPr>
            <p:cNvSpPr txBox="1"/>
            <p:nvPr/>
          </p:nvSpPr>
          <p:spPr>
            <a:xfrm>
              <a:off x="8668995" y="3721715"/>
              <a:ext cx="799886" cy="215444"/>
            </a:xfrm>
            <a:prstGeom prst="rect">
              <a:avLst/>
            </a:prstGeom>
            <a:noFill/>
          </p:spPr>
          <p:txBody>
            <a:bodyPr wrap="squar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IN" sz="1400" dirty="0"/>
                <a:t>Execution</a:t>
              </a:r>
            </a:p>
          </p:txBody>
        </p:sp>
        <p:pic>
          <p:nvPicPr>
            <p:cNvPr id="10" name="Graphic 9">
              <a:extLst>
                <a:ext uri="{FF2B5EF4-FFF2-40B4-BE49-F238E27FC236}">
                  <a16:creationId xmlns:a16="http://schemas.microsoft.com/office/drawing/2014/main" xmlns="" id="{76924B82-C583-4C6B-BC33-9DF86E5A237C}"/>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288989" y="3099785"/>
              <a:ext cx="1067229" cy="1067229"/>
            </a:xfrm>
            <a:prstGeom prst="rect">
              <a:avLst/>
            </a:prstGeom>
          </p:spPr>
        </p:pic>
      </p:grpSp>
    </p:spTree>
    <p:custDataLst>
      <p:tags r:id="rId1"/>
    </p:custDataLst>
    <p:extLst>
      <p:ext uri="{BB962C8B-B14F-4D97-AF65-F5344CB8AC3E}">
        <p14:creationId xmlns:p14="http://schemas.microsoft.com/office/powerpoint/2010/main" val="4921050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1A67F-E970-409E-B200-42A4BEC18F3B}"/>
              </a:ext>
            </a:extLst>
          </p:cNvPr>
          <p:cNvSpPr>
            <a:spLocks noGrp="1"/>
          </p:cNvSpPr>
          <p:nvPr>
            <p:ph type="title"/>
          </p:nvPr>
        </p:nvSpPr>
        <p:spPr/>
        <p:txBody>
          <a:bodyPr/>
          <a:lstStyle/>
          <a:p>
            <a:r>
              <a:rPr lang="en-US" dirty="0"/>
              <a:t>Trigger types</a:t>
            </a:r>
          </a:p>
        </p:txBody>
      </p:sp>
      <p:sp>
        <p:nvSpPr>
          <p:cNvPr id="3" name="Text Placeholder 2">
            <a:extLst>
              <a:ext uri="{FF2B5EF4-FFF2-40B4-BE49-F238E27FC236}">
                <a16:creationId xmlns:a16="http://schemas.microsoft.com/office/drawing/2014/main" xmlns="" id="{D9E15E11-FA2D-443C-BF7C-97B6D1CBD0FD}"/>
              </a:ext>
            </a:extLst>
          </p:cNvPr>
          <p:cNvSpPr>
            <a:spLocks noGrp="1"/>
          </p:cNvSpPr>
          <p:nvPr>
            <p:ph type="body" sz="quarter" idx="10"/>
          </p:nvPr>
        </p:nvSpPr>
        <p:spPr>
          <a:xfrm>
            <a:off x="584200" y="1435497"/>
            <a:ext cx="11018520" cy="4567404"/>
          </a:xfrm>
        </p:spPr>
        <p:txBody>
          <a:bodyPr/>
          <a:lstStyle/>
          <a:p>
            <a:r>
              <a:rPr lang="en-US" dirty="0">
                <a:latin typeface="+mn-lt"/>
              </a:rPr>
              <a:t>Triggers based on Azure services:</a:t>
            </a:r>
          </a:p>
          <a:p>
            <a:pPr lvl="1"/>
            <a:r>
              <a:rPr lang="en-US" dirty="0"/>
              <a:t>Cosmos DB</a:t>
            </a:r>
          </a:p>
          <a:p>
            <a:pPr lvl="1"/>
            <a:r>
              <a:rPr lang="en-US" dirty="0"/>
              <a:t>Blob and queues</a:t>
            </a:r>
          </a:p>
          <a:p>
            <a:pPr lvl="1"/>
            <a:r>
              <a:rPr lang="en-US" dirty="0"/>
              <a:t>Service Bus</a:t>
            </a:r>
          </a:p>
          <a:p>
            <a:pPr lvl="1"/>
            <a:r>
              <a:rPr lang="en-US" dirty="0"/>
              <a:t>Event Hub</a:t>
            </a:r>
          </a:p>
          <a:p>
            <a:r>
              <a:rPr lang="en-US" dirty="0">
                <a:latin typeface="+mn-lt"/>
              </a:rPr>
              <a:t>Triggers based on common scenarios:</a:t>
            </a:r>
          </a:p>
          <a:p>
            <a:pPr lvl="1"/>
            <a:r>
              <a:rPr lang="en-US" dirty="0"/>
              <a:t>HTTP request</a:t>
            </a:r>
          </a:p>
          <a:p>
            <a:pPr lvl="1"/>
            <a:r>
              <a:rPr lang="en-US" dirty="0"/>
              <a:t>Scheduled timer</a:t>
            </a:r>
          </a:p>
          <a:p>
            <a:r>
              <a:rPr lang="en-US" dirty="0">
                <a:latin typeface="+mn-lt"/>
              </a:rPr>
              <a:t>Triggers based on third-party services:</a:t>
            </a:r>
          </a:p>
          <a:p>
            <a:pPr lvl="1"/>
            <a:r>
              <a:rPr lang="en-US" dirty="0"/>
              <a:t>GitHub</a:t>
            </a:r>
          </a:p>
          <a:p>
            <a:r>
              <a:rPr lang="en-US" dirty="0">
                <a:latin typeface="+mn-lt"/>
              </a:rPr>
              <a:t>And more…</a:t>
            </a:r>
          </a:p>
        </p:txBody>
      </p:sp>
    </p:spTree>
    <p:custDataLst>
      <p:tags r:id="rId1"/>
    </p:custDataLst>
    <p:extLst>
      <p:ext uri="{BB962C8B-B14F-4D97-AF65-F5344CB8AC3E}">
        <p14:creationId xmlns:p14="http://schemas.microsoft.com/office/powerpoint/2010/main" val="12312692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B95A6-AD99-419C-A5D9-FA298CBFEC8E}"/>
              </a:ext>
            </a:extLst>
          </p:cNvPr>
          <p:cNvSpPr>
            <a:spLocks noGrp="1"/>
          </p:cNvSpPr>
          <p:nvPr>
            <p:ph type="title"/>
          </p:nvPr>
        </p:nvSpPr>
        <p:spPr/>
        <p:txBody>
          <a:bodyPr/>
          <a:lstStyle/>
          <a:p>
            <a:r>
              <a:rPr lang="en-US" dirty="0"/>
              <a:t>Input and Output Bindings</a:t>
            </a:r>
          </a:p>
        </p:txBody>
      </p:sp>
      <p:grpSp>
        <p:nvGrpSpPr>
          <p:cNvPr id="3" name="Group 2" descr="The diagram depicts a Function app with input and output bindings reading data from external services, and then sending that data to other external services.">
            <a:extLst>
              <a:ext uri="{FF2B5EF4-FFF2-40B4-BE49-F238E27FC236}">
                <a16:creationId xmlns:a16="http://schemas.microsoft.com/office/drawing/2014/main" xmlns="" id="{305554A1-E39A-4632-8F6A-164869E5C142}"/>
              </a:ext>
            </a:extLst>
          </p:cNvPr>
          <p:cNvGrpSpPr/>
          <p:nvPr/>
        </p:nvGrpSpPr>
        <p:grpSpPr>
          <a:xfrm>
            <a:off x="1924221" y="1411716"/>
            <a:ext cx="7994920" cy="4781409"/>
            <a:chOff x="1924221" y="1411716"/>
            <a:chExt cx="7994920" cy="4781409"/>
          </a:xfrm>
        </p:grpSpPr>
        <p:grpSp>
          <p:nvGrpSpPr>
            <p:cNvPr id="24" name="Group 23">
              <a:extLst>
                <a:ext uri="{FF2B5EF4-FFF2-40B4-BE49-F238E27FC236}">
                  <a16:creationId xmlns:a16="http://schemas.microsoft.com/office/drawing/2014/main" xmlns="" id="{279F90B1-1C01-446C-8906-E9E20587A6DF}"/>
                </a:ext>
              </a:extLst>
            </p:cNvPr>
            <p:cNvGrpSpPr/>
            <p:nvPr/>
          </p:nvGrpSpPr>
          <p:grpSpPr>
            <a:xfrm>
              <a:off x="1924221" y="2208549"/>
              <a:ext cx="7784408" cy="3984576"/>
              <a:chOff x="1924221" y="2161664"/>
              <a:chExt cx="7784408" cy="3984576"/>
            </a:xfrm>
          </p:grpSpPr>
          <p:pic>
            <p:nvPicPr>
              <p:cNvPr id="34" name="Graphic 33">
                <a:extLst>
                  <a:ext uri="{FF2B5EF4-FFF2-40B4-BE49-F238E27FC236}">
                    <a16:creationId xmlns:a16="http://schemas.microsoft.com/office/drawing/2014/main" xmlns="" id="{098D523F-48E7-4186-848E-8C239F5979BD}"/>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924221" y="2760355"/>
                <a:ext cx="1276350" cy="127635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D93311BA-8200-4D63-AF08-85315D11D9E9}"/>
                  </a:ext>
                </a:extLst>
              </p:cNvPr>
              <p:cNvPicPr>
                <a:picLocks noChangeAspect="1"/>
              </p:cNvPicPr>
              <p:nvPr/>
            </p:nvPicPr>
            <p:blipFill>
              <a:blip r:embed="rId6"/>
              <a:stretch>
                <a:fillRect/>
              </a:stretch>
            </p:blipFill>
            <p:spPr>
              <a:xfrm>
                <a:off x="5637600" y="2887115"/>
                <a:ext cx="1458432" cy="1458432"/>
              </a:xfrm>
              <a:prstGeom prst="rect">
                <a:avLst/>
              </a:prstGeom>
            </p:spPr>
          </p:pic>
          <p:sp>
            <p:nvSpPr>
              <p:cNvPr id="13" name="Oval 12">
                <a:extLst>
                  <a:ext uri="{FF2B5EF4-FFF2-40B4-BE49-F238E27FC236}">
                    <a16:creationId xmlns:a16="http://schemas.microsoft.com/office/drawing/2014/main" xmlns="" id="{E2FAE01D-FF94-4F6E-8B29-9847081570EE}"/>
                  </a:ext>
                </a:extLst>
              </p:cNvPr>
              <p:cNvSpPr/>
              <p:nvPr/>
            </p:nvSpPr>
            <p:spPr bwMode="auto">
              <a:xfrm>
                <a:off x="3583348" y="3182530"/>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xmlns="" id="{A2A8972E-18AA-4944-BEF1-D21D6088584F}"/>
                  </a:ext>
                </a:extLst>
              </p:cNvPr>
              <p:cNvCxnSpPr>
                <a:cxnSpLocks/>
              </p:cNvCxnSpPr>
              <p:nvPr/>
            </p:nvCxnSpPr>
            <p:spPr>
              <a:xfrm>
                <a:off x="4173816" y="3398530"/>
                <a:ext cx="1122745"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8EF28508-E073-4AA2-B61D-17339C844712}"/>
                  </a:ext>
                </a:extLst>
              </p:cNvPr>
              <p:cNvSpPr txBox="1"/>
              <p:nvPr/>
            </p:nvSpPr>
            <p:spPr>
              <a:xfrm>
                <a:off x="9062426" y="2453251"/>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sp>
            <p:nvSpPr>
              <p:cNvPr id="18" name="TextBox 17">
                <a:extLst>
                  <a:ext uri="{FF2B5EF4-FFF2-40B4-BE49-F238E27FC236}">
                    <a16:creationId xmlns:a16="http://schemas.microsoft.com/office/drawing/2014/main" xmlns="" id="{D7CF601B-5FDF-44D3-9CF2-B35C4FD1E1E7}"/>
                  </a:ext>
                </a:extLst>
              </p:cNvPr>
              <p:cNvSpPr txBox="1"/>
              <p:nvPr/>
            </p:nvSpPr>
            <p:spPr>
              <a:xfrm>
                <a:off x="9062426"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0" name="Straight Arrow Connector 19">
                <a:extLst>
                  <a:ext uri="{FF2B5EF4-FFF2-40B4-BE49-F238E27FC236}">
                    <a16:creationId xmlns:a16="http://schemas.microsoft.com/office/drawing/2014/main" xmlns="" id="{E989D980-3FDB-4644-A1F1-4F8BE412EB6A}"/>
                  </a:ext>
                </a:extLst>
              </p:cNvPr>
              <p:cNvCxnSpPr>
                <a:cxnSpLocks/>
              </p:cNvCxnSpPr>
              <p:nvPr/>
            </p:nvCxnSpPr>
            <p:spPr>
              <a:xfrm flipV="1">
                <a:off x="6925808" y="2161664"/>
                <a:ext cx="1842513" cy="95147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F3D77BC1-C900-428C-B62C-447F225FF907}"/>
                  </a:ext>
                </a:extLst>
              </p:cNvPr>
              <p:cNvSpPr txBox="1"/>
              <p:nvPr/>
            </p:nvSpPr>
            <p:spPr>
              <a:xfrm>
                <a:off x="2239295" y="5900019"/>
                <a:ext cx="64620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Service</a:t>
                </a:r>
              </a:p>
            </p:txBody>
          </p:sp>
          <p:cxnSp>
            <p:nvCxnSpPr>
              <p:cNvPr id="28" name="Straight Arrow Connector 27">
                <a:extLst>
                  <a:ext uri="{FF2B5EF4-FFF2-40B4-BE49-F238E27FC236}">
                    <a16:creationId xmlns:a16="http://schemas.microsoft.com/office/drawing/2014/main" xmlns="" id="{8CC02B7B-5CC2-4290-84B5-9395B78E8F27}"/>
                  </a:ext>
                </a:extLst>
              </p:cNvPr>
              <p:cNvCxnSpPr>
                <a:cxnSpLocks/>
              </p:cNvCxnSpPr>
              <p:nvPr/>
            </p:nvCxnSpPr>
            <p:spPr>
              <a:xfrm flipV="1">
                <a:off x="3299826" y="3899809"/>
                <a:ext cx="2214028" cy="1299208"/>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C0974E1D-5AAB-4AEA-AB04-B95E108B061C}"/>
                  </a:ext>
                </a:extLst>
              </p:cNvPr>
              <p:cNvSpPr txBox="1"/>
              <p:nvPr/>
            </p:nvSpPr>
            <p:spPr>
              <a:xfrm>
                <a:off x="2254107" y="4127746"/>
                <a:ext cx="631391"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Trigger</a:t>
                </a:r>
              </a:p>
            </p:txBody>
          </p:sp>
          <p:sp>
            <p:nvSpPr>
              <p:cNvPr id="30" name="TextBox 29">
                <a:extLst>
                  <a:ext uri="{FF2B5EF4-FFF2-40B4-BE49-F238E27FC236}">
                    <a16:creationId xmlns:a16="http://schemas.microsoft.com/office/drawing/2014/main" xmlns="" id="{C4D73C14-C5A5-412C-B493-2CDD251C1FEE}"/>
                  </a:ext>
                </a:extLst>
              </p:cNvPr>
              <p:cNvSpPr txBox="1"/>
              <p:nvPr/>
            </p:nvSpPr>
            <p:spPr>
              <a:xfrm>
                <a:off x="3843896" y="5075906"/>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sp>
            <p:nvSpPr>
              <p:cNvPr id="32" name="TextBox 31">
                <a:extLst>
                  <a:ext uri="{FF2B5EF4-FFF2-40B4-BE49-F238E27FC236}">
                    <a16:creationId xmlns:a16="http://schemas.microsoft.com/office/drawing/2014/main" xmlns="" id="{6032B891-01C7-48AD-A6A6-5DDD89FFBF9D}"/>
                  </a:ext>
                </a:extLst>
              </p:cNvPr>
              <p:cNvSpPr txBox="1"/>
              <p:nvPr/>
            </p:nvSpPr>
            <p:spPr>
              <a:xfrm>
                <a:off x="7176679" y="3100379"/>
                <a:ext cx="2394773"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sp>
            <p:nvSpPr>
              <p:cNvPr id="33" name="TextBox 32">
                <a:extLst>
                  <a:ext uri="{FF2B5EF4-FFF2-40B4-BE49-F238E27FC236}">
                    <a16:creationId xmlns:a16="http://schemas.microsoft.com/office/drawing/2014/main" xmlns="" id="{619FBB97-5F0F-4374-884E-FFCD4E646BC0}"/>
                  </a:ext>
                </a:extLst>
              </p:cNvPr>
              <p:cNvSpPr txBox="1"/>
              <p:nvPr/>
            </p:nvSpPr>
            <p:spPr>
              <a:xfrm>
                <a:off x="7176679" y="3712109"/>
                <a:ext cx="2369348"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Output bindings</a:t>
                </a:r>
              </a:p>
            </p:txBody>
          </p:sp>
          <p:cxnSp>
            <p:nvCxnSpPr>
              <p:cNvPr id="27" name="Straight Arrow Connector 26">
                <a:extLst>
                  <a:ext uri="{FF2B5EF4-FFF2-40B4-BE49-F238E27FC236}">
                    <a16:creationId xmlns:a16="http://schemas.microsoft.com/office/drawing/2014/main" xmlns="" id="{7E947F43-4B68-4D25-982D-E27370AC9159}"/>
                  </a:ext>
                </a:extLst>
              </p:cNvPr>
              <p:cNvCxnSpPr>
                <a:cxnSpLocks/>
              </p:cNvCxnSpPr>
              <p:nvPr/>
            </p:nvCxnSpPr>
            <p:spPr>
              <a:xfrm>
                <a:off x="6925808" y="3899808"/>
                <a:ext cx="1869216" cy="1299209"/>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pic>
          <p:nvPicPr>
            <p:cNvPr id="35" name="Graphic 34">
              <a:extLst>
                <a:ext uri="{FF2B5EF4-FFF2-40B4-BE49-F238E27FC236}">
                  <a16:creationId xmlns:a16="http://schemas.microsoft.com/office/drawing/2014/main" xmlns="" id="{913504DD-12CF-4AE0-9591-53ADBE46FFC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971018" y="4809090"/>
              <a:ext cx="1067229" cy="1067229"/>
            </a:xfrm>
            <a:prstGeom prst="rect">
              <a:avLst/>
            </a:prstGeom>
          </p:spPr>
        </p:pic>
        <p:pic>
          <p:nvPicPr>
            <p:cNvPr id="36" name="Graphic 35">
              <a:extLst>
                <a:ext uri="{FF2B5EF4-FFF2-40B4-BE49-F238E27FC236}">
                  <a16:creationId xmlns:a16="http://schemas.microsoft.com/office/drawing/2014/main" xmlns="" id="{E92168DB-F3AF-41BC-AF63-D6DBC509D80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851912" y="4873223"/>
              <a:ext cx="1067229" cy="1067229"/>
            </a:xfrm>
            <a:prstGeom prst="rect">
              <a:avLst/>
            </a:prstGeom>
          </p:spPr>
        </p:pic>
        <p:sp>
          <p:nvSpPr>
            <p:cNvPr id="37" name="TextBox 36">
              <a:extLst>
                <a:ext uri="{FF2B5EF4-FFF2-40B4-BE49-F238E27FC236}">
                  <a16:creationId xmlns:a16="http://schemas.microsoft.com/office/drawing/2014/main" xmlns="" id="{11B839D8-D651-4A1F-BD6D-179D70F70079}"/>
                </a:ext>
              </a:extLst>
            </p:cNvPr>
            <p:cNvSpPr txBox="1"/>
            <p:nvPr/>
          </p:nvSpPr>
          <p:spPr>
            <a:xfrm>
              <a:off x="5792954" y="4311336"/>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sp>
          <p:nvSpPr>
            <p:cNvPr id="23" name="TextBox 22">
              <a:extLst>
                <a:ext uri="{FF2B5EF4-FFF2-40B4-BE49-F238E27FC236}">
                  <a16:creationId xmlns:a16="http://schemas.microsoft.com/office/drawing/2014/main" xmlns="" id="{AF45A116-EF0D-4984-B913-D94E2EB242E9}"/>
                </a:ext>
              </a:extLst>
            </p:cNvPr>
            <p:cNvSpPr txBox="1"/>
            <p:nvPr/>
          </p:nvSpPr>
          <p:spPr>
            <a:xfrm>
              <a:off x="4082718" y="2928491"/>
              <a:ext cx="1461100"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Input bindings</a:t>
              </a:r>
            </a:p>
          </p:txBody>
        </p:sp>
        <p:pic>
          <p:nvPicPr>
            <p:cNvPr id="25" name="Graphic 24">
              <a:extLst>
                <a:ext uri="{FF2B5EF4-FFF2-40B4-BE49-F238E27FC236}">
                  <a16:creationId xmlns:a16="http://schemas.microsoft.com/office/drawing/2014/main" xmlns="" id="{A66DBAB9-6ACD-422A-9EBA-EB92A58BB5C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851912" y="1411716"/>
              <a:ext cx="1067229" cy="1067229"/>
            </a:xfrm>
            <a:prstGeom prst="rect">
              <a:avLst/>
            </a:prstGeom>
          </p:spPr>
        </p:pic>
      </p:grpSp>
    </p:spTree>
    <p:custDataLst>
      <p:tags r:id="rId1"/>
    </p:custDataLst>
    <p:extLst>
      <p:ext uri="{BB962C8B-B14F-4D97-AF65-F5344CB8AC3E}">
        <p14:creationId xmlns:p14="http://schemas.microsoft.com/office/powerpoint/2010/main" val="19048015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F99EB-38AD-4522-BDDC-90F0615808E7}"/>
              </a:ext>
            </a:extLst>
          </p:cNvPr>
          <p:cNvSpPr>
            <a:spLocks noGrp="1"/>
          </p:cNvSpPr>
          <p:nvPr>
            <p:ph type="title"/>
          </p:nvPr>
        </p:nvSpPr>
        <p:spPr/>
        <p:txBody>
          <a:bodyPr/>
          <a:lstStyle/>
          <a:p>
            <a:r>
              <a:rPr lang="en-US" dirty="0"/>
              <a:t>Bindings</a:t>
            </a:r>
          </a:p>
        </p:txBody>
      </p:sp>
      <p:sp>
        <p:nvSpPr>
          <p:cNvPr id="3" name="Text Placeholder 2">
            <a:extLst>
              <a:ext uri="{FF2B5EF4-FFF2-40B4-BE49-F238E27FC236}">
                <a16:creationId xmlns:a16="http://schemas.microsoft.com/office/drawing/2014/main" xmlns="" id="{69BD570F-4145-4C2A-9A9B-5187AC61677B}"/>
              </a:ext>
            </a:extLst>
          </p:cNvPr>
          <p:cNvSpPr>
            <a:spLocks noGrp="1"/>
          </p:cNvSpPr>
          <p:nvPr>
            <p:ph type="body" sz="quarter" idx="10"/>
          </p:nvPr>
        </p:nvSpPr>
        <p:spPr>
          <a:xfrm>
            <a:off x="584200" y="1435497"/>
            <a:ext cx="11018520" cy="3681008"/>
          </a:xfrm>
        </p:spPr>
        <p:txBody>
          <a:bodyPr/>
          <a:lstStyle/>
          <a:p>
            <a:r>
              <a:rPr lang="en-US" dirty="0">
                <a:latin typeface="+mn-lt"/>
              </a:rPr>
              <a:t>Declarative way to connect to data from your code:</a:t>
            </a:r>
          </a:p>
          <a:p>
            <a:pPr lvl="1"/>
            <a:r>
              <a:rPr lang="en-US" dirty="0"/>
              <a:t>Connect to services without writing plumbing code</a:t>
            </a:r>
          </a:p>
          <a:p>
            <a:pPr lvl="1"/>
            <a:r>
              <a:rPr lang="en-US" dirty="0"/>
              <a:t>Service credentials are not stored in code</a:t>
            </a:r>
          </a:p>
          <a:p>
            <a:pPr lvl="1"/>
            <a:r>
              <a:rPr lang="en-US" dirty="0"/>
              <a:t>Bindings are optional</a:t>
            </a:r>
          </a:p>
          <a:p>
            <a:r>
              <a:rPr lang="en-US" dirty="0">
                <a:latin typeface="+mn-lt"/>
              </a:rPr>
              <a:t>Function can have multiple input and output bindings</a:t>
            </a:r>
          </a:p>
          <a:p>
            <a:r>
              <a:rPr lang="en-US" dirty="0">
                <a:latin typeface="+mn-lt"/>
              </a:rPr>
              <a:t>Output bindings can send data to Azure services such as:</a:t>
            </a:r>
          </a:p>
          <a:p>
            <a:pPr lvl="1"/>
            <a:r>
              <a:rPr lang="en-US" dirty="0"/>
              <a:t>Storage</a:t>
            </a:r>
          </a:p>
          <a:p>
            <a:pPr lvl="1"/>
            <a:r>
              <a:rPr lang="en-US" dirty="0"/>
              <a:t>Azure Cosmos DB</a:t>
            </a:r>
          </a:p>
          <a:p>
            <a:pPr lvl="1"/>
            <a:r>
              <a:rPr lang="en-US" dirty="0"/>
              <a:t>Service Bus</a:t>
            </a:r>
          </a:p>
        </p:txBody>
      </p:sp>
    </p:spTree>
    <p:custDataLst>
      <p:tags r:id="rId1"/>
    </p:custDataLst>
    <p:extLst>
      <p:ext uri="{BB962C8B-B14F-4D97-AF65-F5344CB8AC3E}">
        <p14:creationId xmlns:p14="http://schemas.microsoft.com/office/powerpoint/2010/main" val="36995568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F5171-2B42-4885-A739-F3C0885EC967}"/>
              </a:ext>
            </a:extLst>
          </p:cNvPr>
          <p:cNvSpPr>
            <a:spLocks noGrp="1"/>
          </p:cNvSpPr>
          <p:nvPr>
            <p:ph type="title"/>
          </p:nvPr>
        </p:nvSpPr>
        <p:spPr/>
        <p:txBody>
          <a:bodyPr/>
          <a:lstStyle/>
          <a:p>
            <a:r>
              <a:rPr lang="en-US" dirty="0"/>
              <a:t>Trigger and Bindings example</a:t>
            </a:r>
          </a:p>
        </p:txBody>
      </p:sp>
      <p:grpSp>
        <p:nvGrpSpPr>
          <p:cNvPr id="12" name="Group 11"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xmlns="" id="{81986D34-1812-4C53-9716-B7ED8E991715}"/>
              </a:ext>
            </a:extLst>
          </p:cNvPr>
          <p:cNvGrpSpPr/>
          <p:nvPr/>
        </p:nvGrpSpPr>
        <p:grpSpPr>
          <a:xfrm>
            <a:off x="1159944" y="1381296"/>
            <a:ext cx="10045109" cy="4692422"/>
            <a:chOff x="1159944" y="1381296"/>
            <a:chExt cx="10045109" cy="4692422"/>
          </a:xfrm>
        </p:grpSpPr>
        <p:pic>
          <p:nvPicPr>
            <p:cNvPr id="11" name="Picture 10" descr="A close up of a sign&#10;&#10;Description automatically generated">
              <a:extLst>
                <a:ext uri="{FF2B5EF4-FFF2-40B4-BE49-F238E27FC236}">
                  <a16:creationId xmlns:a16="http://schemas.microsoft.com/office/drawing/2014/main" xmlns="" id="{1F0F9196-1DED-418E-B8AD-EA8E66F400E7}"/>
                </a:ext>
              </a:extLst>
            </p:cNvPr>
            <p:cNvPicPr>
              <a:picLocks noChangeAspect="1"/>
            </p:cNvPicPr>
            <p:nvPr/>
          </p:nvPicPr>
          <p:blipFill>
            <a:blip r:embed="rId4"/>
            <a:stretch>
              <a:fillRect/>
            </a:stretch>
          </p:blipFill>
          <p:spPr>
            <a:xfrm>
              <a:off x="5637580" y="2935241"/>
              <a:ext cx="1458432" cy="1458432"/>
            </a:xfrm>
            <a:prstGeom prst="rect">
              <a:avLst/>
            </a:prstGeom>
          </p:spPr>
        </p:pic>
        <p:grpSp>
          <p:nvGrpSpPr>
            <p:cNvPr id="5" name="Group 4">
              <a:extLst>
                <a:ext uri="{FF2B5EF4-FFF2-40B4-BE49-F238E27FC236}">
                  <a16:creationId xmlns:a16="http://schemas.microsoft.com/office/drawing/2014/main" xmlns="" id="{CC343962-8953-440A-B12B-4A0E42E2976E}"/>
                </a:ext>
              </a:extLst>
            </p:cNvPr>
            <p:cNvGrpSpPr/>
            <p:nvPr/>
          </p:nvGrpSpPr>
          <p:grpSpPr>
            <a:xfrm>
              <a:off x="1980402" y="1381296"/>
              <a:ext cx="1573555" cy="1384319"/>
              <a:chOff x="1993545" y="1382048"/>
              <a:chExt cx="1573555" cy="1384319"/>
            </a:xfrm>
          </p:grpSpPr>
          <p:sp>
            <p:nvSpPr>
              <p:cNvPr id="13" name="TextBox 12">
                <a:extLst>
                  <a:ext uri="{FF2B5EF4-FFF2-40B4-BE49-F238E27FC236}">
                    <a16:creationId xmlns:a16="http://schemas.microsoft.com/office/drawing/2014/main" xmlns="" id="{DD91243A-341C-4A69-904B-57F2ACDA4BF9}"/>
                  </a:ext>
                </a:extLst>
              </p:cNvPr>
              <p:cNvSpPr txBox="1"/>
              <p:nvPr/>
            </p:nvSpPr>
            <p:spPr>
              <a:xfrm>
                <a:off x="1993545" y="2520146"/>
                <a:ext cx="15735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Schedule trigger</a:t>
                </a:r>
              </a:p>
            </p:txBody>
          </p:sp>
          <p:pic>
            <p:nvPicPr>
              <p:cNvPr id="14" name="Graphic 13">
                <a:extLst>
                  <a:ext uri="{FF2B5EF4-FFF2-40B4-BE49-F238E27FC236}">
                    <a16:creationId xmlns:a16="http://schemas.microsoft.com/office/drawing/2014/main" xmlns="" id="{57A00057-3A10-4DB2-B4FE-904AFD5BDCB5}"/>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272674" y="1382048"/>
                <a:ext cx="1015297" cy="1015297"/>
              </a:xfrm>
              <a:prstGeom prst="rect">
                <a:avLst/>
              </a:prstGeom>
            </p:spPr>
          </p:pic>
        </p:grpSp>
        <p:cxnSp>
          <p:nvCxnSpPr>
            <p:cNvPr id="16" name="Straight Connector 15">
              <a:extLst>
                <a:ext uri="{FF2B5EF4-FFF2-40B4-BE49-F238E27FC236}">
                  <a16:creationId xmlns:a16="http://schemas.microsoft.com/office/drawing/2014/main" xmlns="" id="{D509C2FD-AD3A-49B8-A4CB-BF63E87FFFAF}"/>
                </a:ext>
              </a:extLst>
            </p:cNvPr>
            <p:cNvCxnSpPr>
              <a:cxnSpLocks/>
            </p:cNvCxnSpPr>
            <p:nvPr/>
          </p:nvCxnSpPr>
          <p:spPr>
            <a:xfrm>
              <a:off x="4393764" y="2765615"/>
              <a:ext cx="1167570" cy="499896"/>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349C52BD-129B-4DF1-9F02-5A58FB3F2F29}"/>
                </a:ext>
              </a:extLst>
            </p:cNvPr>
            <p:cNvCxnSpPr>
              <a:cxnSpLocks/>
            </p:cNvCxnSpPr>
            <p:nvPr/>
          </p:nvCxnSpPr>
          <p:spPr>
            <a:xfrm flipV="1">
              <a:off x="3271715" y="4059277"/>
              <a:ext cx="2289619" cy="119181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E1E3D4AB-394E-4362-ADD5-1B5651B485F3}"/>
                </a:ext>
              </a:extLst>
            </p:cNvPr>
            <p:cNvGrpSpPr/>
            <p:nvPr/>
          </p:nvGrpSpPr>
          <p:grpSpPr>
            <a:xfrm>
              <a:off x="9810268" y="4915577"/>
              <a:ext cx="1049967" cy="1121797"/>
              <a:chOff x="10009523" y="4781624"/>
              <a:chExt cx="1049967" cy="1121797"/>
            </a:xfrm>
          </p:grpSpPr>
          <p:pic>
            <p:nvPicPr>
              <p:cNvPr id="23" name="Picture 22" descr="A picture containing vector graphics&#10;&#10;Description automatically generated">
                <a:extLst>
                  <a:ext uri="{FF2B5EF4-FFF2-40B4-BE49-F238E27FC236}">
                    <a16:creationId xmlns:a16="http://schemas.microsoft.com/office/drawing/2014/main" xmlns="" id="{7EEB002F-32A7-4BE1-9CFA-53CEFA371617}"/>
                  </a:ext>
                </a:extLst>
              </p:cNvPr>
              <p:cNvPicPr>
                <a:picLocks noChangeAspect="1"/>
              </p:cNvPicPr>
              <p:nvPr/>
            </p:nvPicPr>
            <p:blipFill>
              <a:blip r:embed="rId7"/>
              <a:stretch>
                <a:fillRect/>
              </a:stretch>
            </p:blipFill>
            <p:spPr>
              <a:xfrm>
                <a:off x="10113446" y="4781624"/>
                <a:ext cx="780290" cy="780290"/>
              </a:xfrm>
              <a:prstGeom prst="rect">
                <a:avLst/>
              </a:prstGeom>
            </p:spPr>
          </p:pic>
          <p:sp>
            <p:nvSpPr>
              <p:cNvPr id="26" name="TextBox 25">
                <a:extLst>
                  <a:ext uri="{FF2B5EF4-FFF2-40B4-BE49-F238E27FC236}">
                    <a16:creationId xmlns:a16="http://schemas.microsoft.com/office/drawing/2014/main" xmlns="" id="{B398CA92-DDE7-4B91-9484-F41B4EFEF117}"/>
                  </a:ext>
                </a:extLst>
              </p:cNvPr>
              <p:cNvSpPr txBox="1"/>
              <p:nvPr/>
            </p:nvSpPr>
            <p:spPr>
              <a:xfrm>
                <a:off x="10009523" y="5657200"/>
                <a:ext cx="104996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Event Hubs</a:t>
                </a:r>
              </a:p>
            </p:txBody>
          </p:sp>
        </p:grpSp>
        <p:cxnSp>
          <p:nvCxnSpPr>
            <p:cNvPr id="10" name="Straight Arrow Connector 9">
              <a:extLst>
                <a:ext uri="{FF2B5EF4-FFF2-40B4-BE49-F238E27FC236}">
                  <a16:creationId xmlns:a16="http://schemas.microsoft.com/office/drawing/2014/main" xmlns="" id="{8B7EF8F2-1BE1-40EE-9223-D564B0ECDE0B}"/>
                </a:ext>
              </a:extLst>
            </p:cNvPr>
            <p:cNvCxnSpPr>
              <a:cxnSpLocks/>
            </p:cNvCxnSpPr>
            <p:nvPr/>
          </p:nvCxnSpPr>
          <p:spPr>
            <a:xfrm flipV="1">
              <a:off x="7355387" y="2123968"/>
              <a:ext cx="2666487" cy="1298392"/>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AB45832D-7DB8-44DA-B744-810FCEECACBA}"/>
                </a:ext>
              </a:extLst>
            </p:cNvPr>
            <p:cNvCxnSpPr>
              <a:cxnSpLocks/>
            </p:cNvCxnSpPr>
            <p:nvPr/>
          </p:nvCxnSpPr>
          <p:spPr>
            <a:xfrm>
              <a:off x="7355387" y="4059276"/>
              <a:ext cx="2469821" cy="1288533"/>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xmlns="" id="{ADA7D5D5-2875-46FC-99C4-033760B48BD0}"/>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8261308" y="3636853"/>
              <a:ext cx="724770" cy="724770"/>
            </a:xfrm>
            <a:prstGeom prst="rect">
              <a:avLst/>
            </a:prstGeom>
          </p:spPr>
        </p:pic>
        <p:sp>
          <p:nvSpPr>
            <p:cNvPr id="39" name="TextBox 38">
              <a:extLst>
                <a:ext uri="{FF2B5EF4-FFF2-40B4-BE49-F238E27FC236}">
                  <a16:creationId xmlns:a16="http://schemas.microsoft.com/office/drawing/2014/main" xmlns="" id="{7A31221D-C8E1-46B1-A921-2BA93D21BF48}"/>
                </a:ext>
              </a:extLst>
            </p:cNvPr>
            <p:cNvSpPr txBox="1"/>
            <p:nvPr/>
          </p:nvSpPr>
          <p:spPr>
            <a:xfrm>
              <a:off x="9897900" y="2368625"/>
              <a:ext cx="130715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Azure Storage</a:t>
              </a:r>
            </a:p>
          </p:txBody>
        </p:sp>
        <p:sp>
          <p:nvSpPr>
            <p:cNvPr id="40" name="TextBox 39">
              <a:extLst>
                <a:ext uri="{FF2B5EF4-FFF2-40B4-BE49-F238E27FC236}">
                  <a16:creationId xmlns:a16="http://schemas.microsoft.com/office/drawing/2014/main" xmlns="" id="{A2C4A8AE-9F2A-4382-8D4C-7A2846FEABE0}"/>
                </a:ext>
              </a:extLst>
            </p:cNvPr>
            <p:cNvSpPr txBox="1"/>
            <p:nvPr/>
          </p:nvSpPr>
          <p:spPr>
            <a:xfrm>
              <a:off x="7998721" y="1708312"/>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Blobs</a:t>
              </a:r>
            </a:p>
          </p:txBody>
        </p:sp>
        <p:sp>
          <p:nvSpPr>
            <p:cNvPr id="42" name="TextBox 41">
              <a:extLst>
                <a:ext uri="{FF2B5EF4-FFF2-40B4-BE49-F238E27FC236}">
                  <a16:creationId xmlns:a16="http://schemas.microsoft.com/office/drawing/2014/main" xmlns="" id="{6D7D003B-7B1D-44C0-9176-94753514AB3B}"/>
                </a:ext>
              </a:extLst>
            </p:cNvPr>
            <p:cNvSpPr txBox="1"/>
            <p:nvPr/>
          </p:nvSpPr>
          <p:spPr>
            <a:xfrm>
              <a:off x="8404636" y="3280891"/>
              <a:ext cx="509755"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Logs</a:t>
              </a:r>
            </a:p>
          </p:txBody>
        </p:sp>
        <p:sp>
          <p:nvSpPr>
            <p:cNvPr id="34" name="Oval 33">
              <a:extLst>
                <a:ext uri="{FF2B5EF4-FFF2-40B4-BE49-F238E27FC236}">
                  <a16:creationId xmlns:a16="http://schemas.microsoft.com/office/drawing/2014/main" xmlns="" id="{64550B5D-83DF-4916-A3F7-9532625B4236}"/>
                </a:ext>
              </a:extLst>
            </p:cNvPr>
            <p:cNvSpPr/>
            <p:nvPr/>
          </p:nvSpPr>
          <p:spPr bwMode="auto">
            <a:xfrm>
              <a:off x="1159944" y="1748928"/>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L</a:t>
              </a:r>
            </a:p>
          </p:txBody>
        </p:sp>
        <p:sp>
          <p:nvSpPr>
            <p:cNvPr id="50" name="Oval 49">
              <a:extLst>
                <a:ext uri="{FF2B5EF4-FFF2-40B4-BE49-F238E27FC236}">
                  <a16:creationId xmlns:a16="http://schemas.microsoft.com/office/drawing/2014/main" xmlns="" id="{9C8B527C-F0A7-461D-AFE9-42B739995FE8}"/>
                </a:ext>
              </a:extLst>
            </p:cNvPr>
            <p:cNvSpPr/>
            <p:nvPr/>
          </p:nvSpPr>
          <p:spPr bwMode="auto">
            <a:xfrm>
              <a:off x="1159944" y="5146991"/>
              <a:ext cx="648000" cy="649054"/>
            </a:xfrm>
            <a:prstGeom prst="ellipse">
              <a:avLst/>
            </a:prstGeom>
            <a:solidFill>
              <a:srgbClr val="00204F"/>
            </a:solidFill>
            <a:ln>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
              </a:r>
            </a:p>
          </p:txBody>
        </p:sp>
        <p:sp>
          <p:nvSpPr>
            <p:cNvPr id="20" name="TextBox 19">
              <a:extLst>
                <a:ext uri="{FF2B5EF4-FFF2-40B4-BE49-F238E27FC236}">
                  <a16:creationId xmlns:a16="http://schemas.microsoft.com/office/drawing/2014/main" xmlns="" id="{AD15EE57-361A-451C-A31D-7B87EEBABD2C}"/>
                </a:ext>
              </a:extLst>
            </p:cNvPr>
            <p:cNvSpPr txBox="1"/>
            <p:nvPr/>
          </p:nvSpPr>
          <p:spPr>
            <a:xfrm>
              <a:off x="1894344" y="5827497"/>
              <a:ext cx="230672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Cosmos DB input binding</a:t>
              </a:r>
            </a:p>
          </p:txBody>
        </p:sp>
        <p:sp>
          <p:nvSpPr>
            <p:cNvPr id="15" name="Oval 14">
              <a:extLst>
                <a:ext uri="{FF2B5EF4-FFF2-40B4-BE49-F238E27FC236}">
                  <a16:creationId xmlns:a16="http://schemas.microsoft.com/office/drawing/2014/main" xmlns="" id="{3729404D-B5F4-4F8B-83C7-BAF88095189C}"/>
                </a:ext>
              </a:extLst>
            </p:cNvPr>
            <p:cNvSpPr/>
            <p:nvPr/>
          </p:nvSpPr>
          <p:spPr bwMode="auto">
            <a:xfrm>
              <a:off x="3831829" y="2398846"/>
              <a:ext cx="432000" cy="432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xmlns="" id="{900D654D-248D-438E-987A-F12B6E663E71}"/>
                </a:ext>
              </a:extLst>
            </p:cNvPr>
            <p:cNvCxnSpPr>
              <a:cxnSpLocks/>
            </p:cNvCxnSpPr>
            <p:nvPr/>
          </p:nvCxnSpPr>
          <p:spPr>
            <a:xfrm>
              <a:off x="3366469" y="2269501"/>
              <a:ext cx="411897" cy="180508"/>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xmlns="" id="{2C3B97AF-471C-4312-966C-44E438907EC4}"/>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2083785" y="4760479"/>
              <a:ext cx="1069375" cy="980261"/>
            </a:xfrm>
            <a:prstGeom prst="rect">
              <a:avLst/>
            </a:prstGeom>
          </p:spPr>
        </p:pic>
        <p:pic>
          <p:nvPicPr>
            <p:cNvPr id="51" name="Picture 50">
              <a:extLst>
                <a:ext uri="{FF2B5EF4-FFF2-40B4-BE49-F238E27FC236}">
                  <a16:creationId xmlns:a16="http://schemas.microsoft.com/office/drawing/2014/main" xmlns="" id="{64F53F8F-0FF1-4719-BE56-D329A7C4C5CA}"/>
                </a:ext>
              </a:extLst>
            </p:cNvPr>
            <p:cNvPicPr>
              <a:picLocks noChangeAspect="1"/>
            </p:cNvPicPr>
            <p:nvPr/>
          </p:nvPicPr>
          <p:blipFill>
            <a:blip r:embed="rId12">
              <a:extLst>
                <a:ext uri="{96DAC541-7B7A-43D3-8B79-37D633B846F1}">
                  <asvg:svgBlip xmlns:asvg="http://schemas.microsoft.com/office/drawing/2016/SVG/main" xmlns="" r:embed="rId13"/>
                </a:ext>
              </a:extLst>
            </a:blip>
            <a:srcRect/>
            <a:stretch/>
          </p:blipFill>
          <p:spPr>
            <a:xfrm>
              <a:off x="10045560" y="1648694"/>
              <a:ext cx="726949" cy="726949"/>
            </a:xfrm>
            <a:prstGeom prst="rect">
              <a:avLst/>
            </a:prstGeom>
          </p:spPr>
        </p:pic>
        <p:pic>
          <p:nvPicPr>
            <p:cNvPr id="52" name="Graphic 51">
              <a:extLst>
                <a:ext uri="{FF2B5EF4-FFF2-40B4-BE49-F238E27FC236}">
                  <a16:creationId xmlns:a16="http://schemas.microsoft.com/office/drawing/2014/main" xmlns="" id="{F4BAB837-11E9-4120-A0DB-4EBA10A24EEC}"/>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7207741" y="2495614"/>
              <a:ext cx="606220" cy="606220"/>
            </a:xfrm>
            <a:prstGeom prst="rect">
              <a:avLst/>
            </a:prstGeom>
          </p:spPr>
        </p:pic>
        <p:pic>
          <p:nvPicPr>
            <p:cNvPr id="55" name="Graphic 54">
              <a:extLst>
                <a:ext uri="{FF2B5EF4-FFF2-40B4-BE49-F238E27FC236}">
                  <a16:creationId xmlns:a16="http://schemas.microsoft.com/office/drawing/2014/main" xmlns="" id="{E65FC8CC-195F-417D-ABE0-564B9DA026D1}"/>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7875457" y="2128113"/>
              <a:ext cx="606220" cy="606220"/>
            </a:xfrm>
            <a:prstGeom prst="rect">
              <a:avLst/>
            </a:prstGeom>
          </p:spPr>
        </p:pic>
        <p:pic>
          <p:nvPicPr>
            <p:cNvPr id="57" name="Graphic 56">
              <a:extLst>
                <a:ext uri="{FF2B5EF4-FFF2-40B4-BE49-F238E27FC236}">
                  <a16:creationId xmlns:a16="http://schemas.microsoft.com/office/drawing/2014/main" xmlns="" id="{8A598D96-4046-4F98-AEA1-5D95C03AF8E0}"/>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8537195" y="1865011"/>
              <a:ext cx="606220" cy="606220"/>
            </a:xfrm>
            <a:prstGeom prst="rect">
              <a:avLst/>
            </a:prstGeom>
          </p:spPr>
        </p:pic>
        <p:sp>
          <p:nvSpPr>
            <p:cNvPr id="58" name="TextBox 57">
              <a:extLst>
                <a:ext uri="{FF2B5EF4-FFF2-40B4-BE49-F238E27FC236}">
                  <a16:creationId xmlns:a16="http://schemas.microsoft.com/office/drawing/2014/main" xmlns="" id="{E0D875DF-217C-483A-8E35-B9412E600378}"/>
                </a:ext>
              </a:extLst>
            </p:cNvPr>
            <p:cNvSpPr txBox="1"/>
            <p:nvPr/>
          </p:nvSpPr>
          <p:spPr>
            <a:xfrm>
              <a:off x="5791751" y="4284782"/>
              <a:ext cx="1114088" cy="338554"/>
            </a:xfrm>
            <a:prstGeom prst="rect">
              <a:avLst/>
            </a:prstGeom>
            <a:noFill/>
          </p:spPr>
          <p:txBody>
            <a:bodyPr wrap="none" lIns="0" tIns="0" rIns="0" bIns="0" rtlCol="0">
              <a:spAutoFit/>
            </a:bodyPr>
            <a:lstStyle>
              <a:defPPr>
                <a:defRPr lang="en-US"/>
              </a:defPPr>
              <a:lvl1pPr>
                <a:defRPr sz="2200">
                  <a:gradFill>
                    <a:gsLst>
                      <a:gs pos="2917">
                        <a:schemeClr val="tx1"/>
                      </a:gs>
                      <a:gs pos="30000">
                        <a:schemeClr val="tx1"/>
                      </a:gs>
                    </a:gsLst>
                    <a:lin ang="5400000" scaled="0"/>
                  </a:gradFill>
                  <a:latin typeface="+mj-lt"/>
                </a:defRPr>
              </a:lvl1pPr>
            </a:lstStyle>
            <a:p>
              <a:r>
                <a:rPr lang="en-US" dirty="0"/>
                <a:t>Function</a:t>
              </a:r>
              <a:endParaRPr lang="en-IN" dirty="0"/>
            </a:p>
          </p:txBody>
        </p:sp>
        <p:grpSp>
          <p:nvGrpSpPr>
            <p:cNvPr id="7" name="Group 6">
              <a:extLst>
                <a:ext uri="{FF2B5EF4-FFF2-40B4-BE49-F238E27FC236}">
                  <a16:creationId xmlns:a16="http://schemas.microsoft.com/office/drawing/2014/main" xmlns="" id="{0243A856-D137-43ED-8818-4462A9EA70B3}"/>
                </a:ext>
              </a:extLst>
            </p:cNvPr>
            <p:cNvGrpSpPr/>
            <p:nvPr/>
          </p:nvGrpSpPr>
          <p:grpSpPr>
            <a:xfrm>
              <a:off x="3508330" y="3739388"/>
              <a:ext cx="1340449" cy="1114335"/>
              <a:chOff x="3211042" y="3494346"/>
              <a:chExt cx="1848583" cy="1536754"/>
            </a:xfrm>
          </p:grpSpPr>
          <p:grpSp>
            <p:nvGrpSpPr>
              <p:cNvPr id="45" name="Group 44">
                <a:extLst>
                  <a:ext uri="{FF2B5EF4-FFF2-40B4-BE49-F238E27FC236}">
                    <a16:creationId xmlns:a16="http://schemas.microsoft.com/office/drawing/2014/main" xmlns="" id="{B120424F-38BB-4665-B4DB-E6CC8F33819E}"/>
                  </a:ext>
                </a:extLst>
              </p:cNvPr>
              <p:cNvGrpSpPr/>
              <p:nvPr/>
            </p:nvGrpSpPr>
            <p:grpSpPr>
              <a:xfrm>
                <a:off x="3356361" y="3769713"/>
                <a:ext cx="1551396" cy="990766"/>
                <a:chOff x="2995204" y="3598294"/>
                <a:chExt cx="1816806" cy="1160264"/>
              </a:xfrm>
            </p:grpSpPr>
            <p:pic>
              <p:nvPicPr>
                <p:cNvPr id="33" name="Picture 32">
                  <a:extLst>
                    <a:ext uri="{FF2B5EF4-FFF2-40B4-BE49-F238E27FC236}">
                      <a16:creationId xmlns:a16="http://schemas.microsoft.com/office/drawing/2014/main" xmlns="" id="{C497E8CF-E4DB-4748-9BF2-F1D90400A958}"/>
                    </a:ext>
                  </a:extLst>
                </p:cNvPr>
                <p:cNvPicPr>
                  <a:picLocks noChangeAspect="1"/>
                </p:cNvPicPr>
                <p:nvPr/>
              </p:nvPicPr>
              <p:blipFill>
                <a:blip r:embed="rId16"/>
                <a:stretch>
                  <a:fillRect/>
                </a:stretch>
              </p:blipFill>
              <p:spPr>
                <a:xfrm>
                  <a:off x="2995204" y="4156632"/>
                  <a:ext cx="601926" cy="601926"/>
                </a:xfrm>
                <a:prstGeom prst="rect">
                  <a:avLst/>
                </a:prstGeom>
              </p:spPr>
            </p:pic>
            <p:pic>
              <p:nvPicPr>
                <p:cNvPr id="47" name="Picture 46">
                  <a:extLst>
                    <a:ext uri="{FF2B5EF4-FFF2-40B4-BE49-F238E27FC236}">
                      <a16:creationId xmlns:a16="http://schemas.microsoft.com/office/drawing/2014/main" xmlns="" id="{40865ED2-6F79-4FCD-8CC9-8B51DB8E921D}"/>
                    </a:ext>
                  </a:extLst>
                </p:cNvPr>
                <p:cNvPicPr>
                  <a:picLocks noChangeAspect="1"/>
                </p:cNvPicPr>
                <p:nvPr/>
              </p:nvPicPr>
              <p:blipFill>
                <a:blip r:embed="rId16"/>
                <a:stretch>
                  <a:fillRect/>
                </a:stretch>
              </p:blipFill>
              <p:spPr>
                <a:xfrm>
                  <a:off x="3643848" y="3869504"/>
                  <a:ext cx="601926" cy="601926"/>
                </a:xfrm>
                <a:prstGeom prst="rect">
                  <a:avLst/>
                </a:prstGeom>
              </p:spPr>
            </p:pic>
            <p:pic>
              <p:nvPicPr>
                <p:cNvPr id="48" name="Picture 47">
                  <a:extLst>
                    <a:ext uri="{FF2B5EF4-FFF2-40B4-BE49-F238E27FC236}">
                      <a16:creationId xmlns:a16="http://schemas.microsoft.com/office/drawing/2014/main" xmlns="" id="{6D435BB1-01AF-4747-88AE-9D9590C37314}"/>
                    </a:ext>
                  </a:extLst>
                </p:cNvPr>
                <p:cNvPicPr>
                  <a:picLocks noChangeAspect="1"/>
                </p:cNvPicPr>
                <p:nvPr/>
              </p:nvPicPr>
              <p:blipFill>
                <a:blip r:embed="rId16"/>
                <a:stretch>
                  <a:fillRect/>
                </a:stretch>
              </p:blipFill>
              <p:spPr>
                <a:xfrm>
                  <a:off x="4210084" y="3598294"/>
                  <a:ext cx="601926" cy="601926"/>
                </a:xfrm>
                <a:prstGeom prst="rect">
                  <a:avLst/>
                </a:prstGeom>
              </p:spPr>
            </p:pic>
          </p:grpSp>
          <p:sp>
            <p:nvSpPr>
              <p:cNvPr id="4" name="Left Bracket 3">
                <a:extLst>
                  <a:ext uri="{FF2B5EF4-FFF2-40B4-BE49-F238E27FC236}">
                    <a16:creationId xmlns:a16="http://schemas.microsoft.com/office/drawing/2014/main" xmlns="" id="{3FD2C4D8-3340-4338-840B-AA0DC5890740}"/>
                  </a:ext>
                </a:extLst>
              </p:cNvPr>
              <p:cNvSpPr/>
              <p:nvPr/>
            </p:nvSpPr>
            <p:spPr>
              <a:xfrm rot="19671598">
                <a:off x="3211042" y="4344674"/>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sp>
            <p:nvSpPr>
              <p:cNvPr id="36" name="Left Bracket 35">
                <a:extLst>
                  <a:ext uri="{FF2B5EF4-FFF2-40B4-BE49-F238E27FC236}">
                    <a16:creationId xmlns:a16="http://schemas.microsoft.com/office/drawing/2014/main" xmlns="" id="{BE75F27A-0045-40BE-A0FB-BF10C2E9971F}"/>
                  </a:ext>
                </a:extLst>
              </p:cNvPr>
              <p:cNvSpPr/>
              <p:nvPr/>
            </p:nvSpPr>
            <p:spPr>
              <a:xfrm rot="8871598">
                <a:off x="4803115" y="3494346"/>
                <a:ext cx="256510" cy="686426"/>
              </a:xfrm>
              <a:prstGeom prst="leftBracket">
                <a:avLst/>
              </a:prstGeom>
              <a:ln w="28575">
                <a:solidFill>
                  <a:srgbClr val="7D7D7D"/>
                </a:solidFill>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grpSp>
      </p:grpSp>
      <p:sp>
        <p:nvSpPr>
          <p:cNvPr id="41" name="TextBox 40" descr="The diagram depicts a schedule trigger starting a Function app that has a Cosmos DB input binding, Azure Storage output binding, and an Event Hubs output binding.">
            <a:extLst>
              <a:ext uri="{FF2B5EF4-FFF2-40B4-BE49-F238E27FC236}">
                <a16:creationId xmlns:a16="http://schemas.microsoft.com/office/drawing/2014/main" xmlns="" id="{E9618DB6-5533-4EFE-9B37-E384E1396040}"/>
              </a:ext>
            </a:extLst>
          </p:cNvPr>
          <p:cNvSpPr txBox="1"/>
          <p:nvPr/>
        </p:nvSpPr>
        <p:spPr>
          <a:xfrm>
            <a:off x="3229285" y="3673248"/>
            <a:ext cx="1458432"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Query docs</a:t>
            </a:r>
          </a:p>
        </p:txBody>
      </p:sp>
    </p:spTree>
    <p:custDataLst>
      <p:tags r:id="rId1"/>
    </p:custDataLst>
    <p:extLst>
      <p:ext uri="{BB962C8B-B14F-4D97-AF65-F5344CB8AC3E}">
        <p14:creationId xmlns:p14="http://schemas.microsoft.com/office/powerpoint/2010/main" val="38319632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94F08-B9DD-4319-9665-C59B78714101}"/>
              </a:ext>
            </a:extLst>
          </p:cNvPr>
          <p:cNvSpPr>
            <a:spLocks noGrp="1"/>
          </p:cNvSpPr>
          <p:nvPr>
            <p:ph type="title"/>
          </p:nvPr>
        </p:nvSpPr>
        <p:spPr/>
        <p:txBody>
          <a:bodyPr/>
          <a:lstStyle/>
          <a:p>
            <a:r>
              <a:rPr lang="en-US" dirty="0"/>
              <a:t>Integrating with Azure Virtual Network</a:t>
            </a:r>
          </a:p>
        </p:txBody>
      </p:sp>
      <p:sp>
        <p:nvSpPr>
          <p:cNvPr id="3" name="Text Placeholder 2">
            <a:extLst>
              <a:ext uri="{FF2B5EF4-FFF2-40B4-BE49-F238E27FC236}">
                <a16:creationId xmlns:a16="http://schemas.microsoft.com/office/drawing/2014/main" xmlns="" id="{CBC10F6A-F3E1-4BEB-92B6-B563351758AB}"/>
              </a:ext>
            </a:extLst>
          </p:cNvPr>
          <p:cNvSpPr>
            <a:spLocks noGrp="1"/>
          </p:cNvSpPr>
          <p:nvPr>
            <p:ph type="body" sz="quarter" idx="10"/>
          </p:nvPr>
        </p:nvSpPr>
        <p:spPr>
          <a:xfrm>
            <a:off x="584200" y="1435496"/>
            <a:ext cx="6118419" cy="2757678"/>
          </a:xfrm>
        </p:spPr>
        <p:txBody>
          <a:bodyPr/>
          <a:lstStyle/>
          <a:p>
            <a:r>
              <a:rPr lang="en-US" dirty="0">
                <a:latin typeface="+mn-lt"/>
              </a:rPr>
              <a:t>Requires the Premium plan</a:t>
            </a:r>
          </a:p>
          <a:p>
            <a:r>
              <a:rPr lang="en-US" dirty="0">
                <a:latin typeface="+mn-lt"/>
              </a:rPr>
              <a:t>Secures the inbound HTTP access to your app to one subnet in a Virtual Network</a:t>
            </a:r>
          </a:p>
          <a:p>
            <a:r>
              <a:rPr lang="en-US" dirty="0">
                <a:latin typeface="+mn-lt"/>
              </a:rPr>
              <a:t>Allows secure outbound calls to resources in a Virtual Network</a:t>
            </a:r>
          </a:p>
        </p:txBody>
      </p:sp>
      <p:grpSp>
        <p:nvGrpSpPr>
          <p:cNvPr id="5" name="Group 4" descr="The diagram depicts the Functions runtime making outbound connections to the internet and the Azure Virtual Network while only allowing inbound connections from the Virtual Network.">
            <a:extLst>
              <a:ext uri="{FF2B5EF4-FFF2-40B4-BE49-F238E27FC236}">
                <a16:creationId xmlns:a16="http://schemas.microsoft.com/office/drawing/2014/main" xmlns="" id="{27D78F4C-6AFC-4072-9E76-F811BF5B1FEE}"/>
              </a:ext>
            </a:extLst>
          </p:cNvPr>
          <p:cNvGrpSpPr/>
          <p:nvPr/>
        </p:nvGrpSpPr>
        <p:grpSpPr>
          <a:xfrm>
            <a:off x="5095875" y="471764"/>
            <a:ext cx="6482334" cy="5898456"/>
            <a:chOff x="5095875" y="471764"/>
            <a:chExt cx="6482334" cy="5898456"/>
          </a:xfrm>
        </p:grpSpPr>
        <p:pic>
          <p:nvPicPr>
            <p:cNvPr id="24" name="Graphic 23">
              <a:extLst>
                <a:ext uri="{FF2B5EF4-FFF2-40B4-BE49-F238E27FC236}">
                  <a16:creationId xmlns:a16="http://schemas.microsoft.com/office/drawing/2014/main" xmlns="" id="{B8D3D953-C8E5-4F2F-A46E-7323F6A234C9}"/>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584570" y="471764"/>
              <a:ext cx="1643985" cy="1270352"/>
            </a:xfrm>
            <a:prstGeom prst="rect">
              <a:avLst/>
            </a:prstGeom>
          </p:spPr>
        </p:pic>
        <p:grpSp>
          <p:nvGrpSpPr>
            <p:cNvPr id="4" name="Group 3">
              <a:extLst>
                <a:ext uri="{FF2B5EF4-FFF2-40B4-BE49-F238E27FC236}">
                  <a16:creationId xmlns:a16="http://schemas.microsoft.com/office/drawing/2014/main" xmlns="" id="{39E2706F-887D-445D-BD2A-56165CBC1C91}"/>
                </a:ext>
              </a:extLst>
            </p:cNvPr>
            <p:cNvGrpSpPr/>
            <p:nvPr/>
          </p:nvGrpSpPr>
          <p:grpSpPr>
            <a:xfrm>
              <a:off x="5095875" y="1176298"/>
              <a:ext cx="6482334" cy="5193922"/>
              <a:chOff x="5095875" y="1176298"/>
              <a:chExt cx="6482334" cy="5193922"/>
            </a:xfrm>
          </p:grpSpPr>
          <p:sp>
            <p:nvSpPr>
              <p:cNvPr id="11" name="TextBox 10">
                <a:extLst>
                  <a:ext uri="{FF2B5EF4-FFF2-40B4-BE49-F238E27FC236}">
                    <a16:creationId xmlns:a16="http://schemas.microsoft.com/office/drawing/2014/main" xmlns="" id="{48672BFF-B194-4538-8454-07FDE0691D26}"/>
                  </a:ext>
                </a:extLst>
              </p:cNvPr>
              <p:cNvSpPr txBox="1"/>
              <p:nvPr/>
            </p:nvSpPr>
            <p:spPr>
              <a:xfrm>
                <a:off x="8816989" y="5723889"/>
                <a:ext cx="1179152"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Functions runtime</a:t>
                </a:r>
              </a:p>
            </p:txBody>
          </p:sp>
          <p:grpSp>
            <p:nvGrpSpPr>
              <p:cNvPr id="12" name="Group 11">
                <a:extLst>
                  <a:ext uri="{FF2B5EF4-FFF2-40B4-BE49-F238E27FC236}">
                    <a16:creationId xmlns:a16="http://schemas.microsoft.com/office/drawing/2014/main" xmlns="" id="{0DD6A0BC-FE9E-4220-867E-A140D0D2988B}"/>
                  </a:ext>
                </a:extLst>
              </p:cNvPr>
              <p:cNvGrpSpPr/>
              <p:nvPr/>
            </p:nvGrpSpPr>
            <p:grpSpPr>
              <a:xfrm>
                <a:off x="8116481" y="2909826"/>
                <a:ext cx="2580168" cy="817829"/>
                <a:chOff x="8789581" y="2744726"/>
                <a:chExt cx="2580168" cy="817829"/>
              </a:xfrm>
            </p:grpSpPr>
            <p:sp>
              <p:nvSpPr>
                <p:cNvPr id="13" name="Rectangle: Rounded Corners 12">
                  <a:extLst>
                    <a:ext uri="{FF2B5EF4-FFF2-40B4-BE49-F238E27FC236}">
                      <a16:creationId xmlns:a16="http://schemas.microsoft.com/office/drawing/2014/main" xmlns="" id="{498E6E8A-35B6-48CD-BE50-1A3292A7BA80}"/>
                    </a:ext>
                  </a:extLst>
                </p:cNvPr>
                <p:cNvSpPr/>
                <p:nvPr/>
              </p:nvSpPr>
              <p:spPr>
                <a:xfrm>
                  <a:off x="8789581" y="2744726"/>
                  <a:ext cx="2580168" cy="8178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xmlns="" id="{AFDCCCFA-CAF7-45E9-8B58-5191F9294D44}"/>
                    </a:ext>
                  </a:extLst>
                </p:cNvPr>
                <p:cNvSpPr txBox="1"/>
                <p:nvPr/>
              </p:nvSpPr>
              <p:spPr>
                <a:xfrm>
                  <a:off x="9461312" y="2959670"/>
                  <a:ext cx="1908437" cy="369332"/>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HTTP front-ends</a:t>
                  </a:r>
                </a:p>
              </p:txBody>
            </p:sp>
            <p:pic>
              <p:nvPicPr>
                <p:cNvPr id="15" name="Graphic 14">
                  <a:extLst>
                    <a:ext uri="{FF2B5EF4-FFF2-40B4-BE49-F238E27FC236}">
                      <a16:creationId xmlns:a16="http://schemas.microsoft.com/office/drawing/2014/main" xmlns="" id="{2C6681C2-73E4-496B-984B-4C6C9325821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936037" y="2901416"/>
                  <a:ext cx="476250" cy="476250"/>
                </a:xfrm>
                <a:prstGeom prst="rect">
                  <a:avLst/>
                </a:prstGeom>
              </p:spPr>
            </p:pic>
          </p:grpSp>
          <p:sp>
            <p:nvSpPr>
              <p:cNvPr id="17" name="Rectangle: Rounded Corners 16">
                <a:extLst>
                  <a:ext uri="{FF2B5EF4-FFF2-40B4-BE49-F238E27FC236}">
                    <a16:creationId xmlns:a16="http://schemas.microsoft.com/office/drawing/2014/main" xmlns="" id="{DDA82C24-3A0C-4B24-9ED2-58E499E5FBF9}"/>
                  </a:ext>
                </a:extLst>
              </p:cNvPr>
              <p:cNvSpPr/>
              <p:nvPr/>
            </p:nvSpPr>
            <p:spPr>
              <a:xfrm>
                <a:off x="5095875" y="4880383"/>
                <a:ext cx="2662153" cy="817829"/>
              </a:xfrm>
              <a:prstGeom prst="roundRect">
                <a:avLst>
                  <a:gd name="adj" fmla="val 10844"/>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xmlns="" id="{D90410C8-15B0-4DDC-A394-4D1E6E6FD9C4}"/>
                  </a:ext>
                </a:extLst>
              </p:cNvPr>
              <p:cNvSpPr txBox="1"/>
              <p:nvPr/>
            </p:nvSpPr>
            <p:spPr>
              <a:xfrm>
                <a:off x="5867073" y="5107324"/>
                <a:ext cx="1795706" cy="363946"/>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Virtual </a:t>
                </a:r>
                <a:r>
                  <a:rPr lang="en-US" dirty="0">
                    <a:solidFill>
                      <a:srgbClr val="000000"/>
                    </a:solidFill>
                    <a:latin typeface="Segoe UI"/>
                  </a:rPr>
                  <a:t>Network</a:t>
                </a: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9" name="Graphic 18">
                <a:extLst>
                  <a:ext uri="{FF2B5EF4-FFF2-40B4-BE49-F238E27FC236}">
                    <a16:creationId xmlns:a16="http://schemas.microsoft.com/office/drawing/2014/main" xmlns="" id="{FAFB19F2-DBC6-4861-AB4C-F6AEAF328A5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235395" y="4997271"/>
                <a:ext cx="584052" cy="584052"/>
              </a:xfrm>
              <a:prstGeom prst="rect">
                <a:avLst/>
              </a:prstGeom>
            </p:spPr>
          </p:pic>
          <p:cxnSp>
            <p:nvCxnSpPr>
              <p:cNvPr id="20" name="Connector: Curved 19">
                <a:extLst>
                  <a:ext uri="{FF2B5EF4-FFF2-40B4-BE49-F238E27FC236}">
                    <a16:creationId xmlns:a16="http://schemas.microsoft.com/office/drawing/2014/main" xmlns="" id="{D331DB5F-B749-49DB-8D94-0776B4870E58}"/>
                  </a:ext>
                </a:extLst>
              </p:cNvPr>
              <p:cNvCxnSpPr>
                <a:cxnSpLocks/>
                <a:stCxn id="17" idx="0"/>
                <a:endCxn id="13" idx="1"/>
              </p:cNvCxnSpPr>
              <p:nvPr/>
            </p:nvCxnSpPr>
            <p:spPr>
              <a:xfrm rot="5400000" flipH="1" flipV="1">
                <a:off x="6490895" y="3254798"/>
                <a:ext cx="1561642" cy="1689529"/>
              </a:xfrm>
              <a:prstGeom prst="curvedConnector2">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1838E227-9D06-4E99-AFCD-490D708F53E6}"/>
                  </a:ext>
                </a:extLst>
              </p:cNvPr>
              <p:cNvCxnSpPr>
                <a:stCxn id="10" idx="1"/>
              </p:cNvCxnSpPr>
              <p:nvPr/>
            </p:nvCxnSpPr>
            <p:spPr>
              <a:xfrm flipH="1">
                <a:off x="7758028" y="5289298"/>
                <a:ext cx="1071661" cy="0"/>
              </a:xfrm>
              <a:prstGeom prst="straightConnector1">
                <a:avLst/>
              </a:prstGeom>
              <a:ln w="57150">
                <a:solidFill>
                  <a:srgbClr val="00B05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257C95C2-D992-4F38-A35E-3CF07924BFE2}"/>
                  </a:ext>
                </a:extLst>
              </p:cNvPr>
              <p:cNvCxnSpPr/>
              <p:nvPr/>
            </p:nvCxnSpPr>
            <p:spPr>
              <a:xfrm>
                <a:off x="9410700" y="1447798"/>
                <a:ext cx="0" cy="1462028"/>
              </a:xfrm>
              <a:prstGeom prst="straightConnector1">
                <a:avLst/>
              </a:prstGeom>
              <a:ln w="57150">
                <a:solidFill>
                  <a:srgbClr val="E8112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719A681F-C210-44D2-A94D-AC194FBD3BF3}"/>
                  </a:ext>
                </a:extLst>
              </p:cNvPr>
              <p:cNvSpPr txBox="1"/>
              <p:nvPr/>
            </p:nvSpPr>
            <p:spPr>
              <a:xfrm>
                <a:off x="8879369" y="1542377"/>
                <a:ext cx="1027689" cy="369332"/>
              </a:xfrm>
              <a:prstGeom prst="rect">
                <a:avLst/>
              </a:prstGeom>
              <a:solidFill>
                <a:schemeClr val="bg1"/>
              </a:solid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00"/>
                    </a:solidFill>
                    <a:effectLst/>
                    <a:uLnTx/>
                    <a:uFillTx/>
                    <a:latin typeface="Segoe UI"/>
                    <a:ea typeface="+mn-ea"/>
                    <a:cs typeface="+mn-cs"/>
                  </a:rPr>
                  <a:t>Internet</a:t>
                </a:r>
              </a:p>
            </p:txBody>
          </p:sp>
          <p:sp>
            <p:nvSpPr>
              <p:cNvPr id="39" name="Arc 38">
                <a:extLst>
                  <a:ext uri="{FF2B5EF4-FFF2-40B4-BE49-F238E27FC236}">
                    <a16:creationId xmlns:a16="http://schemas.microsoft.com/office/drawing/2014/main" xmlns="" id="{80B792E4-E51B-489B-B36F-3A990B39BA46}"/>
                  </a:ext>
                </a:extLst>
              </p:cNvPr>
              <p:cNvSpPr/>
              <p:nvPr/>
            </p:nvSpPr>
            <p:spPr>
              <a:xfrm flipV="1">
                <a:off x="7997859" y="1176298"/>
                <a:ext cx="3580350" cy="4087161"/>
              </a:xfrm>
              <a:prstGeom prst="arc">
                <a:avLst>
                  <a:gd name="adj1" fmla="val 16333356"/>
                  <a:gd name="adj2" fmla="val 4929676"/>
                </a:avLst>
              </a:pr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0" name="Graphic 9">
                <a:extLst>
                  <a:ext uri="{FF2B5EF4-FFF2-40B4-BE49-F238E27FC236}">
                    <a16:creationId xmlns:a16="http://schemas.microsoft.com/office/drawing/2014/main" xmlns="" id="{9BE05109-4018-4B6F-8C1A-849FFB4D0F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8829689" y="4725772"/>
                <a:ext cx="1127051" cy="1127051"/>
              </a:xfrm>
              <a:prstGeom prst="rect">
                <a:avLst/>
              </a:prstGeom>
            </p:spPr>
          </p:pic>
        </p:grpSp>
      </p:grpSp>
    </p:spTree>
    <p:custDataLst>
      <p:tags r:id="rId1"/>
    </p:custDataLst>
    <p:extLst>
      <p:ext uri="{BB962C8B-B14F-4D97-AF65-F5344CB8AC3E}">
        <p14:creationId xmlns:p14="http://schemas.microsoft.com/office/powerpoint/2010/main" val="7444534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64B720-DC86-4C4D-84E3-5DC1FE7C6AD7}"/>
              </a:ext>
            </a:extLst>
          </p:cNvPr>
          <p:cNvSpPr>
            <a:spLocks noGrp="1"/>
          </p:cNvSpPr>
          <p:nvPr>
            <p:ph type="title"/>
          </p:nvPr>
        </p:nvSpPr>
        <p:spPr/>
        <p:txBody>
          <a:bodyPr/>
          <a:lstStyle/>
          <a:p>
            <a:r>
              <a:rPr lang="en-US" dirty="0"/>
              <a:t>Azure Virtual Network integration example</a:t>
            </a:r>
          </a:p>
        </p:txBody>
      </p:sp>
      <p:grpSp>
        <p:nvGrpSpPr>
          <p:cNvPr id="3" name="Group 2" descr="The diagram depicts a Function app making a secure request to a virtual machine within the same Virtual Network.&#10;">
            <a:extLst>
              <a:ext uri="{FF2B5EF4-FFF2-40B4-BE49-F238E27FC236}">
                <a16:creationId xmlns:a16="http://schemas.microsoft.com/office/drawing/2014/main" xmlns="" id="{4672A43E-2566-46C7-B9EE-87A1E0483B20}"/>
              </a:ext>
            </a:extLst>
          </p:cNvPr>
          <p:cNvGrpSpPr/>
          <p:nvPr/>
        </p:nvGrpSpPr>
        <p:grpSpPr>
          <a:xfrm>
            <a:off x="825553" y="1435254"/>
            <a:ext cx="9749898" cy="3987491"/>
            <a:chOff x="825553" y="1435254"/>
            <a:chExt cx="9749898" cy="3987491"/>
          </a:xfrm>
        </p:grpSpPr>
        <p:pic>
          <p:nvPicPr>
            <p:cNvPr id="6" name="Picture 5" descr="A close up of a sign&#10;&#10;Description automatically generated">
              <a:extLst>
                <a:ext uri="{FF2B5EF4-FFF2-40B4-BE49-F238E27FC236}">
                  <a16:creationId xmlns:a16="http://schemas.microsoft.com/office/drawing/2014/main" xmlns="" id="{B6BFE654-0538-4315-B415-8CB8BC87810A}"/>
                </a:ext>
              </a:extLst>
            </p:cNvPr>
            <p:cNvPicPr>
              <a:picLocks noChangeAspect="1"/>
            </p:cNvPicPr>
            <p:nvPr/>
          </p:nvPicPr>
          <p:blipFill>
            <a:blip r:embed="rId4"/>
            <a:stretch>
              <a:fillRect/>
            </a:stretch>
          </p:blipFill>
          <p:spPr>
            <a:xfrm>
              <a:off x="4008834" y="3635648"/>
              <a:ext cx="1458432" cy="1458432"/>
            </a:xfrm>
            <a:prstGeom prst="rect">
              <a:avLst/>
            </a:prstGeom>
          </p:spPr>
        </p:pic>
        <p:pic>
          <p:nvPicPr>
            <p:cNvPr id="7" name="Picture 6">
              <a:extLst>
                <a:ext uri="{FF2B5EF4-FFF2-40B4-BE49-F238E27FC236}">
                  <a16:creationId xmlns:a16="http://schemas.microsoft.com/office/drawing/2014/main" xmlns="" id="{978D3F72-A439-4B0F-8BCF-5D20E0C96818}"/>
                </a:ext>
              </a:extLst>
            </p:cNvPr>
            <p:cNvPicPr>
              <a:picLocks noChangeAspect="1"/>
            </p:cNvPicPr>
            <p:nvPr/>
          </p:nvPicPr>
          <p:blipFill>
            <a:blip r:embed="rId5"/>
            <a:stretch>
              <a:fillRect/>
            </a:stretch>
          </p:blipFill>
          <p:spPr>
            <a:xfrm>
              <a:off x="8833222" y="1624626"/>
              <a:ext cx="829816" cy="829816"/>
            </a:xfrm>
            <a:prstGeom prst="rect">
              <a:avLst/>
            </a:prstGeom>
          </p:spPr>
        </p:pic>
        <p:cxnSp>
          <p:nvCxnSpPr>
            <p:cNvPr id="13" name="Straight Arrow Connector 12">
              <a:extLst>
                <a:ext uri="{FF2B5EF4-FFF2-40B4-BE49-F238E27FC236}">
                  <a16:creationId xmlns:a16="http://schemas.microsoft.com/office/drawing/2014/main" xmlns="" id="{7171EA6F-8FED-4116-ADD7-12AD70DBABDA}"/>
                </a:ext>
              </a:extLst>
            </p:cNvPr>
            <p:cNvCxnSpPr>
              <a:cxnSpLocks/>
            </p:cNvCxnSpPr>
            <p:nvPr/>
          </p:nvCxnSpPr>
          <p:spPr>
            <a:xfrm>
              <a:off x="2217423" y="4364864"/>
              <a:ext cx="1702480" cy="0"/>
            </a:xfrm>
            <a:prstGeom prst="straightConnector1">
              <a:avLst/>
            </a:prstGeom>
            <a:ln w="57150">
              <a:solidFill>
                <a:srgbClr val="D73B0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FA891A11-3E5D-4331-880B-C00212B230BC}"/>
                </a:ext>
              </a:extLst>
            </p:cNvPr>
            <p:cNvSpPr/>
            <p:nvPr/>
          </p:nvSpPr>
          <p:spPr bwMode="auto">
            <a:xfrm>
              <a:off x="3036183"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xmlns="" id="{46B755F6-7EE1-4EA5-80D8-DDE97317A425}"/>
                </a:ext>
              </a:extLst>
            </p:cNvPr>
            <p:cNvSpPr txBox="1"/>
            <p:nvPr/>
          </p:nvSpPr>
          <p:spPr>
            <a:xfrm>
              <a:off x="4329819" y="1973730"/>
              <a:ext cx="1219848" cy="738664"/>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Premium App Service plan</a:t>
              </a:r>
            </a:p>
          </p:txBody>
        </p:sp>
        <p:pic>
          <p:nvPicPr>
            <p:cNvPr id="5" name="Graphic 4">
              <a:extLst>
                <a:ext uri="{FF2B5EF4-FFF2-40B4-BE49-F238E27FC236}">
                  <a16:creationId xmlns:a16="http://schemas.microsoft.com/office/drawing/2014/main" xmlns="" id="{2A8C384E-4553-4D1D-8E97-663A16CF8176}"/>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825553" y="3729688"/>
              <a:ext cx="1643985" cy="1270352"/>
            </a:xfrm>
            <a:prstGeom prst="rect">
              <a:avLst/>
            </a:prstGeom>
          </p:spPr>
        </p:pic>
        <p:sp>
          <p:nvSpPr>
            <p:cNvPr id="18" name="TextBox 17">
              <a:extLst>
                <a:ext uri="{FF2B5EF4-FFF2-40B4-BE49-F238E27FC236}">
                  <a16:creationId xmlns:a16="http://schemas.microsoft.com/office/drawing/2014/main" xmlns="" id="{52A1BF0C-2D7A-4205-A682-CC841306D443}"/>
                </a:ext>
              </a:extLst>
            </p:cNvPr>
            <p:cNvSpPr txBox="1"/>
            <p:nvPr/>
          </p:nvSpPr>
          <p:spPr>
            <a:xfrm>
              <a:off x="1235167" y="4748034"/>
              <a:ext cx="824756" cy="246221"/>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Internet</a:t>
              </a:r>
            </a:p>
          </p:txBody>
        </p:sp>
        <p:sp>
          <p:nvSpPr>
            <p:cNvPr id="19" name="TextBox 18">
              <a:extLst>
                <a:ext uri="{FF2B5EF4-FFF2-40B4-BE49-F238E27FC236}">
                  <a16:creationId xmlns:a16="http://schemas.microsoft.com/office/drawing/2014/main" xmlns="" id="{6B450E62-5178-40B9-B7BE-0C7E5D8A79CF}"/>
                </a:ext>
              </a:extLst>
            </p:cNvPr>
            <p:cNvSpPr txBox="1"/>
            <p:nvPr/>
          </p:nvSpPr>
          <p:spPr>
            <a:xfrm>
              <a:off x="6170269" y="2387502"/>
              <a:ext cx="1955252" cy="492443"/>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 Integration</a:t>
              </a:r>
            </a:p>
          </p:txBody>
        </p:sp>
        <p:sp>
          <p:nvSpPr>
            <p:cNvPr id="20" name="Rectangle 19">
              <a:extLst>
                <a:ext uri="{FF2B5EF4-FFF2-40B4-BE49-F238E27FC236}">
                  <a16:creationId xmlns:a16="http://schemas.microsoft.com/office/drawing/2014/main" xmlns="" id="{342983C3-98EF-48F7-A84B-C2A45255F4C1}"/>
                </a:ext>
              </a:extLst>
            </p:cNvPr>
            <p:cNvSpPr/>
            <p:nvPr/>
          </p:nvSpPr>
          <p:spPr bwMode="auto">
            <a:xfrm>
              <a:off x="7920809" y="1435254"/>
              <a:ext cx="2654642" cy="3987491"/>
            </a:xfrm>
            <a:prstGeom prst="rect">
              <a:avLst/>
            </a:prstGeom>
            <a:no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xmlns="" id="{C91408C5-1445-4845-AEDD-783223976427}"/>
                </a:ext>
              </a:extLst>
            </p:cNvPr>
            <p:cNvSpPr txBox="1"/>
            <p:nvPr/>
          </p:nvSpPr>
          <p:spPr>
            <a:xfrm>
              <a:off x="8512341" y="2404916"/>
              <a:ext cx="147157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Network</a:t>
              </a:r>
              <a:endParaRPr lang="en-IN" sz="1600" dirty="0">
                <a:gradFill>
                  <a:gsLst>
                    <a:gs pos="2917">
                      <a:schemeClr val="tx1"/>
                    </a:gs>
                    <a:gs pos="30000">
                      <a:schemeClr val="tx1"/>
                    </a:gs>
                  </a:gsLst>
                  <a:lin ang="5400000" scaled="0"/>
                </a:gradFill>
                <a:latin typeface="+mj-lt"/>
              </a:endParaRPr>
            </a:p>
          </p:txBody>
        </p:sp>
        <p:cxnSp>
          <p:nvCxnSpPr>
            <p:cNvPr id="25" name="Straight Connector 24">
              <a:extLst>
                <a:ext uri="{FF2B5EF4-FFF2-40B4-BE49-F238E27FC236}">
                  <a16:creationId xmlns:a16="http://schemas.microsoft.com/office/drawing/2014/main" xmlns="" id="{1D30B0D5-3FFF-4FDE-9387-4F8AA923A628}"/>
                </a:ext>
              </a:extLst>
            </p:cNvPr>
            <p:cNvCxnSpPr>
              <a:cxnSpLocks/>
            </p:cNvCxnSpPr>
            <p:nvPr/>
          </p:nvCxnSpPr>
          <p:spPr>
            <a:xfrm>
              <a:off x="4722810" y="3235919"/>
              <a:ext cx="4546968"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AE5E43AB-7677-4034-BF38-AEBC336D0DEE}"/>
                </a:ext>
              </a:extLst>
            </p:cNvPr>
            <p:cNvCxnSpPr/>
            <p:nvPr/>
          </p:nvCxnSpPr>
          <p:spPr>
            <a:xfrm>
              <a:off x="473805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7D29433-65E6-41AF-8AEA-018AF0124F92}"/>
                </a:ext>
              </a:extLst>
            </p:cNvPr>
            <p:cNvCxnSpPr>
              <a:cxnSpLocks/>
            </p:cNvCxnSpPr>
            <p:nvPr/>
          </p:nvCxnSpPr>
          <p:spPr>
            <a:xfrm>
              <a:off x="9248130" y="3208415"/>
              <a:ext cx="0" cy="36576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3D2E2845-1C54-456A-BB0E-19975B217F89}"/>
                </a:ext>
              </a:extLst>
            </p:cNvPr>
            <p:cNvSpPr txBox="1"/>
            <p:nvPr/>
          </p:nvSpPr>
          <p:spPr>
            <a:xfrm>
              <a:off x="8467171" y="4646462"/>
              <a:ext cx="1561919" cy="246221"/>
            </a:xfrm>
            <a:prstGeom prst="rect">
              <a:avLst/>
            </a:prstGeom>
            <a:noFill/>
          </p:spPr>
          <p:txBody>
            <a:bodyPr wrap="square" lIns="0" tIns="0" rIns="0" bIns="0" rtlCol="0">
              <a:spAutoFit/>
            </a:bodyPr>
            <a:lstStyle/>
            <a:p>
              <a:r>
                <a:rPr lang="en-IN" sz="1600" dirty="0">
                  <a:gradFill>
                    <a:gsLst>
                      <a:gs pos="2917">
                        <a:schemeClr val="tx1"/>
                      </a:gs>
                      <a:gs pos="30000">
                        <a:schemeClr val="tx1"/>
                      </a:gs>
                    </a:gsLst>
                    <a:lin ang="5400000" scaled="0"/>
                  </a:gradFill>
                </a:rPr>
                <a:t>Virtual Machines</a:t>
              </a:r>
              <a:endParaRPr lang="en-IN" sz="1600" dirty="0">
                <a:gradFill>
                  <a:gsLst>
                    <a:gs pos="2917">
                      <a:schemeClr val="tx1"/>
                    </a:gs>
                    <a:gs pos="30000">
                      <a:schemeClr val="tx1"/>
                    </a:gs>
                  </a:gsLst>
                  <a:lin ang="5400000" scaled="0"/>
                </a:gradFill>
                <a:latin typeface="+mj-lt"/>
              </a:endParaRPr>
            </a:p>
          </p:txBody>
        </p:sp>
        <p:sp>
          <p:nvSpPr>
            <p:cNvPr id="24" name="TextBox 23">
              <a:extLst>
                <a:ext uri="{FF2B5EF4-FFF2-40B4-BE49-F238E27FC236}">
                  <a16:creationId xmlns:a16="http://schemas.microsoft.com/office/drawing/2014/main" xmlns="" id="{DA1D18BC-A3E2-4332-8064-8625D34B3F13}"/>
                </a:ext>
              </a:extLst>
            </p:cNvPr>
            <p:cNvSpPr txBox="1"/>
            <p:nvPr/>
          </p:nvSpPr>
          <p:spPr>
            <a:xfrm>
              <a:off x="4259458" y="4994255"/>
              <a:ext cx="1306826" cy="246221"/>
            </a:xfrm>
            <a:prstGeom prst="rect">
              <a:avLst/>
            </a:prstGeom>
            <a:noFill/>
          </p:spPr>
          <p:txBody>
            <a:bodyPr wrap="square" lIns="0" tIns="0" rIns="0" bIns="0" rtlCol="0">
              <a:spAutoFit/>
            </a:bodyPr>
            <a:lstStyle/>
            <a:p>
              <a:r>
                <a:rPr lang="en-US" sz="1600" dirty="0"/>
                <a:t>Function</a:t>
              </a:r>
              <a:endParaRPr lang="en-IN" sz="1600" dirty="0">
                <a:gradFill>
                  <a:gsLst>
                    <a:gs pos="2917">
                      <a:schemeClr val="tx1"/>
                    </a:gs>
                    <a:gs pos="30000">
                      <a:schemeClr val="tx1"/>
                    </a:gs>
                  </a:gsLst>
                  <a:lin ang="5400000" scaled="0"/>
                </a:gradFill>
                <a:latin typeface="+mj-lt"/>
              </a:endParaRPr>
            </a:p>
          </p:txBody>
        </p:sp>
        <p:pic>
          <p:nvPicPr>
            <p:cNvPr id="8" name="Graphic 7">
              <a:extLst>
                <a:ext uri="{FF2B5EF4-FFF2-40B4-BE49-F238E27FC236}">
                  <a16:creationId xmlns:a16="http://schemas.microsoft.com/office/drawing/2014/main" xmlns="" id="{7F44D7A1-A609-4D06-905C-AB8EFEB3B1C7}"/>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365438" y="1903882"/>
              <a:ext cx="784325" cy="784325"/>
            </a:xfrm>
            <a:prstGeom prst="rect">
              <a:avLst/>
            </a:prstGeom>
          </p:spPr>
        </p:pic>
        <p:pic>
          <p:nvPicPr>
            <p:cNvPr id="12" name="Picture 11">
              <a:extLst>
                <a:ext uri="{FF2B5EF4-FFF2-40B4-BE49-F238E27FC236}">
                  <a16:creationId xmlns:a16="http://schemas.microsoft.com/office/drawing/2014/main" xmlns="" id="{F4A6518D-1D73-4F9E-AFF7-F19667934751}"/>
                </a:ext>
              </a:extLst>
            </p:cNvPr>
            <p:cNvPicPr>
              <a:picLocks noChangeAspect="1"/>
            </p:cNvPicPr>
            <p:nvPr/>
          </p:nvPicPr>
          <p:blipFill>
            <a:blip r:embed="rId10">
              <a:extLst>
                <a:ext uri="{96DAC541-7B7A-43D3-8B79-37D633B846F1}">
                  <asvg:svgBlip xmlns:asvg="http://schemas.microsoft.com/office/drawing/2016/SVG/main" xmlns="" r:embed="rId11"/>
                </a:ext>
              </a:extLst>
            </a:blip>
            <a:srcRect/>
            <a:stretch/>
          </p:blipFill>
          <p:spPr>
            <a:xfrm>
              <a:off x="8816722" y="3748724"/>
              <a:ext cx="906111" cy="906111"/>
            </a:xfrm>
            <a:prstGeom prst="rect">
              <a:avLst/>
            </a:prstGeom>
          </p:spPr>
        </p:pic>
        <p:sp>
          <p:nvSpPr>
            <p:cNvPr id="15" name="Arrow: Right 14">
              <a:extLst>
                <a:ext uri="{FF2B5EF4-FFF2-40B4-BE49-F238E27FC236}">
                  <a16:creationId xmlns:a16="http://schemas.microsoft.com/office/drawing/2014/main" xmlns="" id="{D4C42CE1-9939-4F67-B480-1CA9FD4F372B}"/>
                </a:ext>
              </a:extLst>
            </p:cNvPr>
            <p:cNvSpPr/>
            <p:nvPr/>
          </p:nvSpPr>
          <p:spPr bwMode="auto">
            <a:xfrm>
              <a:off x="5934553" y="2958920"/>
              <a:ext cx="1883504" cy="553998"/>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4348371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D768E-D05E-4C64-ADF4-14C7A06E7FC7}"/>
              </a:ext>
            </a:extLst>
          </p:cNvPr>
          <p:cNvSpPr>
            <a:spLocks noGrp="1"/>
          </p:cNvSpPr>
          <p:nvPr>
            <p:ph type="title"/>
          </p:nvPr>
        </p:nvSpPr>
        <p:spPr>
          <a:xfrm>
            <a:off x="588263" y="457200"/>
            <a:ext cx="11018520" cy="553998"/>
          </a:xfrm>
        </p:spPr>
        <p:txBody>
          <a:bodyPr/>
          <a:lstStyle/>
          <a:p>
            <a:r>
              <a:rPr lang="en-US" dirty="0"/>
              <a:t>Best practices</a:t>
            </a:r>
          </a:p>
        </p:txBody>
      </p:sp>
      <p:sp>
        <p:nvSpPr>
          <p:cNvPr id="3" name="Text Placeholder 2">
            <a:extLst>
              <a:ext uri="{FF2B5EF4-FFF2-40B4-BE49-F238E27FC236}">
                <a16:creationId xmlns:a16="http://schemas.microsoft.com/office/drawing/2014/main" xmlns="" id="{EC18157E-2BB5-4975-8F66-AA63BD0FF125}"/>
              </a:ext>
            </a:extLst>
          </p:cNvPr>
          <p:cNvSpPr>
            <a:spLocks noGrp="1"/>
          </p:cNvSpPr>
          <p:nvPr>
            <p:ph type="body" sz="quarter" idx="10"/>
          </p:nvPr>
        </p:nvSpPr>
        <p:spPr>
          <a:xfrm>
            <a:off x="584200" y="1435497"/>
            <a:ext cx="11018520" cy="3976473"/>
          </a:xfrm>
        </p:spPr>
        <p:txBody>
          <a:bodyPr/>
          <a:lstStyle/>
          <a:p>
            <a:r>
              <a:rPr lang="en-US" dirty="0">
                <a:latin typeface="+mn-lt"/>
              </a:rPr>
              <a:t>Avoid long-running functions:</a:t>
            </a:r>
          </a:p>
          <a:p>
            <a:pPr lvl="1"/>
            <a:r>
              <a:rPr lang="en-US" dirty="0"/>
              <a:t>Functions that run for a long time can time out</a:t>
            </a:r>
          </a:p>
          <a:p>
            <a:r>
              <a:rPr lang="en-US" dirty="0">
                <a:latin typeface="+mn-lt"/>
              </a:rPr>
              <a:t>Use queues for cross-function communication:</a:t>
            </a:r>
          </a:p>
          <a:p>
            <a:pPr lvl="1"/>
            <a:r>
              <a:rPr lang="en-US" dirty="0"/>
              <a:t>If you require direct communication, consider Durable Functions or Azure Logic Apps</a:t>
            </a:r>
          </a:p>
          <a:p>
            <a:r>
              <a:rPr lang="en-US" dirty="0">
                <a:latin typeface="+mn-lt"/>
              </a:rPr>
              <a:t>Write stateless functions:</a:t>
            </a:r>
          </a:p>
          <a:p>
            <a:pPr lvl="1"/>
            <a:r>
              <a:rPr lang="en-US" dirty="0"/>
              <a:t>Functions should be stateless and idempotent</a:t>
            </a:r>
          </a:p>
          <a:p>
            <a:pPr lvl="1"/>
            <a:r>
              <a:rPr lang="en-US" dirty="0"/>
              <a:t>State data should be associated with your input and output payloads</a:t>
            </a:r>
          </a:p>
          <a:p>
            <a:r>
              <a:rPr lang="en-US" dirty="0">
                <a:latin typeface="+mn-lt"/>
              </a:rPr>
              <a:t>Code defensively:</a:t>
            </a:r>
          </a:p>
          <a:p>
            <a:pPr lvl="1"/>
            <a:r>
              <a:rPr lang="en-US" dirty="0"/>
              <a:t>Assume that your function might need to continue from a previous fail point</a:t>
            </a:r>
          </a:p>
        </p:txBody>
      </p:sp>
    </p:spTree>
    <p:custDataLst>
      <p:tags r:id="rId1"/>
    </p:custDataLst>
    <p:extLst>
      <p:ext uri="{BB962C8B-B14F-4D97-AF65-F5344CB8AC3E}">
        <p14:creationId xmlns:p14="http://schemas.microsoft.com/office/powerpoint/2010/main" val="39506937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01797E-FC62-4DB1-AA74-CD89712D2E46}"/>
              </a:ext>
            </a:extLst>
          </p:cNvPr>
          <p:cNvSpPr>
            <a:spLocks noGrp="1"/>
          </p:cNvSpPr>
          <p:nvPr>
            <p:ph type="title"/>
          </p:nvPr>
        </p:nvSpPr>
        <p:spPr/>
        <p:txBody>
          <a:bodyPr/>
          <a:lstStyle/>
          <a:p>
            <a:r>
              <a:rPr lang="en-US" dirty="0"/>
              <a:t>Topics</a:t>
            </a:r>
          </a:p>
        </p:txBody>
      </p:sp>
      <p:sp>
        <p:nvSpPr>
          <p:cNvPr id="5" name="Text Placeholder 4">
            <a:extLst>
              <a:ext uri="{FF2B5EF4-FFF2-40B4-BE49-F238E27FC236}">
                <a16:creationId xmlns:a16="http://schemas.microsoft.com/office/drawing/2014/main" xmlns="" id="{A0CB0C93-0087-46E4-8CB7-75CCC8E1FDF7}"/>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Functions overview</a:t>
            </a:r>
          </a:p>
          <a:p>
            <a:pPr marL="342900" indent="-342900">
              <a:buFont typeface="Arial" panose="020B0604020202020204" pitchFamily="34" charset="0"/>
              <a:buChar char="•"/>
            </a:pPr>
            <a:r>
              <a:rPr lang="en-US" dirty="0"/>
              <a:t>Developing Azure Functions</a:t>
            </a:r>
          </a:p>
          <a:p>
            <a:pPr marL="342900" indent="-342900">
              <a:buFont typeface="Arial" panose="020B0604020202020204" pitchFamily="34" charset="0"/>
              <a:buChar char="•"/>
            </a:pPr>
            <a:r>
              <a:rPr lang="en-US" dirty="0"/>
              <a:t>Implement Durable Functions</a:t>
            </a:r>
          </a:p>
        </p:txBody>
      </p:sp>
    </p:spTree>
    <p:custDataLst>
      <p:tags r:id="rId1"/>
    </p:custDataLst>
    <p:extLst>
      <p:ext uri="{BB962C8B-B14F-4D97-AF65-F5344CB8AC3E}">
        <p14:creationId xmlns:p14="http://schemas.microsoft.com/office/powerpoint/2010/main" val="3420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Developing Azure Functions</a:t>
            </a:r>
          </a:p>
        </p:txBody>
      </p:sp>
    </p:spTree>
    <p:custDataLst>
      <p:tags r:id="rId1"/>
    </p:custDataLst>
    <p:extLst>
      <p:ext uri="{BB962C8B-B14F-4D97-AF65-F5344CB8AC3E}">
        <p14:creationId xmlns:p14="http://schemas.microsoft.com/office/powerpoint/2010/main" val="367597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 Code</a:t>
            </a:r>
          </a:p>
        </p:txBody>
      </p:sp>
      <p:sp>
        <p:nvSpPr>
          <p:cNvPr id="3" name="Text Placeholder 2">
            <a:extLst>
              <a:ext uri="{FF2B5EF4-FFF2-40B4-BE49-F238E27FC236}">
                <a16:creationId xmlns:a16="http://schemas.microsoft.com/office/drawing/2014/main" xmlns="" id="{E1DD8969-FA5A-44B1-83FA-87B5B228B39C}"/>
              </a:ext>
            </a:extLst>
          </p:cNvPr>
          <p:cNvSpPr>
            <a:spLocks noGrp="1"/>
          </p:cNvSpPr>
          <p:nvPr>
            <p:ph type="body" sz="quarter" idx="10"/>
          </p:nvPr>
        </p:nvSpPr>
        <p:spPr>
          <a:xfrm>
            <a:off x="584200" y="1435497"/>
            <a:ext cx="11018520" cy="2856167"/>
          </a:xfrm>
        </p:spPr>
        <p:txBody>
          <a:bodyPr/>
          <a:lstStyle/>
          <a:p>
            <a:r>
              <a:rPr lang="en-US" dirty="0">
                <a:latin typeface="+mn-lt"/>
              </a:rPr>
              <a:t>Use the Azure Functions extension for Visual Studio Code to:</a:t>
            </a:r>
          </a:p>
          <a:p>
            <a:pPr lvl="1"/>
            <a:r>
              <a:rPr lang="en-US" dirty="0"/>
              <a:t>Build and run functions locally</a:t>
            </a:r>
          </a:p>
          <a:p>
            <a:pPr lvl="1"/>
            <a:r>
              <a:rPr lang="en-US" dirty="0"/>
              <a:t>Publish functions to Azure</a:t>
            </a:r>
          </a:p>
          <a:p>
            <a:pPr lvl="1"/>
            <a:r>
              <a:rPr lang="en-US" dirty="0"/>
              <a:t>Build C# pre-compiled class libraries</a:t>
            </a:r>
          </a:p>
          <a:p>
            <a:pPr lvl="1"/>
            <a:r>
              <a:rPr lang="en-US" dirty="0"/>
              <a:t>Build C# scripts by adjusting the extension settings</a:t>
            </a:r>
          </a:p>
          <a:p>
            <a:r>
              <a:rPr lang="en-US" dirty="0">
                <a:latin typeface="+mn-lt"/>
              </a:rPr>
              <a:t>Use the many built-in features and extensions for Visual Studio Code to make development easier</a:t>
            </a:r>
            <a:endParaRPr lang="en-US" dirty="0"/>
          </a:p>
        </p:txBody>
      </p:sp>
    </p:spTree>
    <p:custDataLst>
      <p:tags r:id="rId1"/>
    </p:custDataLst>
    <p:extLst>
      <p:ext uri="{BB962C8B-B14F-4D97-AF65-F5344CB8AC3E}">
        <p14:creationId xmlns:p14="http://schemas.microsoft.com/office/powerpoint/2010/main" val="1553294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EFF03-3360-45A7-80EE-B46A316019CA}"/>
              </a:ext>
            </a:extLst>
          </p:cNvPr>
          <p:cNvSpPr>
            <a:spLocks noGrp="1"/>
          </p:cNvSpPr>
          <p:nvPr>
            <p:ph type="title"/>
          </p:nvPr>
        </p:nvSpPr>
        <p:spPr>
          <a:xfrm>
            <a:off x="588263" y="457200"/>
            <a:ext cx="11018520" cy="553998"/>
          </a:xfrm>
        </p:spPr>
        <p:txBody>
          <a:bodyPr/>
          <a:lstStyle/>
          <a:p>
            <a:r>
              <a:rPr lang="en-US" dirty="0"/>
              <a:t>Azure Functions in Visual Studio</a:t>
            </a:r>
          </a:p>
        </p:txBody>
      </p:sp>
      <p:sp>
        <p:nvSpPr>
          <p:cNvPr id="3" name="Text Placeholder 2">
            <a:extLst>
              <a:ext uri="{FF2B5EF4-FFF2-40B4-BE49-F238E27FC236}">
                <a16:creationId xmlns:a16="http://schemas.microsoft.com/office/drawing/2014/main" xmlns="" id="{E1DD8969-FA5A-44B1-83FA-87B5B228B39C}"/>
              </a:ext>
            </a:extLst>
          </p:cNvPr>
          <p:cNvSpPr>
            <a:spLocks noGrp="1"/>
          </p:cNvSpPr>
          <p:nvPr>
            <p:ph type="body" sz="quarter" idx="10"/>
          </p:nvPr>
        </p:nvSpPr>
        <p:spPr>
          <a:xfrm>
            <a:off x="584200" y="1435497"/>
            <a:ext cx="11018520" cy="2573012"/>
          </a:xfrm>
        </p:spPr>
        <p:txBody>
          <a:bodyPr/>
          <a:lstStyle/>
          <a:p>
            <a:r>
              <a:rPr lang="en-US" dirty="0">
                <a:latin typeface="+mn-lt"/>
              </a:rPr>
              <a:t>Visual Studio project type:</a:t>
            </a:r>
          </a:p>
          <a:p>
            <a:pPr lvl="1"/>
            <a:r>
              <a:rPr lang="en-US" dirty="0"/>
              <a:t>Develop, test, and deploy C# functions to Azure</a:t>
            </a:r>
          </a:p>
          <a:p>
            <a:pPr lvl="1"/>
            <a:r>
              <a:rPr lang="en-US" dirty="0"/>
              <a:t>Requires an </a:t>
            </a:r>
            <a:r>
              <a:rPr lang="en-US" b="1" dirty="0"/>
              <a:t>Azure development </a:t>
            </a:r>
            <a:r>
              <a:rPr lang="en-US" dirty="0"/>
              <a:t>workload installation</a:t>
            </a:r>
          </a:p>
          <a:p>
            <a:r>
              <a:rPr lang="en-US" dirty="0">
                <a:latin typeface="+mn-lt"/>
              </a:rPr>
              <a:t>Use WebJobs attributes to configure functions in C#</a:t>
            </a:r>
          </a:p>
          <a:p>
            <a:r>
              <a:rPr lang="en-US" dirty="0">
                <a:latin typeface="+mn-lt"/>
              </a:rPr>
              <a:t>Precompile C# functions:</a:t>
            </a:r>
          </a:p>
          <a:p>
            <a:pPr lvl="1"/>
            <a:r>
              <a:rPr lang="en-US" dirty="0"/>
              <a:t>Better cold-start performance</a:t>
            </a:r>
          </a:p>
        </p:txBody>
      </p:sp>
    </p:spTree>
    <p:custDataLst>
      <p:tags r:id="rId1"/>
    </p:custDataLst>
    <p:extLst>
      <p:ext uri="{BB962C8B-B14F-4D97-AF65-F5344CB8AC3E}">
        <p14:creationId xmlns:p14="http://schemas.microsoft.com/office/powerpoint/2010/main" val="5309869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9F6CB-3943-4DCC-A318-399C15E0CB64}"/>
              </a:ext>
            </a:extLst>
          </p:cNvPr>
          <p:cNvSpPr>
            <a:spLocks noGrp="1"/>
          </p:cNvSpPr>
          <p:nvPr>
            <p:ph type="title"/>
          </p:nvPr>
        </p:nvSpPr>
        <p:spPr>
          <a:xfrm>
            <a:off x="585216" y="2534625"/>
            <a:ext cx="9144000" cy="997196"/>
          </a:xfrm>
        </p:spPr>
        <p:txBody>
          <a:bodyPr/>
          <a:lstStyle/>
          <a:p>
            <a:r>
              <a:rPr lang="en-US" dirty="0"/>
              <a:t>Walkthrough: : Create an Azure Function by using Visual Studio Code</a:t>
            </a:r>
          </a:p>
        </p:txBody>
      </p:sp>
      <p:sp>
        <p:nvSpPr>
          <p:cNvPr id="3" name="Text Placeholder 2">
            <a:extLst>
              <a:ext uri="{FF2B5EF4-FFF2-40B4-BE49-F238E27FC236}">
                <a16:creationId xmlns:a16="http://schemas.microsoft.com/office/drawing/2014/main" xmlns="" id="{38BB38F9-D1AE-4FD9-8B5F-A7C6A8449F6A}"/>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50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8B1FC-D2DB-4128-87DE-BFD04E2E991E}"/>
              </a:ext>
            </a:extLst>
          </p:cNvPr>
          <p:cNvSpPr>
            <a:spLocks noGrp="1"/>
          </p:cNvSpPr>
          <p:nvPr>
            <p:ph type="title"/>
          </p:nvPr>
        </p:nvSpPr>
        <p:spPr/>
        <p:txBody>
          <a:bodyPr/>
          <a:lstStyle/>
          <a:p>
            <a:r>
              <a:rPr lang="en-US" dirty="0"/>
              <a:t>Function code</a:t>
            </a:r>
          </a:p>
        </p:txBody>
      </p:sp>
      <p:sp>
        <p:nvSpPr>
          <p:cNvPr id="4" name="Text Placeholder 3">
            <a:extLst>
              <a:ext uri="{FF2B5EF4-FFF2-40B4-BE49-F238E27FC236}">
                <a16:creationId xmlns:a16="http://schemas.microsoft.com/office/drawing/2014/main" xmlns="" id="{D442C278-A905-4D49-84C9-6F9544A43B48}"/>
              </a:ext>
            </a:extLst>
          </p:cNvPr>
          <p:cNvSpPr>
            <a:spLocks noGrp="1"/>
          </p:cNvSpPr>
          <p:nvPr>
            <p:ph type="body" sz="quarter" idx="10"/>
          </p:nvPr>
        </p:nvSpPr>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Azure</a:t>
            </a:r>
            <a:r>
              <a:rPr lang="en-US" sz="1800" dirty="0">
                <a:solidFill>
                  <a:srgbClr val="000000"/>
                </a:solidFill>
              </a:rPr>
              <a:t>.</a:t>
            </a:r>
            <a:r>
              <a:rPr lang="en-US" sz="1800" dirty="0">
                <a:solidFill>
                  <a:srgbClr val="267F99"/>
                </a:solidFill>
              </a:rPr>
              <a:t>WebJobs</a:t>
            </a:r>
            <a:r>
              <a:rPr lang="en-US" sz="1800" dirty="0">
                <a:solidFill>
                  <a:srgbClr val="000000"/>
                </a:solidFill>
              </a:rPr>
              <a:t>.</a:t>
            </a:r>
            <a:r>
              <a:rPr lang="en-US" sz="1800" dirty="0">
                <a:solidFill>
                  <a:srgbClr val="267F99"/>
                </a:solidFill>
              </a:rPr>
              <a:t>Host</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00FF"/>
                </a:solidFill>
              </a:rPr>
              <a:t>namespace</a:t>
            </a:r>
            <a:r>
              <a:rPr lang="en-US" sz="1800" dirty="0">
                <a:solidFill>
                  <a:srgbClr val="000000"/>
                </a:solidFill>
              </a:rPr>
              <a:t> </a:t>
            </a:r>
            <a:r>
              <a:rPr lang="en-US" sz="1800" dirty="0">
                <a:solidFill>
                  <a:srgbClr val="267F99"/>
                </a:solidFill>
              </a:rPr>
              <a:t>FunctionApp1</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267F99"/>
                </a:solidFill>
              </a:rPr>
              <a:t>FunctionName</a:t>
            </a:r>
            <a:r>
              <a:rPr lang="en-US" sz="1800" dirty="0">
                <a:solidFill>
                  <a:srgbClr val="000000"/>
                </a:solidFill>
              </a:rPr>
              <a:t>(</a:t>
            </a:r>
            <a:r>
              <a:rPr lang="en-US" sz="1800" dirty="0">
                <a:solidFill>
                  <a:srgbClr val="A31515"/>
                </a:solidFill>
              </a:rPr>
              <a:t>"QueueTriggerCSharp"</a:t>
            </a:r>
            <a:r>
              <a:rPr lang="en-US" sz="1800" dirty="0">
                <a:solidFill>
                  <a:srgbClr val="000000"/>
                </a:solidFill>
              </a:rPr>
              <a:t>)]</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QueueTrigger</a:t>
            </a:r>
            <a:r>
              <a:rPr lang="en-US" sz="1800" dirty="0">
                <a:solidFill>
                  <a:srgbClr val="000000"/>
                </a:solidFill>
              </a:rPr>
              <a:t>(</a:t>
            </a:r>
            <a:r>
              <a:rPr lang="en-US" sz="1800" dirty="0">
                <a:solidFill>
                  <a:srgbClr val="A31515"/>
                </a:solidFill>
              </a:rPr>
              <a:t>"myqueue-items"</a:t>
            </a:r>
            <a:r>
              <a:rPr lang="en-US" sz="1800" dirty="0">
                <a:solidFill>
                  <a:srgbClr val="000000"/>
                </a:solidFill>
              </a:rPr>
              <a:t>, </a:t>
            </a:r>
            <a:r>
              <a:rPr lang="en-US" sz="1800" dirty="0">
                <a:solidFill>
                  <a:srgbClr val="001080"/>
                </a:solidFill>
              </a:rPr>
              <a:t>Connection</a:t>
            </a:r>
            <a:r>
              <a:rPr lang="en-US" sz="1800" dirty="0">
                <a:solidFill>
                  <a:srgbClr val="000000"/>
                </a:solidFill>
              </a:rPr>
              <a:t> = </a:t>
            </a:r>
            <a:r>
              <a:rPr lang="en-US" sz="1800" dirty="0">
                <a:solidFill>
                  <a:srgbClr val="A31515"/>
                </a:solidFill>
              </a:rPr>
              <a:t>"QueueStorage"</a:t>
            </a:r>
            <a:r>
              <a:rPr lang="en-US" sz="1800" dirty="0">
                <a:solidFill>
                  <a:srgbClr val="000000"/>
                </a:solidFill>
              </a:rPr>
              <a:t>)]</a:t>
            </a:r>
            <a:r>
              <a:rPr lang="en-US" sz="1800" dirty="0">
                <a:solidFill>
                  <a:srgbClr val="0000FF"/>
                </a:solidFill>
              </a:rPr>
              <a:t>string</a:t>
            </a:r>
            <a:r>
              <a:rPr lang="en-US" sz="1800" dirty="0">
                <a:solidFill>
                  <a:srgbClr val="000000"/>
                </a:solidFill>
              </a:rPr>
              <a:t> </a:t>
            </a:r>
            <a:r>
              <a:rPr lang="en-US" sz="1800" dirty="0">
                <a:solidFill>
                  <a:srgbClr val="001080"/>
                </a:solidFill>
              </a:rPr>
              <a:t>myQueueItem</a:t>
            </a:r>
            <a:r>
              <a:rPr lang="en-US" sz="1800" dirty="0">
                <a:solidFill>
                  <a:srgbClr val="000000"/>
                </a:solidFill>
              </a:rPr>
              <a:t>, </a:t>
            </a:r>
            <a:r>
              <a:rPr lang="en-US" sz="1800" dirty="0">
                <a:solidFill>
                  <a:srgbClr val="267F99"/>
                </a:solidFill>
              </a:rPr>
              <a:t>TraceWriter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1080"/>
                </a:solidFill>
              </a:rPr>
              <a:t>log</a:t>
            </a:r>
            <a:r>
              <a:rPr lang="en-US" sz="1800" dirty="0">
                <a:solidFill>
                  <a:srgbClr val="000000"/>
                </a:solidFill>
              </a:rPr>
              <a:t>.</a:t>
            </a:r>
            <a:r>
              <a:rPr lang="en-US" sz="1800" dirty="0">
                <a:solidFill>
                  <a:srgbClr val="795E26"/>
                </a:solidFill>
              </a:rPr>
              <a:t>Info</a:t>
            </a:r>
            <a:r>
              <a:rPr lang="en-US" sz="1800" dirty="0">
                <a:solidFill>
                  <a:srgbClr val="000000"/>
                </a:solidFill>
              </a:rPr>
              <a:t>(</a:t>
            </a:r>
            <a:r>
              <a:rPr lang="en-US" sz="1800" dirty="0">
                <a:solidFill>
                  <a:srgbClr val="A31515"/>
                </a:solidFill>
              </a:rPr>
              <a:t>$"C# Queue trigger function processed: {</a:t>
            </a:r>
            <a:r>
              <a:rPr lang="en-US" sz="1800" dirty="0">
                <a:solidFill>
                  <a:srgbClr val="001080"/>
                </a:solidFill>
              </a:rPr>
              <a:t>myQueueItem</a:t>
            </a:r>
            <a:r>
              <a:rPr lang="en-US" sz="1800" dirty="0">
                <a:solidFill>
                  <a:srgbClr val="A31515"/>
                </a:solidFill>
              </a:rPr>
              <a:t>}"</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2715596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63C70-8950-4D8A-B4E9-8ADB61FB5FF2}"/>
              </a:ext>
            </a:extLst>
          </p:cNvPr>
          <p:cNvSpPr>
            <a:spLocks noGrp="1"/>
          </p:cNvSpPr>
          <p:nvPr>
            <p:ph type="title"/>
          </p:nvPr>
        </p:nvSpPr>
        <p:spPr/>
        <p:txBody>
          <a:bodyPr/>
          <a:lstStyle/>
          <a:p>
            <a:r>
              <a:rPr lang="en-US" dirty="0"/>
              <a:t>Binding configuration</a:t>
            </a:r>
          </a:p>
        </p:txBody>
      </p:sp>
      <p:sp>
        <p:nvSpPr>
          <p:cNvPr id="4" name="Text Placeholder 3">
            <a:extLst>
              <a:ext uri="{FF2B5EF4-FFF2-40B4-BE49-F238E27FC236}">
                <a16:creationId xmlns:a16="http://schemas.microsoft.com/office/drawing/2014/main" xmlns="" id="{104053DA-DEED-4570-AA55-B15FD87B5AC5}"/>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"bindings"</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"order"</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"queueTrigger"</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"in"</a:t>
            </a:r>
            <a:r>
              <a:rPr lang="en-US" sz="1600" dirty="0">
                <a:solidFill>
                  <a:srgbClr val="000000"/>
                </a:solidFill>
              </a:rPr>
              <a:t>,</a:t>
            </a:r>
          </a:p>
          <a:p>
            <a:r>
              <a:rPr lang="en-US" sz="1600" dirty="0">
                <a:solidFill>
                  <a:srgbClr val="000000"/>
                </a:solidFill>
              </a:rPr>
              <a:t>            </a:t>
            </a:r>
            <a:r>
              <a:rPr lang="en-US" sz="1600" dirty="0">
                <a:solidFill>
                  <a:srgbClr val="0451A5"/>
                </a:solidFill>
              </a:rPr>
              <a:t>"queueName"</a:t>
            </a:r>
            <a:r>
              <a:rPr lang="en-US" sz="1600" dirty="0">
                <a:solidFill>
                  <a:srgbClr val="000000"/>
                </a:solidFill>
              </a:rPr>
              <a:t>: </a:t>
            </a:r>
            <a:r>
              <a:rPr lang="en-US" sz="1600" dirty="0">
                <a:solidFill>
                  <a:srgbClr val="A31515"/>
                </a:solidFill>
              </a:rPr>
              <a:t>"myqueue-items"</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"$return"</a:t>
            </a:r>
            <a:r>
              <a:rPr lang="en-US" sz="1600" dirty="0">
                <a:solidFill>
                  <a:srgbClr val="000000"/>
                </a:solidFill>
              </a:rPr>
              <a:t>,</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"table"</a:t>
            </a:r>
            <a:r>
              <a:rPr lang="en-US" sz="1600" dirty="0">
                <a:solidFill>
                  <a:srgbClr val="000000"/>
                </a:solidFill>
              </a:rPr>
              <a:t>,</a:t>
            </a:r>
          </a:p>
          <a:p>
            <a:r>
              <a:rPr lang="en-US" sz="1600" dirty="0">
                <a:solidFill>
                  <a:srgbClr val="000000"/>
                </a:solidFill>
              </a:rPr>
              <a:t>            </a:t>
            </a:r>
            <a:r>
              <a:rPr lang="en-US" sz="1600" dirty="0">
                <a:solidFill>
                  <a:srgbClr val="0451A5"/>
                </a:solidFill>
              </a:rPr>
              <a:t>"direction"</a:t>
            </a:r>
            <a:r>
              <a:rPr lang="en-US" sz="1600" dirty="0">
                <a:solidFill>
                  <a:srgbClr val="000000"/>
                </a:solidFill>
              </a:rPr>
              <a:t>: </a:t>
            </a:r>
            <a:r>
              <a:rPr lang="en-US" sz="1600" dirty="0">
                <a:solidFill>
                  <a:srgbClr val="A31515"/>
                </a:solidFill>
              </a:rPr>
              <a:t>"out"</a:t>
            </a:r>
            <a:r>
              <a:rPr lang="en-US" sz="1600" dirty="0">
                <a:solidFill>
                  <a:srgbClr val="000000"/>
                </a:solidFill>
              </a:rPr>
              <a:t>,</a:t>
            </a:r>
          </a:p>
          <a:p>
            <a:r>
              <a:rPr lang="en-US" sz="1600" dirty="0">
                <a:solidFill>
                  <a:srgbClr val="000000"/>
                </a:solidFill>
              </a:rPr>
              <a:t>            </a:t>
            </a:r>
            <a:r>
              <a:rPr lang="en-US" sz="1600" dirty="0">
                <a:solidFill>
                  <a:srgbClr val="0451A5"/>
                </a:solidFill>
              </a:rPr>
              <a:t>"tableName"</a:t>
            </a:r>
            <a:r>
              <a:rPr lang="en-US" sz="1600" dirty="0">
                <a:solidFill>
                  <a:srgbClr val="000000"/>
                </a:solidFill>
              </a:rPr>
              <a:t>: </a:t>
            </a:r>
            <a:r>
              <a:rPr lang="en-US" sz="1600" dirty="0">
                <a:solidFill>
                  <a:srgbClr val="A31515"/>
                </a:solidFill>
              </a:rPr>
              <a:t>"outTable"</a:t>
            </a:r>
            <a:r>
              <a:rPr lang="en-US" sz="1600" dirty="0">
                <a:solidFill>
                  <a:srgbClr val="000000"/>
                </a:solidFill>
              </a:rPr>
              <a:t>,</a:t>
            </a:r>
          </a:p>
          <a:p>
            <a:r>
              <a:rPr lang="en-US" sz="1600" dirty="0">
                <a:solidFill>
                  <a:srgbClr val="000000"/>
                </a:solidFill>
              </a:rPr>
              <a:t>            </a:t>
            </a:r>
            <a:r>
              <a:rPr lang="en-US" sz="1600" dirty="0">
                <a:solidFill>
                  <a:srgbClr val="0451A5"/>
                </a:solidFill>
              </a:rPr>
              <a:t>"connection"</a:t>
            </a:r>
            <a:r>
              <a:rPr lang="en-US" sz="1600" dirty="0">
                <a:solidFill>
                  <a:srgbClr val="000000"/>
                </a:solidFill>
              </a:rPr>
              <a:t>: </a:t>
            </a:r>
            <a:r>
              <a:rPr lang="en-US" sz="1600" dirty="0">
                <a:solidFill>
                  <a:srgbClr val="A31515"/>
                </a:solidFill>
              </a:rPr>
              <a:t>"MY_TABLE_STORAGE_ACCT_APP_SETTING"</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
        <p:nvSpPr>
          <p:cNvPr id="3" name="Speech Bubble: Oval 2" descr="Name of input parameter&#10;">
            <a:extLst>
              <a:ext uri="{FF2B5EF4-FFF2-40B4-BE49-F238E27FC236}">
                <a16:creationId xmlns:a16="http://schemas.microsoft.com/office/drawing/2014/main" xmlns="" id="{37412B92-3544-4E8B-BE78-903D20FD0554}"/>
              </a:ext>
              <a:ext uri="{C183D7F6-B498-43B3-948B-1728B52AA6E4}">
                <adec:decorative xmlns:adec="http://schemas.microsoft.com/office/drawing/2017/decorative" xmlns="" val="0"/>
              </a:ext>
            </a:extLst>
          </p:cNvPr>
          <p:cNvSpPr/>
          <p:nvPr/>
        </p:nvSpPr>
        <p:spPr bwMode="auto">
          <a:xfrm flipH="1">
            <a:off x="3928821" y="1137260"/>
            <a:ext cx="1906291" cy="1387098"/>
          </a:xfrm>
          <a:prstGeom prst="wedgeEllipseCallout">
            <a:avLst>
              <a:gd name="adj1" fmla="val 66972"/>
              <a:gd name="adj2" fmla="val 42947"/>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13987367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63C70-8950-4D8A-B4E9-8ADB61FB5FF2}"/>
              </a:ext>
            </a:extLst>
          </p:cNvPr>
          <p:cNvSpPr>
            <a:spLocks noGrp="1"/>
          </p:cNvSpPr>
          <p:nvPr>
            <p:ph type="title"/>
          </p:nvPr>
        </p:nvSpPr>
        <p:spPr/>
        <p:txBody>
          <a:bodyPr/>
          <a:lstStyle/>
          <a:p>
            <a:r>
              <a:rPr lang="en-US" dirty="0"/>
              <a:t>Binding-based code</a:t>
            </a:r>
          </a:p>
        </p:txBody>
      </p:sp>
      <p:sp>
        <p:nvSpPr>
          <p:cNvPr id="4" name="Text Placeholder 3">
            <a:extLst>
              <a:ext uri="{FF2B5EF4-FFF2-40B4-BE49-F238E27FC236}">
                <a16:creationId xmlns:a16="http://schemas.microsoft.com/office/drawing/2014/main" xmlns="" id="{104053DA-DEED-4570-AA55-B15FD87B5AC5}"/>
              </a:ext>
            </a:extLst>
          </p:cNvPr>
          <p:cNvSpPr>
            <a:spLocks noGrp="1"/>
          </p:cNvSpPr>
          <p:nvPr>
            <p:ph type="body" sz="quarter" idx="10"/>
          </p:nvPr>
        </p:nvSpPr>
        <p:spPr/>
        <p:txBody>
          <a:bodyPr/>
          <a:lstStyle/>
          <a:p>
            <a:r>
              <a:rPr lang="en-US" sz="1800" dirty="0">
                <a:solidFill>
                  <a:srgbClr val="0000FF"/>
                </a:solidFill>
              </a:rPr>
              <a:t>#r </a:t>
            </a:r>
            <a:r>
              <a:rPr lang="en-US" sz="1800" dirty="0">
                <a:solidFill>
                  <a:srgbClr val="A31515"/>
                </a:solidFill>
              </a:rPr>
              <a:t>"Newtonsoft.Json"</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AF00DB"/>
                </a:solidFill>
              </a:rPr>
              <a:t>using</a:t>
            </a:r>
            <a:r>
              <a:rPr lang="en-US" sz="1800" dirty="0">
                <a:solidFill>
                  <a:srgbClr val="000000"/>
                </a:solidFill>
              </a:rPr>
              <a:t> </a:t>
            </a:r>
            <a:r>
              <a:rPr lang="en-US" sz="1800" dirty="0">
                <a:solidFill>
                  <a:srgbClr val="267F99"/>
                </a:solidFill>
              </a:rPr>
              <a:t>Microsoft</a:t>
            </a:r>
            <a:r>
              <a:rPr lang="en-US" sz="1800" dirty="0">
                <a:solidFill>
                  <a:srgbClr val="000000"/>
                </a:solidFill>
              </a:rPr>
              <a:t>.</a:t>
            </a:r>
            <a:r>
              <a:rPr lang="en-US" sz="1800" dirty="0">
                <a:solidFill>
                  <a:srgbClr val="267F99"/>
                </a:solidFill>
              </a:rPr>
              <a:t>Extensions</a:t>
            </a:r>
            <a:r>
              <a:rPr lang="en-US" sz="1800" dirty="0">
                <a:solidFill>
                  <a:srgbClr val="000000"/>
                </a:solidFill>
              </a:rPr>
              <a:t>.</a:t>
            </a:r>
            <a:r>
              <a:rPr lang="en-US" sz="1800" dirty="0">
                <a:solidFill>
                  <a:srgbClr val="267F99"/>
                </a:solidFill>
              </a:rPr>
              <a:t>Logging</a:t>
            </a:r>
            <a:r>
              <a:rPr lang="en-US" sz="1800" dirty="0">
                <a:solidFill>
                  <a:srgbClr val="000000"/>
                </a:solidFill>
              </a:rPr>
              <a:t>;</a:t>
            </a:r>
          </a:p>
          <a:p>
            <a:r>
              <a:rPr lang="en-US" sz="1800" dirty="0">
                <a:solidFill>
                  <a:srgbClr val="AF00DB"/>
                </a:solidFill>
              </a:rPr>
              <a:t>using</a:t>
            </a:r>
            <a:r>
              <a:rPr lang="en-US" sz="1800" dirty="0">
                <a:solidFill>
                  <a:srgbClr val="000000"/>
                </a:solidFill>
              </a:rPr>
              <a:t> </a:t>
            </a:r>
            <a:r>
              <a:rPr lang="en-US" sz="1800" dirty="0">
                <a:solidFill>
                  <a:srgbClr val="267F99"/>
                </a:solidFill>
              </a:rPr>
              <a:t>Newtonsoft</a:t>
            </a:r>
            <a:r>
              <a:rPr lang="en-US" sz="1800" dirty="0">
                <a:solidFill>
                  <a:srgbClr val="000000"/>
                </a:solidFill>
              </a:rPr>
              <a:t>.</a:t>
            </a:r>
            <a:r>
              <a:rPr lang="en-US" sz="1800" dirty="0">
                <a:solidFill>
                  <a:srgbClr val="267F99"/>
                </a:solidFill>
              </a:rPr>
              <a:t>Json</a:t>
            </a:r>
            <a:r>
              <a:rPr lang="en-US" sz="1800" dirty="0">
                <a:solidFill>
                  <a:srgbClr val="000000"/>
                </a:solidFill>
              </a:rPr>
              <a:t>.</a:t>
            </a:r>
            <a:r>
              <a:rPr lang="en-US" sz="1800" dirty="0">
                <a:solidFill>
                  <a:srgbClr val="267F99"/>
                </a:solidFill>
              </a:rPr>
              <a:t>Linq</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00FF"/>
                </a:solidFill>
              </a:rPr>
              <a:t>public</a:t>
            </a:r>
            <a:r>
              <a:rPr lang="en-US" sz="1800" dirty="0">
                <a:solidFill>
                  <a:srgbClr val="000000"/>
                </a:solidFill>
              </a:rPr>
              <a:t> </a:t>
            </a:r>
            <a:r>
              <a:rPr lang="en-US" sz="1800" dirty="0">
                <a:solidFill>
                  <a:srgbClr val="0000FF"/>
                </a:solidFill>
              </a:rPr>
              <a:t>static</a:t>
            </a:r>
            <a:r>
              <a:rPr lang="en-US" sz="1800" dirty="0">
                <a:solidFill>
                  <a:srgbClr val="000000"/>
                </a:solidFill>
              </a:rPr>
              <a:t> </a:t>
            </a:r>
            <a:r>
              <a:rPr lang="en-US" sz="1800" dirty="0">
                <a:solidFill>
                  <a:srgbClr val="267F99"/>
                </a:solidFill>
              </a:rPr>
              <a:t>Person</a:t>
            </a:r>
            <a:r>
              <a:rPr lang="en-US" sz="1800" dirty="0">
                <a:solidFill>
                  <a:srgbClr val="000000"/>
                </a:solidFill>
              </a:rPr>
              <a:t> </a:t>
            </a:r>
            <a:r>
              <a:rPr lang="en-US" sz="1800" dirty="0">
                <a:solidFill>
                  <a:srgbClr val="795E26"/>
                </a:solidFill>
              </a:rPr>
              <a:t>Run</a:t>
            </a:r>
            <a:r>
              <a:rPr lang="en-US" sz="1800" dirty="0">
                <a:solidFill>
                  <a:srgbClr val="000000"/>
                </a:solidFill>
              </a:rPr>
              <a:t>(</a:t>
            </a:r>
            <a:r>
              <a:rPr lang="en-US" sz="1800" dirty="0">
                <a:solidFill>
                  <a:srgbClr val="267F99"/>
                </a:solidFill>
              </a:rPr>
              <a:t>JObject</a:t>
            </a:r>
            <a:r>
              <a:rPr lang="en-US" sz="1800" dirty="0">
                <a:solidFill>
                  <a:srgbClr val="000000"/>
                </a:solidFill>
              </a:rPr>
              <a:t> </a:t>
            </a:r>
            <a:r>
              <a:rPr lang="en-US" sz="1800" dirty="0">
                <a:solidFill>
                  <a:srgbClr val="001080"/>
                </a:solidFill>
              </a:rPr>
              <a:t>order</a:t>
            </a:r>
            <a:r>
              <a:rPr lang="en-US" sz="1800" dirty="0">
                <a:solidFill>
                  <a:srgbClr val="000000"/>
                </a:solidFill>
              </a:rPr>
              <a:t>, </a:t>
            </a:r>
            <a:r>
              <a:rPr lang="en-US" sz="1800" dirty="0">
                <a:solidFill>
                  <a:srgbClr val="267F99"/>
                </a:solidFill>
              </a:rPr>
              <a:t>ILogger</a:t>
            </a:r>
            <a:r>
              <a:rPr lang="en-US" sz="1800" dirty="0">
                <a:solidFill>
                  <a:srgbClr val="000000"/>
                </a:solidFill>
              </a:rPr>
              <a:t> </a:t>
            </a:r>
            <a:r>
              <a:rPr lang="en-US" sz="1800" dirty="0">
                <a:solidFill>
                  <a:srgbClr val="001080"/>
                </a:solidFill>
              </a:rPr>
              <a:t>log</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Person</a:t>
            </a:r>
            <a:r>
              <a:rPr lang="en-US" sz="1800" dirty="0">
                <a:solidFill>
                  <a:srgbClr val="000000"/>
                </a:solidFill>
              </a:rPr>
              <a:t>() { </a:t>
            </a:r>
          </a:p>
          <a:p>
            <a:r>
              <a:rPr lang="en-US" sz="1800" dirty="0">
                <a:solidFill>
                  <a:srgbClr val="000000"/>
                </a:solidFill>
              </a:rPr>
              <a:t>        </a:t>
            </a:r>
            <a:r>
              <a:rPr lang="en-US" sz="1800" dirty="0">
                <a:solidFill>
                  <a:srgbClr val="001080"/>
                </a:solidFill>
              </a:rPr>
              <a:t>PartitionKey</a:t>
            </a:r>
            <a:r>
              <a:rPr lang="en-US" sz="1800" dirty="0">
                <a:solidFill>
                  <a:srgbClr val="000000"/>
                </a:solidFill>
              </a:rPr>
              <a:t> = </a:t>
            </a:r>
            <a:r>
              <a:rPr lang="en-US" sz="1800" dirty="0">
                <a:solidFill>
                  <a:srgbClr val="A31515"/>
                </a:solidFill>
              </a:rPr>
              <a:t>"Orders"</a:t>
            </a:r>
            <a:r>
              <a:rPr lang="en-US" sz="1800" dirty="0">
                <a:solidFill>
                  <a:srgbClr val="000000"/>
                </a:solidFill>
              </a:rPr>
              <a:t>, </a:t>
            </a:r>
          </a:p>
          <a:p>
            <a:r>
              <a:rPr lang="en-US" sz="1800" dirty="0">
                <a:solidFill>
                  <a:srgbClr val="000000"/>
                </a:solidFill>
              </a:rPr>
              <a:t>        </a:t>
            </a:r>
            <a:r>
              <a:rPr lang="en-US" sz="1800" dirty="0">
                <a:solidFill>
                  <a:srgbClr val="001080"/>
                </a:solidFill>
              </a:rPr>
              <a:t>RowKey</a:t>
            </a:r>
            <a:r>
              <a:rPr lang="en-US" sz="1800" dirty="0">
                <a:solidFill>
                  <a:srgbClr val="000000"/>
                </a:solidFill>
              </a:rPr>
              <a:t> = </a:t>
            </a:r>
            <a:r>
              <a:rPr lang="en-US" sz="1800" dirty="0">
                <a:solidFill>
                  <a:srgbClr val="001080"/>
                </a:solidFill>
              </a:rPr>
              <a:t>Guid</a:t>
            </a:r>
            <a:r>
              <a:rPr lang="en-US" sz="1800" dirty="0">
                <a:solidFill>
                  <a:srgbClr val="000000"/>
                </a:solidFill>
              </a:rPr>
              <a:t>.</a:t>
            </a:r>
            <a:r>
              <a:rPr lang="en-US" sz="1800" dirty="0">
                <a:solidFill>
                  <a:srgbClr val="795E26"/>
                </a:solidFill>
              </a:rPr>
              <a:t>NewGuid</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r>
              <a:rPr lang="en-US" sz="1800" dirty="0">
                <a:solidFill>
                  <a:srgbClr val="001080"/>
                </a:solidFill>
              </a:rPr>
              <a:t>Name</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"Name"</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1080"/>
                </a:solidFill>
              </a:rPr>
              <a:t>MobileNumber</a:t>
            </a:r>
            <a:r>
              <a:rPr lang="en-US" sz="1800" dirty="0">
                <a:solidFill>
                  <a:srgbClr val="000000"/>
                </a:solidFill>
              </a:rPr>
              <a:t> = </a:t>
            </a:r>
            <a:r>
              <a:rPr lang="en-US" sz="1800" dirty="0">
                <a:solidFill>
                  <a:srgbClr val="001080"/>
                </a:solidFill>
              </a:rPr>
              <a:t>order</a:t>
            </a:r>
            <a:r>
              <a:rPr lang="en-US" sz="1800" dirty="0">
                <a:solidFill>
                  <a:srgbClr val="000000"/>
                </a:solidFill>
              </a:rPr>
              <a:t>[</a:t>
            </a:r>
            <a:r>
              <a:rPr lang="en-US" sz="1800" dirty="0">
                <a:solidFill>
                  <a:srgbClr val="A31515"/>
                </a:solidFill>
              </a:rPr>
              <a:t>"MobileNumber"</a:t>
            </a:r>
            <a:r>
              <a:rPr lang="en-US" sz="1800" dirty="0">
                <a:solidFill>
                  <a:srgbClr val="000000"/>
                </a:solidFill>
              </a:rPr>
              <a:t>].</a:t>
            </a:r>
            <a:r>
              <a:rPr lang="en-US" sz="1800" dirty="0">
                <a:solidFill>
                  <a:srgbClr val="795E26"/>
                </a:solidFill>
              </a:rPr>
              <a:t>ToString</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5" name="Speech Bubble: Oval 4" descr="Name of input parameter">
            <a:extLst>
              <a:ext uri="{FF2B5EF4-FFF2-40B4-BE49-F238E27FC236}">
                <a16:creationId xmlns:a16="http://schemas.microsoft.com/office/drawing/2014/main" xmlns="" id="{1D0DA992-419B-402A-A2AB-84B295603DE0}"/>
              </a:ext>
            </a:extLst>
          </p:cNvPr>
          <p:cNvSpPr/>
          <p:nvPr/>
        </p:nvSpPr>
        <p:spPr bwMode="auto">
          <a:xfrm flipH="1">
            <a:off x="5230679" y="1436688"/>
            <a:ext cx="1906291" cy="1387098"/>
          </a:xfrm>
          <a:prstGeom prst="wedgeEllipseCallout">
            <a:avLst>
              <a:gd name="adj1" fmla="val 58435"/>
              <a:gd name="adj2" fmla="val 61383"/>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of input parameter</a:t>
            </a:r>
          </a:p>
        </p:txBody>
      </p:sp>
    </p:spTree>
    <p:custDataLst>
      <p:tags r:id="rId1"/>
    </p:custDataLst>
    <p:extLst>
      <p:ext uri="{BB962C8B-B14F-4D97-AF65-F5344CB8AC3E}">
        <p14:creationId xmlns:p14="http://schemas.microsoft.com/office/powerpoint/2010/main" val="35965264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E4D07DC-A126-4A39-BAC5-D67D0AF0C52D}"/>
              </a:ext>
            </a:extLst>
          </p:cNvPr>
          <p:cNvSpPr>
            <a:spLocks noGrp="1"/>
          </p:cNvSpPr>
          <p:nvPr>
            <p:ph type="title"/>
          </p:nvPr>
        </p:nvSpPr>
        <p:spPr/>
        <p:txBody>
          <a:bodyPr/>
          <a:lstStyle/>
          <a:p>
            <a:r>
              <a:rPr lang="en-US" dirty="0"/>
              <a:t>Function folder structure</a:t>
            </a:r>
          </a:p>
        </p:txBody>
      </p:sp>
      <p:graphicFrame>
        <p:nvGraphicFramePr>
          <p:cNvPr id="5" name="Diagram 4" descr="Illustrates the folder structure for a Function app.">
            <a:extLst>
              <a:ext uri="{FF2B5EF4-FFF2-40B4-BE49-F238E27FC236}">
                <a16:creationId xmlns:a16="http://schemas.microsoft.com/office/drawing/2014/main" xmlns="" id="{25F7B42A-4017-4E6C-B3FA-D952F43C083A}"/>
              </a:ext>
            </a:extLst>
          </p:cNvPr>
          <p:cNvGraphicFramePr/>
          <p:nvPr>
            <p:extLst>
              <p:ext uri="{D42A27DB-BD31-4B8C-83A1-F6EECF244321}">
                <p14:modId xmlns:p14="http://schemas.microsoft.com/office/powerpoint/2010/main" val="1837585683"/>
              </p:ext>
            </p:extLst>
          </p:nvPr>
        </p:nvGraphicFramePr>
        <p:xfrm>
          <a:off x="584199" y="1435497"/>
          <a:ext cx="11018519" cy="4965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7674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8BAC1-2891-421D-AFD8-329AD66A1203}"/>
              </a:ext>
            </a:extLst>
          </p:cNvPr>
          <p:cNvSpPr>
            <a:spLocks noGrp="1"/>
          </p:cNvSpPr>
          <p:nvPr>
            <p:ph type="title"/>
          </p:nvPr>
        </p:nvSpPr>
        <p:spPr/>
        <p:txBody>
          <a:bodyPr/>
          <a:lstStyle/>
          <a:p>
            <a:r>
              <a:rPr lang="en-US" dirty="0"/>
              <a:t>Function App settings</a:t>
            </a:r>
          </a:p>
        </p:txBody>
      </p:sp>
      <p:grpSp>
        <p:nvGrpSpPr>
          <p:cNvPr id="9" name="Group 8" descr="Configuring application settings using the Publish window in Visual Studio. The &quot;Manage Application Settings&quot; link is highlighted. Opening from the link, the Application Settings popup window of is shown.">
            <a:extLst>
              <a:ext uri="{FF2B5EF4-FFF2-40B4-BE49-F238E27FC236}">
                <a16:creationId xmlns:a16="http://schemas.microsoft.com/office/drawing/2014/main" xmlns="" id="{D6F70E27-1910-4FD9-BC4E-0C5F47B19C98}"/>
              </a:ext>
            </a:extLst>
          </p:cNvPr>
          <p:cNvGrpSpPr/>
          <p:nvPr/>
        </p:nvGrpSpPr>
        <p:grpSpPr>
          <a:xfrm>
            <a:off x="1355341" y="909279"/>
            <a:ext cx="9481318" cy="5210487"/>
            <a:chOff x="1355341" y="495393"/>
            <a:chExt cx="9481318" cy="5210487"/>
          </a:xfrm>
        </p:grpSpPr>
        <p:pic>
          <p:nvPicPr>
            <p:cNvPr id="5" name="Picture 4" descr="A screenshot of a cell phone&#10;&#10;Description automatically generated">
              <a:extLst>
                <a:ext uri="{FF2B5EF4-FFF2-40B4-BE49-F238E27FC236}">
                  <a16:creationId xmlns:a16="http://schemas.microsoft.com/office/drawing/2014/main" xmlns="" id="{BAD98087-AD08-4F2E-9ACA-BAEFE6BB053C}"/>
                </a:ext>
              </a:extLst>
            </p:cNvPr>
            <p:cNvPicPr>
              <a:picLocks noChangeAspect="1"/>
            </p:cNvPicPr>
            <p:nvPr/>
          </p:nvPicPr>
          <p:blipFill>
            <a:blip r:embed="rId3"/>
            <a:stretch>
              <a:fillRect/>
            </a:stretch>
          </p:blipFill>
          <p:spPr>
            <a:xfrm>
              <a:off x="1355341" y="1228505"/>
              <a:ext cx="8592749" cy="447737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xmlns="" id="{3C2A187D-3A67-47FB-9D26-520E16306C20}"/>
                </a:ext>
              </a:extLst>
            </p:cNvPr>
            <p:cNvPicPr>
              <a:picLocks noChangeAspect="1"/>
            </p:cNvPicPr>
            <p:nvPr/>
          </p:nvPicPr>
          <p:blipFill>
            <a:blip r:embed="rId4"/>
            <a:stretch>
              <a:fillRect/>
            </a:stretch>
          </p:blipFill>
          <p:spPr>
            <a:xfrm>
              <a:off x="7169650" y="495393"/>
              <a:ext cx="3667009" cy="2933607"/>
            </a:xfrm>
            <a:prstGeom prst="rect">
              <a:avLst/>
            </a:prstGeom>
          </p:spPr>
        </p:pic>
        <p:sp>
          <p:nvSpPr>
            <p:cNvPr id="8" name="Trapezoid 7">
              <a:extLst>
                <a:ext uri="{FF2B5EF4-FFF2-40B4-BE49-F238E27FC236}">
                  <a16:creationId xmlns:a16="http://schemas.microsoft.com/office/drawing/2014/main" xmlns="" id="{5BB601CC-AE79-4A7F-BFAC-530E6E9D4779}"/>
                </a:ext>
              </a:extLst>
            </p:cNvPr>
            <p:cNvSpPr/>
            <p:nvPr/>
          </p:nvSpPr>
          <p:spPr bwMode="auto">
            <a:xfrm flipV="1">
              <a:off x="7169649" y="3429000"/>
              <a:ext cx="3667009" cy="374754"/>
            </a:xfrm>
            <a:prstGeom prst="trapezoid">
              <a:avLst>
                <a:gd name="adj" fmla="val 2783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114714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Durable Functions</a:t>
            </a:r>
          </a:p>
        </p:txBody>
      </p:sp>
    </p:spTree>
    <p:custDataLst>
      <p:tags r:id="rId1"/>
    </p:custDataLst>
    <p:extLst>
      <p:ext uri="{BB962C8B-B14F-4D97-AF65-F5344CB8AC3E}">
        <p14:creationId xmlns:p14="http://schemas.microsoft.com/office/powerpoint/2010/main" val="28433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Functions overview</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6087B-FE43-4BA5-9B87-92DC5AE3C79F}"/>
              </a:ext>
            </a:extLst>
          </p:cNvPr>
          <p:cNvSpPr>
            <a:spLocks noGrp="1"/>
          </p:cNvSpPr>
          <p:nvPr>
            <p:ph type="title"/>
          </p:nvPr>
        </p:nvSpPr>
        <p:spPr/>
        <p:txBody>
          <a:bodyPr/>
          <a:lstStyle/>
          <a:p>
            <a:r>
              <a:rPr lang="en-US" dirty="0"/>
              <a:t>Durable Functions</a:t>
            </a:r>
          </a:p>
        </p:txBody>
      </p:sp>
      <p:sp>
        <p:nvSpPr>
          <p:cNvPr id="3" name="Text Placeholder 2">
            <a:extLst>
              <a:ext uri="{FF2B5EF4-FFF2-40B4-BE49-F238E27FC236}">
                <a16:creationId xmlns:a16="http://schemas.microsoft.com/office/drawing/2014/main" xmlns="" id="{F540FE82-5238-40C0-AF55-DC661D7D1F8C}"/>
              </a:ext>
            </a:extLst>
          </p:cNvPr>
          <p:cNvSpPr>
            <a:spLocks noGrp="1"/>
          </p:cNvSpPr>
          <p:nvPr>
            <p:ph type="body" sz="quarter" idx="10"/>
          </p:nvPr>
        </p:nvSpPr>
        <p:spPr>
          <a:xfrm>
            <a:off x="584200" y="1435497"/>
            <a:ext cx="11018520" cy="2573012"/>
          </a:xfrm>
        </p:spPr>
        <p:txBody>
          <a:bodyPr/>
          <a:lstStyle/>
          <a:p>
            <a:r>
              <a:rPr lang="en-US" dirty="0">
                <a:latin typeface="Segoe UI" panose="020B0502040204020203" pitchFamily="34" charset="0"/>
                <a:cs typeface="Segoe UI" panose="020B0502040204020203" pitchFamily="34" charset="0"/>
              </a:rPr>
              <a:t>Write stateful functions in a stateless environment</a:t>
            </a:r>
          </a:p>
          <a:p>
            <a:r>
              <a:rPr lang="en-US" dirty="0">
                <a:latin typeface="Segoe UI" panose="020B0502040204020203" pitchFamily="34" charset="0"/>
                <a:cs typeface="Segoe UI" panose="020B0502040204020203" pitchFamily="34" charset="0"/>
              </a:rPr>
              <a:t>Manages state, checkpoints, and restarts</a:t>
            </a:r>
          </a:p>
          <a:p>
            <a:r>
              <a:rPr lang="en-US" dirty="0">
                <a:latin typeface="Segoe UI" panose="020B0502040204020203" pitchFamily="34" charset="0"/>
                <a:cs typeface="Segoe UI" panose="020B0502040204020203" pitchFamily="34" charset="0"/>
              </a:rPr>
              <a:t>Defines an Orchestrator function</a:t>
            </a:r>
          </a:p>
          <a:p>
            <a:pPr lvl="1"/>
            <a:r>
              <a:rPr lang="en-US" dirty="0">
                <a:latin typeface="Segoe UI" panose="020B0502040204020203" pitchFamily="34" charset="0"/>
                <a:cs typeface="Segoe UI" panose="020B0502040204020203" pitchFamily="34" charset="0"/>
              </a:rPr>
              <a:t>Workflows are defined in code</a:t>
            </a:r>
          </a:p>
          <a:p>
            <a:pPr lvl="1"/>
            <a:r>
              <a:rPr lang="en-US" dirty="0">
                <a:latin typeface="Segoe UI" panose="020B0502040204020203" pitchFamily="34" charset="0"/>
                <a:cs typeface="Segoe UI" panose="020B0502040204020203" pitchFamily="34" charset="0"/>
              </a:rPr>
              <a:t>Calls other functions synchronously or asynchronously</a:t>
            </a:r>
          </a:p>
          <a:p>
            <a:pPr lvl="1"/>
            <a:r>
              <a:rPr lang="en-US" dirty="0">
                <a:latin typeface="Segoe UI" panose="020B0502040204020203" pitchFamily="34" charset="0"/>
                <a:cs typeface="Segoe UI" panose="020B0502040204020203" pitchFamily="34" charset="0"/>
              </a:rPr>
              <a:t>Checkpoint progress whenever function awaits</a:t>
            </a:r>
          </a:p>
        </p:txBody>
      </p:sp>
    </p:spTree>
    <p:extLst>
      <p:ext uri="{BB962C8B-B14F-4D97-AF65-F5344CB8AC3E}">
        <p14:creationId xmlns:p14="http://schemas.microsoft.com/office/powerpoint/2010/main" val="10097127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94B02-03EB-4FE9-B0A1-619ACED909C2}"/>
              </a:ext>
            </a:extLst>
          </p:cNvPr>
          <p:cNvSpPr>
            <a:spLocks noGrp="1"/>
          </p:cNvSpPr>
          <p:nvPr>
            <p:ph type="title"/>
          </p:nvPr>
        </p:nvSpPr>
        <p:spPr/>
        <p:txBody>
          <a:bodyPr/>
          <a:lstStyle/>
          <a:p>
            <a:r>
              <a:rPr lang="en-US" dirty="0"/>
              <a:t>Durable Functions types</a:t>
            </a:r>
          </a:p>
        </p:txBody>
      </p:sp>
      <p:graphicFrame>
        <p:nvGraphicFramePr>
          <p:cNvPr id="4" name="Diagram 3">
            <a:extLst>
              <a:ext uri="{FF2B5EF4-FFF2-40B4-BE49-F238E27FC236}">
                <a16:creationId xmlns:a16="http://schemas.microsoft.com/office/drawing/2014/main" xmlns="" id="{A88630BC-C9B9-400C-B088-E29C2BEAAD17}"/>
              </a:ext>
            </a:extLst>
          </p:cNvPr>
          <p:cNvGraphicFramePr/>
          <p:nvPr>
            <p:extLst>
              <p:ext uri="{D42A27DB-BD31-4B8C-83A1-F6EECF244321}">
                <p14:modId xmlns:p14="http://schemas.microsoft.com/office/powerpoint/2010/main" val="3223330755"/>
              </p:ext>
            </p:extLst>
          </p:nvPr>
        </p:nvGraphicFramePr>
        <p:xfrm>
          <a:off x="588263" y="1114425"/>
          <a:ext cx="11018520" cy="3630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xmlns="" id="{2BAE3DC1-D6BD-411F-857D-ABFA9B7AB89C}"/>
              </a:ext>
            </a:extLst>
          </p:cNvPr>
          <p:cNvSpPr txBox="1"/>
          <p:nvPr/>
        </p:nvSpPr>
        <p:spPr>
          <a:xfrm>
            <a:off x="714703" y="4997669"/>
            <a:ext cx="10689021" cy="49244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3200" dirty="0">
                <a:gradFill>
                  <a:gsLst>
                    <a:gs pos="2917">
                      <a:schemeClr val="tx1"/>
                    </a:gs>
                    <a:gs pos="30000">
                      <a:schemeClr val="tx1"/>
                    </a:gs>
                  </a:gsLst>
                  <a:lin ang="5400000" scaled="0"/>
                </a:gradFill>
              </a:rPr>
              <a:t>State is checkpointed and maintained in Azure Storage</a:t>
            </a:r>
          </a:p>
        </p:txBody>
      </p:sp>
    </p:spTree>
    <p:extLst>
      <p:ext uri="{BB962C8B-B14F-4D97-AF65-F5344CB8AC3E}">
        <p14:creationId xmlns:p14="http://schemas.microsoft.com/office/powerpoint/2010/main" val="14837497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Chaining</a:t>
            </a:r>
          </a:p>
        </p:txBody>
      </p:sp>
      <p:sp>
        <p:nvSpPr>
          <p:cNvPr id="3" name="Rectangle 2">
            <a:extLst>
              <a:ext uri="{FF2B5EF4-FFF2-40B4-BE49-F238E27FC236}">
                <a16:creationId xmlns:a16="http://schemas.microsoft.com/office/drawing/2014/main" xmlns="" id="{6CC21BC1-561F-4014-B24D-F7786B6C5D7A}"/>
              </a:ext>
            </a:extLst>
          </p:cNvPr>
          <p:cNvSpPr/>
          <p:nvPr/>
        </p:nvSpPr>
        <p:spPr>
          <a:xfrm>
            <a:off x="586740" y="1776322"/>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Function chaining refers executing a sequence of functions in a particular order. Often, the output of one function needs to be applied to the input of another function.</a:t>
            </a:r>
          </a:p>
        </p:txBody>
      </p:sp>
      <p:grpSp>
        <p:nvGrpSpPr>
          <p:cNvPr id="21" name="Group 20" descr="The diagram depicts chained durable functions.">
            <a:extLst>
              <a:ext uri="{FF2B5EF4-FFF2-40B4-BE49-F238E27FC236}">
                <a16:creationId xmlns:a16="http://schemas.microsoft.com/office/drawing/2014/main" xmlns="" id="{2B23BD2E-2DA6-4264-84F1-9E02BFCF14E1}"/>
              </a:ext>
            </a:extLst>
          </p:cNvPr>
          <p:cNvGrpSpPr/>
          <p:nvPr/>
        </p:nvGrpSpPr>
        <p:grpSpPr>
          <a:xfrm>
            <a:off x="719560" y="2673752"/>
            <a:ext cx="10752881" cy="2500132"/>
            <a:chOff x="671332" y="2673752"/>
            <a:chExt cx="10752881" cy="2500132"/>
          </a:xfrm>
        </p:grpSpPr>
        <p:sp>
          <p:nvSpPr>
            <p:cNvPr id="4" name="Rectangle 3">
              <a:extLst>
                <a:ext uri="{FF2B5EF4-FFF2-40B4-BE49-F238E27FC236}">
                  <a16:creationId xmlns:a16="http://schemas.microsoft.com/office/drawing/2014/main" xmlns="" id="{553B44EA-7C8B-4B21-90FD-5F921A0CB9CD}"/>
                </a:ext>
              </a:extLst>
            </p:cNvPr>
            <p:cNvSpPr/>
            <p:nvPr/>
          </p:nvSpPr>
          <p:spPr bwMode="auto">
            <a:xfrm>
              <a:off x="671332" y="2673752"/>
              <a:ext cx="10752881" cy="2500132"/>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xmlns="" id="{FB2203AD-6F2F-49BB-A140-B528E45F89A8}"/>
                </a:ext>
              </a:extLst>
            </p:cNvPr>
            <p:cNvGrpSpPr/>
            <p:nvPr/>
          </p:nvGrpSpPr>
          <p:grpSpPr>
            <a:xfrm>
              <a:off x="1093420" y="3113014"/>
              <a:ext cx="9908704" cy="1621608"/>
              <a:chOff x="1183986" y="3084148"/>
              <a:chExt cx="9908704" cy="1621608"/>
            </a:xfrm>
          </p:grpSpPr>
          <p:pic>
            <p:nvPicPr>
              <p:cNvPr id="6" name="Picture 5" descr="A close up of a sign&#10;&#10;Description automatically generated">
                <a:extLst>
                  <a:ext uri="{FF2B5EF4-FFF2-40B4-BE49-F238E27FC236}">
                    <a16:creationId xmlns:a16="http://schemas.microsoft.com/office/drawing/2014/main" xmlns="" id="{02091C44-73C8-414C-B55C-11604BC44269}"/>
                  </a:ext>
                </a:extLst>
              </p:cNvPr>
              <p:cNvPicPr>
                <a:picLocks noChangeAspect="1"/>
              </p:cNvPicPr>
              <p:nvPr/>
            </p:nvPicPr>
            <p:blipFill>
              <a:blip r:embed="rId3"/>
              <a:stretch>
                <a:fillRect/>
              </a:stretch>
            </p:blipFill>
            <p:spPr>
              <a:xfrm>
                <a:off x="1183986" y="3225362"/>
                <a:ext cx="1031404" cy="1031404"/>
              </a:xfrm>
              <a:prstGeom prst="rect">
                <a:avLst/>
              </a:prstGeom>
            </p:spPr>
          </p:pic>
          <p:pic>
            <p:nvPicPr>
              <p:cNvPr id="7" name="Picture 6" descr="A close up of a sign&#10;&#10;Description automatically generated">
                <a:extLst>
                  <a:ext uri="{FF2B5EF4-FFF2-40B4-BE49-F238E27FC236}">
                    <a16:creationId xmlns:a16="http://schemas.microsoft.com/office/drawing/2014/main" xmlns="" id="{B8363763-4DE1-4BA6-A8D2-F8551D165B18}"/>
                  </a:ext>
                </a:extLst>
              </p:cNvPr>
              <p:cNvPicPr>
                <a:picLocks noChangeAspect="1"/>
              </p:cNvPicPr>
              <p:nvPr/>
            </p:nvPicPr>
            <p:blipFill>
              <a:blip r:embed="rId3"/>
              <a:stretch>
                <a:fillRect/>
              </a:stretch>
            </p:blipFill>
            <p:spPr>
              <a:xfrm>
                <a:off x="4143086" y="32253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xmlns="" id="{0505AC24-B53B-47E3-8F3A-87B5A6CCD6A2}"/>
                  </a:ext>
                </a:extLst>
              </p:cNvPr>
              <p:cNvPicPr>
                <a:picLocks noChangeAspect="1"/>
              </p:cNvPicPr>
              <p:nvPr/>
            </p:nvPicPr>
            <p:blipFill>
              <a:blip r:embed="rId3"/>
              <a:stretch>
                <a:fillRect/>
              </a:stretch>
            </p:blipFill>
            <p:spPr>
              <a:xfrm>
                <a:off x="7102186" y="3225362"/>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xmlns="" id="{AEB09516-E549-4819-B1E9-991259C5525F}"/>
                  </a:ext>
                </a:extLst>
              </p:cNvPr>
              <p:cNvPicPr>
                <a:picLocks noChangeAspect="1"/>
              </p:cNvPicPr>
              <p:nvPr/>
            </p:nvPicPr>
            <p:blipFill>
              <a:blip r:embed="rId3"/>
              <a:stretch>
                <a:fillRect/>
              </a:stretch>
            </p:blipFill>
            <p:spPr>
              <a:xfrm>
                <a:off x="10061286" y="3225362"/>
                <a:ext cx="1031404" cy="1031404"/>
              </a:xfrm>
              <a:prstGeom prst="rect">
                <a:avLst/>
              </a:prstGeom>
            </p:spPr>
          </p:pic>
          <p:sp>
            <p:nvSpPr>
              <p:cNvPr id="10" name="TextBox 9">
                <a:extLst>
                  <a:ext uri="{FF2B5EF4-FFF2-40B4-BE49-F238E27FC236}">
                    <a16:creationId xmlns:a16="http://schemas.microsoft.com/office/drawing/2014/main" xmlns="" id="{738D077E-B632-4BFE-9F0C-19E9449AFE70}"/>
                  </a:ext>
                </a:extLst>
              </p:cNvPr>
              <p:cNvSpPr txBox="1"/>
              <p:nvPr/>
            </p:nvSpPr>
            <p:spPr>
              <a:xfrm>
                <a:off x="1584272" y="4397979"/>
                <a:ext cx="23083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F1</a:t>
                </a:r>
              </a:p>
            </p:txBody>
          </p:sp>
          <p:sp>
            <p:nvSpPr>
              <p:cNvPr id="11" name="TextBox 10">
                <a:extLst>
                  <a:ext uri="{FF2B5EF4-FFF2-40B4-BE49-F238E27FC236}">
                    <a16:creationId xmlns:a16="http://schemas.microsoft.com/office/drawing/2014/main" xmlns="" id="{CD05021F-E436-4E35-8290-611AA21F9223}"/>
                  </a:ext>
                </a:extLst>
              </p:cNvPr>
              <p:cNvSpPr txBox="1"/>
              <p:nvPr/>
            </p:nvSpPr>
            <p:spPr>
              <a:xfrm>
                <a:off x="45233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F2</a:t>
                </a:r>
              </a:p>
            </p:txBody>
          </p:sp>
          <p:sp>
            <p:nvSpPr>
              <p:cNvPr id="12" name="TextBox 11">
                <a:extLst>
                  <a:ext uri="{FF2B5EF4-FFF2-40B4-BE49-F238E27FC236}">
                    <a16:creationId xmlns:a16="http://schemas.microsoft.com/office/drawing/2014/main" xmlns="" id="{52567B34-F511-43BA-BC5B-DD4F44CA541A}"/>
                  </a:ext>
                </a:extLst>
              </p:cNvPr>
              <p:cNvSpPr txBox="1"/>
              <p:nvPr/>
            </p:nvSpPr>
            <p:spPr>
              <a:xfrm>
                <a:off x="7482434" y="4397979"/>
                <a:ext cx="270908"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F3</a:t>
                </a:r>
              </a:p>
            </p:txBody>
          </p:sp>
          <p:sp>
            <p:nvSpPr>
              <p:cNvPr id="13" name="TextBox 12">
                <a:extLst>
                  <a:ext uri="{FF2B5EF4-FFF2-40B4-BE49-F238E27FC236}">
                    <a16:creationId xmlns:a16="http://schemas.microsoft.com/office/drawing/2014/main" xmlns="" id="{923A91E3-F06C-4A2C-A02F-81336E5F95CA}"/>
                  </a:ext>
                </a:extLst>
              </p:cNvPr>
              <p:cNvSpPr txBox="1"/>
              <p:nvPr/>
            </p:nvSpPr>
            <p:spPr>
              <a:xfrm>
                <a:off x="10439130" y="4397979"/>
                <a:ext cx="275717"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latin typeface="+mj-lt"/>
                  </a:rPr>
                  <a:t>F4</a:t>
                </a:r>
              </a:p>
            </p:txBody>
          </p:sp>
          <p:sp>
            <p:nvSpPr>
              <p:cNvPr id="14" name="Arrow: Right 13">
                <a:extLst>
                  <a:ext uri="{FF2B5EF4-FFF2-40B4-BE49-F238E27FC236}">
                    <a16:creationId xmlns:a16="http://schemas.microsoft.com/office/drawing/2014/main" xmlns="" id="{B45B0756-40A0-4965-A166-19C31367B173}"/>
                  </a:ext>
                </a:extLst>
              </p:cNvPr>
              <p:cNvSpPr/>
              <p:nvPr/>
            </p:nvSpPr>
            <p:spPr bwMode="auto">
              <a:xfrm>
                <a:off x="2301284" y="359984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xmlns="" id="{59EA1C71-832E-4A90-A3ED-C921D566D083}"/>
                  </a:ext>
                </a:extLst>
              </p:cNvPr>
              <p:cNvSpPr/>
              <p:nvPr/>
            </p:nvSpPr>
            <p:spPr bwMode="auto">
              <a:xfrm>
                <a:off x="3577844"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xmlns="" id="{8A3C5BF8-F3CA-4DB9-8F28-1D84AE6151F0}"/>
                  </a:ext>
                </a:extLst>
              </p:cNvPr>
              <p:cNvSpPr/>
              <p:nvPr/>
            </p:nvSpPr>
            <p:spPr bwMode="auto">
              <a:xfrm>
                <a:off x="5271647" y="3584278"/>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xmlns="" id="{085FAE29-4406-4270-8F41-A7C85458F1F6}"/>
                  </a:ext>
                </a:extLst>
              </p:cNvPr>
              <p:cNvSpPr/>
              <p:nvPr/>
            </p:nvSpPr>
            <p:spPr bwMode="auto">
              <a:xfrm>
                <a:off x="6527745" y="3599850"/>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xmlns="" id="{60C493F0-B982-4F44-94C3-8B8E63C2867B}"/>
                  </a:ext>
                </a:extLst>
              </p:cNvPr>
              <p:cNvSpPr/>
              <p:nvPr/>
            </p:nvSpPr>
            <p:spPr bwMode="auto">
              <a:xfrm>
                <a:off x="8183756" y="3588361"/>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xmlns="" id="{86FF4F9F-24AF-4E0A-861A-DD3268DA531D}"/>
                  </a:ext>
                </a:extLst>
              </p:cNvPr>
              <p:cNvSpPr/>
              <p:nvPr/>
            </p:nvSpPr>
            <p:spPr bwMode="auto">
              <a:xfrm>
                <a:off x="9497547" y="35998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xmlns="" id="{E9E923CD-A84A-4048-B293-A4835FAE0779}"/>
                  </a:ext>
                </a:extLst>
              </p:cNvPr>
              <p:cNvGrpSpPr/>
              <p:nvPr/>
            </p:nvGrpSpPr>
            <p:grpSpPr>
              <a:xfrm>
                <a:off x="2807471" y="3084148"/>
                <a:ext cx="688178" cy="1313832"/>
                <a:chOff x="3334354" y="4723798"/>
                <a:chExt cx="688178" cy="1313832"/>
              </a:xfrm>
            </p:grpSpPr>
            <p:pic>
              <p:nvPicPr>
                <p:cNvPr id="22" name="Picture 21">
                  <a:extLst>
                    <a:ext uri="{FF2B5EF4-FFF2-40B4-BE49-F238E27FC236}">
                      <a16:creationId xmlns:a16="http://schemas.microsoft.com/office/drawing/2014/main" xmlns="" id="{340E9480-88A7-464D-9C2E-775C456D29E7}"/>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3" name="Picture 22">
                  <a:extLst>
                    <a:ext uri="{FF2B5EF4-FFF2-40B4-BE49-F238E27FC236}">
                      <a16:creationId xmlns:a16="http://schemas.microsoft.com/office/drawing/2014/main" xmlns="" id="{CB017094-669D-4C79-A0FC-47FA906881D0}"/>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4" name="Oval 23">
                  <a:extLst>
                    <a:ext uri="{FF2B5EF4-FFF2-40B4-BE49-F238E27FC236}">
                      <a16:creationId xmlns:a16="http://schemas.microsoft.com/office/drawing/2014/main" xmlns="" id="{DB0313A7-68AB-4C9E-948D-2BBBFB16ECA4}"/>
                    </a:ext>
                  </a:extLst>
                </p:cNvPr>
                <p:cNvSpPr/>
                <p:nvPr/>
              </p:nvSpPr>
              <p:spPr bwMode="auto">
                <a:xfrm>
                  <a:off x="3396125" y="5738203"/>
                  <a:ext cx="547226"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xmlns="" id="{20FBDE45-E609-44CB-82ED-364F772ACA3D}"/>
                  </a:ext>
                </a:extLst>
              </p:cNvPr>
              <p:cNvGrpSpPr/>
              <p:nvPr/>
            </p:nvGrpSpPr>
            <p:grpSpPr>
              <a:xfrm>
                <a:off x="5763364" y="3084148"/>
                <a:ext cx="688178" cy="1313832"/>
                <a:chOff x="3334354" y="4723798"/>
                <a:chExt cx="688178" cy="1313832"/>
              </a:xfrm>
            </p:grpSpPr>
            <p:pic>
              <p:nvPicPr>
                <p:cNvPr id="27" name="Picture 26">
                  <a:extLst>
                    <a:ext uri="{FF2B5EF4-FFF2-40B4-BE49-F238E27FC236}">
                      <a16:creationId xmlns:a16="http://schemas.microsoft.com/office/drawing/2014/main" xmlns="" id="{35D126D5-21F9-43C2-8E0A-34D43408B02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28" name="Picture 27">
                  <a:extLst>
                    <a:ext uri="{FF2B5EF4-FFF2-40B4-BE49-F238E27FC236}">
                      <a16:creationId xmlns:a16="http://schemas.microsoft.com/office/drawing/2014/main" xmlns="" id="{56A95E1F-8028-41A6-9CEB-70E0C6923105}"/>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29" name="Oval 28">
                  <a:extLst>
                    <a:ext uri="{FF2B5EF4-FFF2-40B4-BE49-F238E27FC236}">
                      <a16:creationId xmlns:a16="http://schemas.microsoft.com/office/drawing/2014/main" xmlns="" id="{8B923873-5501-49AF-A883-E6F05B1BAA81}"/>
                    </a:ext>
                  </a:extLst>
                </p:cNvPr>
                <p:cNvSpPr/>
                <p:nvPr/>
              </p:nvSpPr>
              <p:spPr bwMode="auto">
                <a:xfrm>
                  <a:off x="3431511" y="5738203"/>
                  <a:ext cx="51183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xmlns="" id="{D86B01F9-BEBC-462D-AD21-98A55BE9396E}"/>
                  </a:ext>
                </a:extLst>
              </p:cNvPr>
              <p:cNvGrpSpPr/>
              <p:nvPr/>
            </p:nvGrpSpPr>
            <p:grpSpPr>
              <a:xfrm>
                <a:off x="8719257" y="3084148"/>
                <a:ext cx="688178" cy="1313832"/>
                <a:chOff x="3334354" y="4723798"/>
                <a:chExt cx="688178" cy="1313832"/>
              </a:xfrm>
            </p:grpSpPr>
            <p:pic>
              <p:nvPicPr>
                <p:cNvPr id="31" name="Picture 30">
                  <a:extLst>
                    <a:ext uri="{FF2B5EF4-FFF2-40B4-BE49-F238E27FC236}">
                      <a16:creationId xmlns:a16="http://schemas.microsoft.com/office/drawing/2014/main" xmlns="" id="{ED8B41DB-7544-4CF3-B080-8970537F3180}"/>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32" name="Picture 31">
                  <a:extLst>
                    <a:ext uri="{FF2B5EF4-FFF2-40B4-BE49-F238E27FC236}">
                      <a16:creationId xmlns:a16="http://schemas.microsoft.com/office/drawing/2014/main" xmlns="" id="{52261D62-3485-4C0D-B7F1-28C63E640E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33" name="Oval 32">
                  <a:extLst>
                    <a:ext uri="{FF2B5EF4-FFF2-40B4-BE49-F238E27FC236}">
                      <a16:creationId xmlns:a16="http://schemas.microsoft.com/office/drawing/2014/main" xmlns="" id="{C757F417-F1F0-4C81-A326-05126E80F159}"/>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36439509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252E9-57CF-42C1-9FB7-5643EBA5B879}"/>
              </a:ext>
            </a:extLst>
          </p:cNvPr>
          <p:cNvSpPr>
            <a:spLocks noGrp="1"/>
          </p:cNvSpPr>
          <p:nvPr>
            <p:ph type="title"/>
          </p:nvPr>
        </p:nvSpPr>
        <p:spPr/>
        <p:txBody>
          <a:bodyPr/>
          <a:lstStyle/>
          <a:p>
            <a:r>
              <a:rPr lang="en-US" dirty="0"/>
              <a:t>Durable Function scenario - Chaining code</a:t>
            </a:r>
          </a:p>
        </p:txBody>
      </p:sp>
      <p:sp>
        <p:nvSpPr>
          <p:cNvPr id="3" name="Text Placeholder 2">
            <a:extLst>
              <a:ext uri="{FF2B5EF4-FFF2-40B4-BE49-F238E27FC236}">
                <a16:creationId xmlns:a16="http://schemas.microsoft.com/office/drawing/2014/main" xmlns="" id="{8C8487E6-61CC-4900-AF4B-C2C87725A469}"/>
              </a:ext>
            </a:extLst>
          </p:cNvPr>
          <p:cNvSpPr>
            <a:spLocks noGrp="1"/>
          </p:cNvSpPr>
          <p:nvPr>
            <p:ph type="body" sz="quarter" idx="10"/>
          </p:nvPr>
        </p:nvSpPr>
        <p:spPr>
          <a:xfrm>
            <a:off x="588263" y="1436688"/>
            <a:ext cx="11018520" cy="4678204"/>
          </a:xfrm>
        </p:spPr>
        <p:txBody>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"Chaining"</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try</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y</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"F4"</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z</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Exception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Error handling or compensation goes here.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endParaRPr lang="en-US" sz="2400" dirty="0">
              <a:solidFill>
                <a:srgbClr val="000000"/>
              </a:solidFill>
            </a:endParaRPr>
          </a:p>
        </p:txBody>
      </p:sp>
    </p:spTree>
    <p:custDataLst>
      <p:tags r:id="rId1"/>
    </p:custDataLst>
    <p:extLst>
      <p:ext uri="{BB962C8B-B14F-4D97-AF65-F5344CB8AC3E}">
        <p14:creationId xmlns:p14="http://schemas.microsoft.com/office/powerpoint/2010/main" val="4590547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Fan-out/fan-in</a:t>
            </a:r>
          </a:p>
        </p:txBody>
      </p:sp>
      <p:sp>
        <p:nvSpPr>
          <p:cNvPr id="3" name="Rectangle 2">
            <a:extLst>
              <a:ext uri="{FF2B5EF4-FFF2-40B4-BE49-F238E27FC236}">
                <a16:creationId xmlns:a16="http://schemas.microsoft.com/office/drawing/2014/main" xmlns="" id="{44D6481A-FD60-4D2B-BDCB-0A2369282259}"/>
              </a:ext>
            </a:extLst>
          </p:cNvPr>
          <p:cNvSpPr/>
          <p:nvPr/>
        </p:nvSpPr>
        <p:spPr>
          <a:xfrm>
            <a:off x="584200" y="1428750"/>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Fan-out/fan-in refers to the pattern of executing multiple functions in parallel, and then waiting for all to finish</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set of durable functions that can execute multiple times in parallel while waiting for all instances to finish.">
            <a:extLst>
              <a:ext uri="{FF2B5EF4-FFF2-40B4-BE49-F238E27FC236}">
                <a16:creationId xmlns:a16="http://schemas.microsoft.com/office/drawing/2014/main" xmlns="" id="{4F94B830-F386-4E8C-B4F5-9DC424EE488D}"/>
              </a:ext>
            </a:extLst>
          </p:cNvPr>
          <p:cNvGrpSpPr/>
          <p:nvPr/>
        </p:nvGrpSpPr>
        <p:grpSpPr>
          <a:xfrm>
            <a:off x="1982568" y="2397596"/>
            <a:ext cx="8157622" cy="3779235"/>
            <a:chOff x="1982568" y="2397596"/>
            <a:chExt cx="8157622" cy="3779235"/>
          </a:xfrm>
        </p:grpSpPr>
        <p:pic>
          <p:nvPicPr>
            <p:cNvPr id="5" name="Picture 4" descr="A close up of a sign&#10;&#10;Description automatically generated">
              <a:extLst>
                <a:ext uri="{FF2B5EF4-FFF2-40B4-BE49-F238E27FC236}">
                  <a16:creationId xmlns:a16="http://schemas.microsoft.com/office/drawing/2014/main" xmlns="" id="{AB09FF95-3682-48A5-A5E0-2374960B8464}"/>
                </a:ext>
              </a:extLst>
            </p:cNvPr>
            <p:cNvPicPr>
              <a:picLocks noChangeAspect="1"/>
            </p:cNvPicPr>
            <p:nvPr/>
          </p:nvPicPr>
          <p:blipFill>
            <a:blip r:embed="rId3"/>
            <a:stretch>
              <a:fillRect/>
            </a:stretch>
          </p:blipFill>
          <p:spPr>
            <a:xfrm>
              <a:off x="9108786" y="3548286"/>
              <a:ext cx="1031404" cy="1031404"/>
            </a:xfrm>
            <a:prstGeom prst="rect">
              <a:avLst/>
            </a:prstGeom>
          </p:spPr>
        </p:pic>
        <p:grpSp>
          <p:nvGrpSpPr>
            <p:cNvPr id="7" name="Group 6">
              <a:extLst>
                <a:ext uri="{FF2B5EF4-FFF2-40B4-BE49-F238E27FC236}">
                  <a16:creationId xmlns:a16="http://schemas.microsoft.com/office/drawing/2014/main" xmlns="" id="{FC3B7B5E-2447-47CF-B181-26DF37EB140E}"/>
                </a:ext>
              </a:extLst>
            </p:cNvPr>
            <p:cNvGrpSpPr/>
            <p:nvPr/>
          </p:nvGrpSpPr>
          <p:grpSpPr>
            <a:xfrm>
              <a:off x="7493707" y="3295649"/>
              <a:ext cx="859718" cy="1641327"/>
              <a:chOff x="3334354" y="4723798"/>
              <a:chExt cx="688178" cy="1313832"/>
            </a:xfrm>
          </p:grpSpPr>
          <p:pic>
            <p:nvPicPr>
              <p:cNvPr id="8" name="Picture 7">
                <a:extLst>
                  <a:ext uri="{FF2B5EF4-FFF2-40B4-BE49-F238E27FC236}">
                    <a16:creationId xmlns:a16="http://schemas.microsoft.com/office/drawing/2014/main" xmlns="" id="{F63C3254-308C-44CF-9BD1-C02CDAED4DCD}"/>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9" name="Picture 8">
                <a:extLst>
                  <a:ext uri="{FF2B5EF4-FFF2-40B4-BE49-F238E27FC236}">
                    <a16:creationId xmlns:a16="http://schemas.microsoft.com/office/drawing/2014/main" xmlns="" id="{87F4100D-2527-4114-9FCD-B930A11D996C}"/>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0" name="Oval 9">
                <a:extLst>
                  <a:ext uri="{FF2B5EF4-FFF2-40B4-BE49-F238E27FC236}">
                    <a16:creationId xmlns:a16="http://schemas.microsoft.com/office/drawing/2014/main" xmlns="" id="{DDBA77B6-DB49-4268-89A6-64E473F89401}"/>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a:extLst>
                <a:ext uri="{FF2B5EF4-FFF2-40B4-BE49-F238E27FC236}">
                  <a16:creationId xmlns:a16="http://schemas.microsoft.com/office/drawing/2014/main" xmlns="" id="{224527F9-BA36-4431-B684-A3494690BFC7}"/>
                </a:ext>
              </a:extLst>
            </p:cNvPr>
            <p:cNvGrpSpPr/>
            <p:nvPr/>
          </p:nvGrpSpPr>
          <p:grpSpPr>
            <a:xfrm>
              <a:off x="3883248" y="3295649"/>
              <a:ext cx="859718" cy="1641327"/>
              <a:chOff x="3334354" y="4723798"/>
              <a:chExt cx="688178" cy="1313832"/>
            </a:xfrm>
          </p:grpSpPr>
          <p:pic>
            <p:nvPicPr>
              <p:cNvPr id="12" name="Picture 11">
                <a:extLst>
                  <a:ext uri="{FF2B5EF4-FFF2-40B4-BE49-F238E27FC236}">
                    <a16:creationId xmlns:a16="http://schemas.microsoft.com/office/drawing/2014/main" xmlns="" id="{72BE816C-31AF-4982-8164-B5BCF2CA797B}"/>
                  </a:ext>
                </a:extLst>
              </p:cNvPr>
              <p:cNvPicPr>
                <a:picLocks noChangeAspect="1"/>
              </p:cNvPicPr>
              <p:nvPr/>
            </p:nvPicPr>
            <p:blipFill rotWithShape="1">
              <a:blip r:embed="rId4"/>
              <a:srcRect r="55230" b="28915"/>
              <a:stretch/>
            </p:blipFill>
            <p:spPr>
              <a:xfrm>
                <a:off x="3334354" y="4723798"/>
                <a:ext cx="649584" cy="1031404"/>
              </a:xfrm>
              <a:prstGeom prst="rect">
                <a:avLst/>
              </a:prstGeom>
            </p:spPr>
          </p:pic>
          <p:pic>
            <p:nvPicPr>
              <p:cNvPr id="13" name="Picture 12">
                <a:extLst>
                  <a:ext uri="{FF2B5EF4-FFF2-40B4-BE49-F238E27FC236}">
                    <a16:creationId xmlns:a16="http://schemas.microsoft.com/office/drawing/2014/main" xmlns="" id="{464F3333-EDC7-4504-BBD4-171544AEB9DD}"/>
                  </a:ext>
                </a:extLst>
              </p:cNvPr>
              <p:cNvPicPr>
                <a:picLocks noChangeAspect="1"/>
              </p:cNvPicPr>
              <p:nvPr/>
            </p:nvPicPr>
            <p:blipFill rotWithShape="1">
              <a:blip r:embed="rId4"/>
              <a:srcRect r="55230" b="28915"/>
              <a:stretch/>
            </p:blipFill>
            <p:spPr>
              <a:xfrm rot="10800000">
                <a:off x="3372948" y="5006226"/>
                <a:ext cx="649584" cy="1031404"/>
              </a:xfrm>
              <a:prstGeom prst="rect">
                <a:avLst/>
              </a:prstGeom>
            </p:spPr>
          </p:pic>
          <p:sp>
            <p:nvSpPr>
              <p:cNvPr id="14" name="Oval 13">
                <a:extLst>
                  <a:ext uri="{FF2B5EF4-FFF2-40B4-BE49-F238E27FC236}">
                    <a16:creationId xmlns:a16="http://schemas.microsoft.com/office/drawing/2014/main" xmlns="" id="{00DFF6CA-42D3-459B-9B2F-60907652D222}"/>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Picture 14" descr="A close up of a sign&#10;&#10;Description automatically generated">
              <a:extLst>
                <a:ext uri="{FF2B5EF4-FFF2-40B4-BE49-F238E27FC236}">
                  <a16:creationId xmlns:a16="http://schemas.microsoft.com/office/drawing/2014/main" xmlns="" id="{1F27345D-CE3D-4D16-957F-CDD18E64B627}"/>
                </a:ext>
              </a:extLst>
            </p:cNvPr>
            <p:cNvPicPr>
              <a:picLocks noChangeAspect="1"/>
            </p:cNvPicPr>
            <p:nvPr/>
          </p:nvPicPr>
          <p:blipFill>
            <a:blip r:embed="rId3"/>
            <a:stretch>
              <a:fillRect/>
            </a:stretch>
          </p:blipFill>
          <p:spPr>
            <a:xfrm>
              <a:off x="1982568" y="3548286"/>
              <a:ext cx="1031404" cy="1031404"/>
            </a:xfrm>
            <a:prstGeom prst="rect">
              <a:avLst/>
            </a:prstGeom>
          </p:spPr>
        </p:pic>
        <p:sp>
          <p:nvSpPr>
            <p:cNvPr id="16" name="Arrow: Right 15">
              <a:extLst>
                <a:ext uri="{FF2B5EF4-FFF2-40B4-BE49-F238E27FC236}">
                  <a16:creationId xmlns:a16="http://schemas.microsoft.com/office/drawing/2014/main" xmlns="" id="{D1ED4000-5D16-43FE-B041-8BC40F2FD07D}"/>
                </a:ext>
              </a:extLst>
            </p:cNvPr>
            <p:cNvSpPr/>
            <p:nvPr/>
          </p:nvSpPr>
          <p:spPr bwMode="auto">
            <a:xfrm>
              <a:off x="3282140"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xmlns="" id="{83551E1A-504E-45A7-8F4A-352611D2F654}"/>
                </a:ext>
              </a:extLst>
            </p:cNvPr>
            <p:cNvSpPr/>
            <p:nvPr/>
          </p:nvSpPr>
          <p:spPr bwMode="auto">
            <a:xfrm>
              <a:off x="4804729"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xmlns="" id="{30AD5DCA-D81A-4ACC-B302-AF57D8B5AC3C}"/>
                </a:ext>
              </a:extLst>
            </p:cNvPr>
            <p:cNvSpPr/>
            <p:nvPr/>
          </p:nvSpPr>
          <p:spPr bwMode="auto">
            <a:xfrm>
              <a:off x="6850503"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xmlns="" id="{A108D194-EB27-4BA3-BA2D-EF9CD2348D1F}"/>
                </a:ext>
              </a:extLst>
            </p:cNvPr>
            <p:cNvSpPr/>
            <p:nvPr/>
          </p:nvSpPr>
          <p:spPr bwMode="auto">
            <a:xfrm>
              <a:off x="8413008" y="3895895"/>
              <a:ext cx="535407" cy="3361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A close up of a sign&#10;&#10;Description automatically generated">
              <a:extLst>
                <a:ext uri="{FF2B5EF4-FFF2-40B4-BE49-F238E27FC236}">
                  <a16:creationId xmlns:a16="http://schemas.microsoft.com/office/drawing/2014/main" xmlns="" id="{35349D22-12F6-4C65-B1C3-33540A0CB142}"/>
                </a:ext>
              </a:extLst>
            </p:cNvPr>
            <p:cNvPicPr>
              <a:picLocks noChangeAspect="1"/>
            </p:cNvPicPr>
            <p:nvPr/>
          </p:nvPicPr>
          <p:blipFill>
            <a:blip r:embed="rId3"/>
            <a:stretch>
              <a:fillRect/>
            </a:stretch>
          </p:blipFill>
          <p:spPr>
            <a:xfrm>
              <a:off x="5570166" y="4756005"/>
              <a:ext cx="1031404" cy="1031404"/>
            </a:xfrm>
            <a:prstGeom prst="rect">
              <a:avLst/>
            </a:prstGeom>
          </p:spPr>
        </p:pic>
        <p:pic>
          <p:nvPicPr>
            <p:cNvPr id="21" name="Picture 20" descr="A close up of a sign&#10;&#10;Description automatically generated">
              <a:extLst>
                <a:ext uri="{FF2B5EF4-FFF2-40B4-BE49-F238E27FC236}">
                  <a16:creationId xmlns:a16="http://schemas.microsoft.com/office/drawing/2014/main" xmlns="" id="{EA883CCD-D95B-4CF4-87F7-4A468575D441}"/>
                </a:ext>
              </a:extLst>
            </p:cNvPr>
            <p:cNvPicPr>
              <a:picLocks noChangeAspect="1"/>
            </p:cNvPicPr>
            <p:nvPr/>
          </p:nvPicPr>
          <p:blipFill>
            <a:blip r:embed="rId3"/>
            <a:stretch>
              <a:fillRect/>
            </a:stretch>
          </p:blipFill>
          <p:spPr>
            <a:xfrm>
              <a:off x="5570166" y="3548286"/>
              <a:ext cx="1031404" cy="1031404"/>
            </a:xfrm>
            <a:prstGeom prst="rect">
              <a:avLst/>
            </a:prstGeom>
          </p:spPr>
        </p:pic>
        <p:pic>
          <p:nvPicPr>
            <p:cNvPr id="22" name="Picture 21" descr="A close up of a sign&#10;&#10;Description automatically generated">
              <a:extLst>
                <a:ext uri="{FF2B5EF4-FFF2-40B4-BE49-F238E27FC236}">
                  <a16:creationId xmlns:a16="http://schemas.microsoft.com/office/drawing/2014/main" xmlns="" id="{CD506596-D456-41A6-9936-7366A70D6C92}"/>
                </a:ext>
              </a:extLst>
            </p:cNvPr>
            <p:cNvPicPr>
              <a:picLocks noChangeAspect="1"/>
            </p:cNvPicPr>
            <p:nvPr/>
          </p:nvPicPr>
          <p:blipFill>
            <a:blip r:embed="rId3"/>
            <a:stretch>
              <a:fillRect/>
            </a:stretch>
          </p:blipFill>
          <p:spPr>
            <a:xfrm>
              <a:off x="5570166" y="2397596"/>
              <a:ext cx="1031404" cy="1031404"/>
            </a:xfrm>
            <a:prstGeom prst="rect">
              <a:avLst/>
            </a:prstGeom>
          </p:spPr>
        </p:pic>
        <p:sp>
          <p:nvSpPr>
            <p:cNvPr id="4" name="TextBox 3">
              <a:extLst>
                <a:ext uri="{FF2B5EF4-FFF2-40B4-BE49-F238E27FC236}">
                  <a16:creationId xmlns:a16="http://schemas.microsoft.com/office/drawing/2014/main" xmlns="" id="{2FD3C303-ADB0-4144-B2FB-A1F288E1205C}"/>
                </a:ext>
              </a:extLst>
            </p:cNvPr>
            <p:cNvSpPr txBox="1"/>
            <p:nvPr/>
          </p:nvSpPr>
          <p:spPr>
            <a:xfrm>
              <a:off x="9461783" y="4687536"/>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F3</a:t>
              </a:r>
            </a:p>
          </p:txBody>
        </p:sp>
        <p:sp>
          <p:nvSpPr>
            <p:cNvPr id="23" name="TextBox 22">
              <a:extLst>
                <a:ext uri="{FF2B5EF4-FFF2-40B4-BE49-F238E27FC236}">
                  <a16:creationId xmlns:a16="http://schemas.microsoft.com/office/drawing/2014/main" xmlns="" id="{AB7BBDA3-9C98-40C6-84E0-6F6EE5A595BD}"/>
                </a:ext>
              </a:extLst>
            </p:cNvPr>
            <p:cNvSpPr txBox="1"/>
            <p:nvPr/>
          </p:nvSpPr>
          <p:spPr>
            <a:xfrm>
              <a:off x="5930755" y="5807499"/>
              <a:ext cx="32541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F2</a:t>
              </a:r>
            </a:p>
          </p:txBody>
        </p:sp>
        <p:sp>
          <p:nvSpPr>
            <p:cNvPr id="24" name="TextBox 23">
              <a:extLst>
                <a:ext uri="{FF2B5EF4-FFF2-40B4-BE49-F238E27FC236}">
                  <a16:creationId xmlns:a16="http://schemas.microsoft.com/office/drawing/2014/main" xmlns="" id="{E0C0398B-D965-4300-9D5B-D78BFE6B0113}"/>
                </a:ext>
              </a:extLst>
            </p:cNvPr>
            <p:cNvSpPr txBox="1"/>
            <p:nvPr/>
          </p:nvSpPr>
          <p:spPr>
            <a:xfrm>
              <a:off x="2393324" y="4679694"/>
              <a:ext cx="277320"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latin typeface="+mj-lt"/>
                </a:rPr>
                <a:t>F1</a:t>
              </a:r>
            </a:p>
          </p:txBody>
        </p:sp>
        <p:sp>
          <p:nvSpPr>
            <p:cNvPr id="26" name="Arrow: Bent 25">
              <a:extLst>
                <a:ext uri="{FF2B5EF4-FFF2-40B4-BE49-F238E27FC236}">
                  <a16:creationId xmlns:a16="http://schemas.microsoft.com/office/drawing/2014/main" xmlns="" id="{3C4E62B7-CC36-407D-A328-79C24A59B36F}"/>
                </a:ext>
              </a:extLst>
            </p:cNvPr>
            <p:cNvSpPr/>
            <p:nvPr/>
          </p:nvSpPr>
          <p:spPr bwMode="auto">
            <a:xfrm>
              <a:off x="4208189" y="2746112"/>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Arrow: Bent 26">
              <a:extLst>
                <a:ext uri="{FF2B5EF4-FFF2-40B4-BE49-F238E27FC236}">
                  <a16:creationId xmlns:a16="http://schemas.microsoft.com/office/drawing/2014/main" xmlns="" id="{16EC00A1-ADE9-4A12-BA4D-869D987077D8}"/>
                </a:ext>
              </a:extLst>
            </p:cNvPr>
            <p:cNvSpPr/>
            <p:nvPr/>
          </p:nvSpPr>
          <p:spPr bwMode="auto">
            <a:xfrm flipV="1">
              <a:off x="4230273" y="4915839"/>
              <a:ext cx="1188720" cy="55293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Arrow: Bent 31">
              <a:extLst>
                <a:ext uri="{FF2B5EF4-FFF2-40B4-BE49-F238E27FC236}">
                  <a16:creationId xmlns:a16="http://schemas.microsoft.com/office/drawing/2014/main" xmlns="" id="{3E08C5C5-B7EE-45CC-A358-2BCE864D7EA0}"/>
                </a:ext>
              </a:extLst>
            </p:cNvPr>
            <p:cNvSpPr/>
            <p:nvPr/>
          </p:nvSpPr>
          <p:spPr bwMode="auto">
            <a:xfrm rot="16200000" flipV="1">
              <a:off x="7217010" y="4616433"/>
              <a:ext cx="495644" cy="120902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Arrow: Bent 33">
              <a:extLst>
                <a:ext uri="{FF2B5EF4-FFF2-40B4-BE49-F238E27FC236}">
                  <a16:creationId xmlns:a16="http://schemas.microsoft.com/office/drawing/2014/main" xmlns="" id="{51D5756E-0B9E-4299-9613-C0D47B67C0EF}"/>
                </a:ext>
              </a:extLst>
            </p:cNvPr>
            <p:cNvSpPr/>
            <p:nvPr/>
          </p:nvSpPr>
          <p:spPr bwMode="auto">
            <a:xfrm rot="5400000">
              <a:off x="7221737" y="2418160"/>
              <a:ext cx="552905" cy="1208809"/>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33297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Fan-out/fan-in code</a:t>
            </a:r>
          </a:p>
        </p:txBody>
      </p:sp>
      <p:sp>
        <p:nvSpPr>
          <p:cNvPr id="4" name="Text Placeholder 3">
            <a:extLst>
              <a:ext uri="{FF2B5EF4-FFF2-40B4-BE49-F238E27FC236}">
                <a16:creationId xmlns:a16="http://schemas.microsoft.com/office/drawing/2014/main" xmlns="" id="{79FE203D-9BC1-4745-AE76-F6A3DDADA421}"/>
              </a:ext>
            </a:extLst>
          </p:cNvPr>
          <p:cNvSpPr>
            <a:spLocks noGrp="1"/>
          </p:cNvSpPr>
          <p:nvPr>
            <p:ph type="body" sz="quarter" idx="10"/>
          </p:nvPr>
        </p:nvSpPr>
        <p:spPr>
          <a:xfrm>
            <a:off x="588263" y="1436688"/>
            <a:ext cx="11018520" cy="5121402"/>
          </a:xfrm>
        </p:spPr>
        <p:txBody>
          <a:bodyPr/>
          <a:lstStyle/>
          <a:p>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FunctionName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FanOutFanIn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OrchestrationTrigger</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IDurableOrchestrationContext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context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List</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&gt;&gt;();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Get a list of N work items to process in parallel.</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object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"F1"</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&lt; </a:t>
            </a:r>
            <a:r>
              <a:rPr lang="en-US" sz="1600" b="0" dirty="0" err="1">
                <a:solidFill>
                  <a:srgbClr val="001080"/>
                </a:solidFill>
                <a:effectLst/>
                <a:latin typeface="Consolas" panose="020B0609020204030204" pitchFamily="49" charset="0"/>
              </a:rPr>
              <a:t>workBatch</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Length</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 </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&gt;(</a:t>
            </a:r>
            <a:r>
              <a:rPr lang="en-US" sz="1600" b="0" dirty="0">
                <a:solidFill>
                  <a:srgbClr val="A31515"/>
                </a:solidFill>
                <a:effectLst/>
                <a:latin typeface="Consolas" panose="020B0609020204030204" pitchFamily="49" charset="0"/>
              </a:rPr>
              <a:t>"F2"</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workBatch</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Add</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task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Task</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WhenAll</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parallelTasks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Aggregate all N outputs and send the result to F3.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parallelTasks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t</a:t>
            </a:r>
            <a:r>
              <a:rPr lang="en-US" sz="1600" b="0" dirty="0">
                <a:solidFill>
                  <a:srgbClr val="000000"/>
                </a:solidFill>
                <a:effectLst/>
                <a:latin typeface="Consolas" panose="020B0609020204030204" pitchFamily="49" charset="0"/>
              </a:rPr>
              <a:t> =&gt; </a:t>
            </a:r>
            <a:r>
              <a:rPr lang="en-US" sz="1600" b="0" dirty="0" err="1">
                <a:solidFill>
                  <a:srgbClr val="001080"/>
                </a:solidFill>
                <a:effectLst/>
                <a:latin typeface="Consolas" panose="020B0609020204030204" pitchFamily="49" charset="0"/>
              </a:rPr>
              <a:t>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Result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context</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CallActivityAsync</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"F3"</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6395152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Async HTTP APIs</a:t>
            </a:r>
          </a:p>
        </p:txBody>
      </p:sp>
      <p:sp>
        <p:nvSpPr>
          <p:cNvPr id="3" name="Rectangle 2">
            <a:extLst>
              <a:ext uri="{FF2B5EF4-FFF2-40B4-BE49-F238E27FC236}">
                <a16:creationId xmlns:a16="http://schemas.microsoft.com/office/drawing/2014/main" xmlns="" id="{C91D7A9A-3904-482D-8E8E-FDAE69AF3986}"/>
              </a:ext>
            </a:extLst>
          </p:cNvPr>
          <p:cNvSpPr/>
          <p:nvPr/>
        </p:nvSpPr>
        <p:spPr>
          <a:xfrm>
            <a:off x="588263" y="1443335"/>
            <a:ext cx="11018520"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Durable Functions provides built-in APIs that simplify the code that you write for interacting with long-running function executions</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job-based serverless application that performs asynchronous work while reporting status for clients.">
            <a:extLst>
              <a:ext uri="{FF2B5EF4-FFF2-40B4-BE49-F238E27FC236}">
                <a16:creationId xmlns:a16="http://schemas.microsoft.com/office/drawing/2014/main" xmlns="" id="{72608808-8FDB-4473-886D-AAA9C9247A94}"/>
              </a:ext>
            </a:extLst>
          </p:cNvPr>
          <p:cNvGrpSpPr/>
          <p:nvPr/>
        </p:nvGrpSpPr>
        <p:grpSpPr>
          <a:xfrm>
            <a:off x="3627971" y="2531303"/>
            <a:ext cx="4824389" cy="3783471"/>
            <a:chOff x="3627971" y="2531303"/>
            <a:chExt cx="4824389" cy="3783471"/>
          </a:xfrm>
        </p:grpSpPr>
        <p:pic>
          <p:nvPicPr>
            <p:cNvPr id="5" name="Picture 4" descr="A close up of a sign&#10;&#10;Description automatically generated">
              <a:extLst>
                <a:ext uri="{FF2B5EF4-FFF2-40B4-BE49-F238E27FC236}">
                  <a16:creationId xmlns:a16="http://schemas.microsoft.com/office/drawing/2014/main" xmlns="" id="{39DFDB35-42FF-47F9-91BA-28BA93A4CF19}"/>
                </a:ext>
              </a:extLst>
            </p:cNvPr>
            <p:cNvPicPr>
              <a:picLocks noChangeAspect="1"/>
            </p:cNvPicPr>
            <p:nvPr/>
          </p:nvPicPr>
          <p:blipFill>
            <a:blip r:embed="rId4"/>
            <a:stretch>
              <a:fillRect/>
            </a:stretch>
          </p:blipFill>
          <p:spPr>
            <a:xfrm>
              <a:off x="7420956" y="2583358"/>
              <a:ext cx="1031404" cy="1031404"/>
            </a:xfrm>
            <a:prstGeom prst="rect">
              <a:avLst/>
            </a:prstGeom>
          </p:spPr>
        </p:pic>
        <p:sp>
          <p:nvSpPr>
            <p:cNvPr id="7" name="Arrow: Right 6">
              <a:extLst>
                <a:ext uri="{FF2B5EF4-FFF2-40B4-BE49-F238E27FC236}">
                  <a16:creationId xmlns:a16="http://schemas.microsoft.com/office/drawing/2014/main" xmlns="" id="{D1B18B6E-BCAE-494E-9AFE-7FEB350A6E1A}"/>
                </a:ext>
              </a:extLst>
            </p:cNvPr>
            <p:cNvSpPr/>
            <p:nvPr/>
          </p:nvSpPr>
          <p:spPr bwMode="auto">
            <a:xfrm>
              <a:off x="3642912"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xmlns="" id="{5BE88790-8CF5-44E3-AAC4-7C82EEF14F08}"/>
                </a:ext>
              </a:extLst>
            </p:cNvPr>
            <p:cNvGrpSpPr/>
            <p:nvPr/>
          </p:nvGrpSpPr>
          <p:grpSpPr>
            <a:xfrm>
              <a:off x="6004320" y="2531303"/>
              <a:ext cx="699063" cy="1083459"/>
              <a:chOff x="3334354" y="4723798"/>
              <a:chExt cx="688178" cy="1313832"/>
            </a:xfrm>
          </p:grpSpPr>
          <p:pic>
            <p:nvPicPr>
              <p:cNvPr id="9" name="Picture 8">
                <a:extLst>
                  <a:ext uri="{FF2B5EF4-FFF2-40B4-BE49-F238E27FC236}">
                    <a16:creationId xmlns:a16="http://schemas.microsoft.com/office/drawing/2014/main" xmlns="" id="{F55B8FA0-168C-449E-A9FD-A42FF685AD5B}"/>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0" name="Picture 9">
                <a:extLst>
                  <a:ext uri="{FF2B5EF4-FFF2-40B4-BE49-F238E27FC236}">
                    <a16:creationId xmlns:a16="http://schemas.microsoft.com/office/drawing/2014/main" xmlns="" id="{EB19FE8A-3B2C-42D9-B70C-17B662553820}"/>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1" name="Oval 10">
                <a:extLst>
                  <a:ext uri="{FF2B5EF4-FFF2-40B4-BE49-F238E27FC236}">
                    <a16:creationId xmlns:a16="http://schemas.microsoft.com/office/drawing/2014/main" xmlns="" id="{815C7E61-D84E-4D22-B791-D6ACD9604FD8}"/>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A close up of a sign&#10;&#10;Description automatically generated">
              <a:extLst>
                <a:ext uri="{FF2B5EF4-FFF2-40B4-BE49-F238E27FC236}">
                  <a16:creationId xmlns:a16="http://schemas.microsoft.com/office/drawing/2014/main" xmlns="" id="{ACD5BBDC-49C2-4B7B-B787-481267A2B91D}"/>
                </a:ext>
              </a:extLst>
            </p:cNvPr>
            <p:cNvPicPr>
              <a:picLocks noChangeAspect="1"/>
            </p:cNvPicPr>
            <p:nvPr/>
          </p:nvPicPr>
          <p:blipFill>
            <a:blip r:embed="rId4"/>
            <a:stretch>
              <a:fillRect/>
            </a:stretch>
          </p:blipFill>
          <p:spPr>
            <a:xfrm>
              <a:off x="4255343" y="2568445"/>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xmlns="" id="{F63B7D63-58E1-46F8-931D-23447B366AD7}"/>
                </a:ext>
              </a:extLst>
            </p:cNvPr>
            <p:cNvPicPr>
              <a:picLocks noChangeAspect="1"/>
            </p:cNvPicPr>
            <p:nvPr/>
          </p:nvPicPr>
          <p:blipFill>
            <a:blip r:embed="rId4"/>
            <a:stretch>
              <a:fillRect/>
            </a:stretch>
          </p:blipFill>
          <p:spPr>
            <a:xfrm>
              <a:off x="4297292" y="4988122"/>
              <a:ext cx="1031404" cy="1031404"/>
            </a:xfrm>
            <a:prstGeom prst="rect">
              <a:avLst/>
            </a:prstGeom>
          </p:spPr>
        </p:pic>
        <p:grpSp>
          <p:nvGrpSpPr>
            <p:cNvPr id="14" name="Group 13">
              <a:extLst>
                <a:ext uri="{FF2B5EF4-FFF2-40B4-BE49-F238E27FC236}">
                  <a16:creationId xmlns:a16="http://schemas.microsoft.com/office/drawing/2014/main" xmlns="" id="{95E98925-1F79-43B7-A12C-FCC5CD813A8A}"/>
                </a:ext>
              </a:extLst>
            </p:cNvPr>
            <p:cNvGrpSpPr/>
            <p:nvPr/>
          </p:nvGrpSpPr>
          <p:grpSpPr>
            <a:xfrm>
              <a:off x="5997105" y="4011850"/>
              <a:ext cx="699063" cy="1083459"/>
              <a:chOff x="3334354" y="4723798"/>
              <a:chExt cx="688178" cy="1313832"/>
            </a:xfrm>
          </p:grpSpPr>
          <p:pic>
            <p:nvPicPr>
              <p:cNvPr id="15" name="Picture 14">
                <a:extLst>
                  <a:ext uri="{FF2B5EF4-FFF2-40B4-BE49-F238E27FC236}">
                    <a16:creationId xmlns:a16="http://schemas.microsoft.com/office/drawing/2014/main" xmlns="" id="{DBE6B6F4-1EDD-4558-A5D4-BE9EFDCBFCA0}"/>
                  </a:ext>
                </a:extLst>
              </p:cNvPr>
              <p:cNvPicPr>
                <a:picLocks noChangeAspect="1"/>
              </p:cNvPicPr>
              <p:nvPr/>
            </p:nvPicPr>
            <p:blipFill rotWithShape="1">
              <a:blip r:embed="rId5"/>
              <a:srcRect r="55230" b="28915"/>
              <a:stretch/>
            </p:blipFill>
            <p:spPr>
              <a:xfrm>
                <a:off x="3334354" y="4723798"/>
                <a:ext cx="649584" cy="1031404"/>
              </a:xfrm>
              <a:prstGeom prst="rect">
                <a:avLst/>
              </a:prstGeom>
            </p:spPr>
          </p:pic>
          <p:pic>
            <p:nvPicPr>
              <p:cNvPr id="16" name="Picture 15">
                <a:extLst>
                  <a:ext uri="{FF2B5EF4-FFF2-40B4-BE49-F238E27FC236}">
                    <a16:creationId xmlns:a16="http://schemas.microsoft.com/office/drawing/2014/main" xmlns="" id="{7E551495-55DA-4A38-9A33-BEE7418412A3}"/>
                  </a:ext>
                </a:extLst>
              </p:cNvPr>
              <p:cNvPicPr>
                <a:picLocks noChangeAspect="1"/>
              </p:cNvPicPr>
              <p:nvPr/>
            </p:nvPicPr>
            <p:blipFill rotWithShape="1">
              <a:blip r:embed="rId5"/>
              <a:srcRect r="55230" b="28915"/>
              <a:stretch/>
            </p:blipFill>
            <p:spPr>
              <a:xfrm rot="10800000">
                <a:off x="3372948" y="5006226"/>
                <a:ext cx="649584" cy="1031404"/>
              </a:xfrm>
              <a:prstGeom prst="rect">
                <a:avLst/>
              </a:prstGeom>
            </p:spPr>
          </p:pic>
          <p:sp>
            <p:nvSpPr>
              <p:cNvPr id="17" name="Oval 16">
                <a:extLst>
                  <a:ext uri="{FF2B5EF4-FFF2-40B4-BE49-F238E27FC236}">
                    <a16:creationId xmlns:a16="http://schemas.microsoft.com/office/drawing/2014/main" xmlns="" id="{F52B5516-B193-49BA-AAFF-583555CA4EAF}"/>
                  </a:ext>
                </a:extLst>
              </p:cNvPr>
              <p:cNvSpPr/>
              <p:nvPr/>
            </p:nvSpPr>
            <p:spPr bwMode="auto">
              <a:xfrm>
                <a:off x="3399331" y="5738203"/>
                <a:ext cx="544019" cy="241300"/>
              </a:xfrm>
              <a:prstGeom prst="ellipse">
                <a:avLst/>
              </a:prstGeom>
              <a:solidFill>
                <a:srgbClr val="006DD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Arrow: Right 17">
              <a:extLst>
                <a:ext uri="{FF2B5EF4-FFF2-40B4-BE49-F238E27FC236}">
                  <a16:creationId xmlns:a16="http://schemas.microsoft.com/office/drawing/2014/main" xmlns="" id="{775F2197-6F23-44B0-A7C0-F111C3FDC183}"/>
                </a:ext>
              </a:extLst>
            </p:cNvPr>
            <p:cNvSpPr/>
            <p:nvPr/>
          </p:nvSpPr>
          <p:spPr bwMode="auto">
            <a:xfrm>
              <a:off x="5431093" y="293718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xmlns="" id="{F5BE62AE-6771-43F8-AB2F-B7C4F54FCE30}"/>
                </a:ext>
              </a:extLst>
            </p:cNvPr>
            <p:cNvSpPr/>
            <p:nvPr/>
          </p:nvSpPr>
          <p:spPr bwMode="auto">
            <a:xfrm>
              <a:off x="6784693" y="2922149"/>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xmlns="" id="{8E804EA2-531D-4EB9-A235-C8E09CAC2358}"/>
                </a:ext>
              </a:extLst>
            </p:cNvPr>
            <p:cNvSpPr/>
            <p:nvPr/>
          </p:nvSpPr>
          <p:spPr bwMode="auto">
            <a:xfrm>
              <a:off x="3627971" y="5356866"/>
              <a:ext cx="468085" cy="2939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Arrow: Bent 20">
              <a:extLst>
                <a:ext uri="{FF2B5EF4-FFF2-40B4-BE49-F238E27FC236}">
                  <a16:creationId xmlns:a16="http://schemas.microsoft.com/office/drawing/2014/main" xmlns="" id="{3DBC3A11-D971-4A7A-8D71-63B11E096449}"/>
                </a:ext>
              </a:extLst>
            </p:cNvPr>
            <p:cNvSpPr/>
            <p:nvPr/>
          </p:nvSpPr>
          <p:spPr bwMode="auto">
            <a:xfrm flipV="1">
              <a:off x="4655820" y="4064726"/>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rrow: Bent 21">
              <a:extLst>
                <a:ext uri="{FF2B5EF4-FFF2-40B4-BE49-F238E27FC236}">
                  <a16:creationId xmlns:a16="http://schemas.microsoft.com/office/drawing/2014/main" xmlns="" id="{EE2EB52D-3A39-483D-A393-4F38C3042A83}"/>
                </a:ext>
              </a:extLst>
            </p:cNvPr>
            <p:cNvSpPr/>
            <p:nvPr/>
          </p:nvSpPr>
          <p:spPr bwMode="auto">
            <a:xfrm flipH="1" flipV="1">
              <a:off x="6799277" y="4011850"/>
              <a:ext cx="1243358" cy="707887"/>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Arrow: Bent 22">
              <a:extLst>
                <a:ext uri="{FF2B5EF4-FFF2-40B4-BE49-F238E27FC236}">
                  <a16:creationId xmlns:a16="http://schemas.microsoft.com/office/drawing/2014/main" xmlns="" id="{2C314B70-C6ED-4F99-9A10-B417F51FD6A3}"/>
                </a:ext>
              </a:extLst>
            </p:cNvPr>
            <p:cNvSpPr/>
            <p:nvPr/>
          </p:nvSpPr>
          <p:spPr bwMode="auto">
            <a:xfrm rot="16200000" flipV="1">
              <a:off x="5694779" y="4842677"/>
              <a:ext cx="544416" cy="1071791"/>
            </a:xfrm>
            <a:prstGeom prst="ben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xmlns="" id="{8E549480-EE2E-4385-94DC-5D29C123BD3D}"/>
                </a:ext>
              </a:extLst>
            </p:cNvPr>
            <p:cNvSpPr txBox="1"/>
            <p:nvPr/>
          </p:nvSpPr>
          <p:spPr>
            <a:xfrm>
              <a:off x="4506999" y="3553715"/>
              <a:ext cx="52809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Start</a:t>
              </a:r>
            </a:p>
          </p:txBody>
        </p:sp>
        <p:sp>
          <p:nvSpPr>
            <p:cNvPr id="24" name="TextBox 23">
              <a:extLst>
                <a:ext uri="{FF2B5EF4-FFF2-40B4-BE49-F238E27FC236}">
                  <a16:creationId xmlns:a16="http://schemas.microsoft.com/office/drawing/2014/main" xmlns="" id="{DDE1D6EE-5307-41D5-BE1B-4103F8F745E2}"/>
                </a:ext>
              </a:extLst>
            </p:cNvPr>
            <p:cNvSpPr txBox="1"/>
            <p:nvPr/>
          </p:nvSpPr>
          <p:spPr>
            <a:xfrm>
              <a:off x="7470857" y="3614762"/>
              <a:ext cx="931602"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DoWork</a:t>
              </a:r>
            </a:p>
          </p:txBody>
        </p:sp>
        <p:sp>
          <p:nvSpPr>
            <p:cNvPr id="25" name="TextBox 24">
              <a:extLst>
                <a:ext uri="{FF2B5EF4-FFF2-40B4-BE49-F238E27FC236}">
                  <a16:creationId xmlns:a16="http://schemas.microsoft.com/office/drawing/2014/main" xmlns="" id="{A6EECA14-D10E-41CD-BB69-46E856F6E803}"/>
                </a:ext>
              </a:extLst>
            </p:cNvPr>
            <p:cNvSpPr txBox="1"/>
            <p:nvPr/>
          </p:nvSpPr>
          <p:spPr>
            <a:xfrm>
              <a:off x="4271307" y="6006997"/>
              <a:ext cx="1083374"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GetStatus</a:t>
              </a:r>
            </a:p>
          </p:txBody>
        </p:sp>
      </p:grpSp>
    </p:spTree>
    <p:custDataLst>
      <p:tags r:id="rId1"/>
    </p:custDataLst>
    <p:extLst>
      <p:ext uri="{BB962C8B-B14F-4D97-AF65-F5344CB8AC3E}">
        <p14:creationId xmlns:p14="http://schemas.microsoft.com/office/powerpoint/2010/main" val="24357223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Async HTTP APIs response</a:t>
            </a:r>
          </a:p>
        </p:txBody>
      </p:sp>
      <p:sp>
        <p:nvSpPr>
          <p:cNvPr id="4" name="Text Placeholder 3">
            <a:extLst>
              <a:ext uri="{FF2B5EF4-FFF2-40B4-BE49-F238E27FC236}">
                <a16:creationId xmlns:a16="http://schemas.microsoft.com/office/drawing/2014/main" xmlns="" id="{1638000B-4729-4984-996C-7BAADE440048}"/>
              </a:ext>
            </a:extLst>
          </p:cNvPr>
          <p:cNvSpPr>
            <a:spLocks noGrp="1"/>
          </p:cNvSpPr>
          <p:nvPr>
            <p:ph type="body" sz="quarter" idx="10"/>
          </p:nvPr>
        </p:nvSpPr>
        <p:spPr>
          <a:xfrm>
            <a:off x="588263" y="1436688"/>
            <a:ext cx="11018520" cy="4604337"/>
          </a:xfrm>
        </p:spPr>
        <p:txBody>
          <a:bodyPr/>
          <a:lstStyle/>
          <a:p>
            <a:r>
              <a:rPr lang="en-US" sz="1700" dirty="0">
                <a:solidFill>
                  <a:srgbClr val="000000"/>
                </a:solidFill>
              </a:rPr>
              <a:t>&gt; curl -X POST https://myfunc.azurewebsites.net/orchestrators/DoWork -H </a:t>
            </a:r>
            <a:r>
              <a:rPr lang="en-US" sz="1700" dirty="0">
                <a:solidFill>
                  <a:srgbClr val="A31515"/>
                </a:solidFill>
              </a:rPr>
              <a:t>"Content-Length: 0"</a:t>
            </a:r>
            <a:r>
              <a:rPr lang="en-US" sz="1700" dirty="0">
                <a:solidFill>
                  <a:srgbClr val="000000"/>
                </a:solidFill>
              </a:rPr>
              <a:t>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"id"</a:t>
            </a:r>
            <a:r>
              <a:rPr lang="en-US" sz="1700" dirty="0">
                <a:solidFill>
                  <a:srgbClr val="000000"/>
                </a:solidFill>
              </a:rPr>
              <a:t>:</a:t>
            </a:r>
            <a:r>
              <a:rPr lang="en-US" sz="1700" dirty="0">
                <a:solidFill>
                  <a:srgbClr val="A31515"/>
                </a:solidFill>
              </a:rPr>
              <a:t>"b79baf67f717453ca9e86c5da21e03ec"</a:t>
            </a:r>
            <a:r>
              <a:rPr lang="en-US" sz="1700" dirty="0">
                <a:solidFill>
                  <a:srgbClr val="000000"/>
                </a:solidFill>
              </a:rPr>
              <a:t>, </a:t>
            </a:r>
            <a:r>
              <a:rPr lang="en-US" sz="1700" dirty="0">
                <a:solidFill>
                  <a:srgbClr val="CD3131"/>
                </a:solidFill>
              </a:rPr>
              <a:t>...</a:t>
            </a:r>
            <a:r>
              <a:rPr lang="en-US" sz="1700" dirty="0">
                <a:solidFill>
                  <a:srgbClr val="000000"/>
                </a:solidFill>
              </a:rPr>
              <a:t> }</a:t>
            </a:r>
          </a:p>
          <a:p>
            <a:r>
              <a:rPr lang="en-US" sz="1700" dirty="0">
                <a:solidFill>
                  <a:srgbClr val="000000"/>
                </a:solidFill>
              </a:rPr>
              <a:t/>
            </a:r>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HTTP/1.1 202 Accepted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"Running"</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"2017-03-16T21:20:47Z"</a:t>
            </a:r>
            <a:r>
              <a:rPr lang="en-US" sz="1700" dirty="0">
                <a:solidFill>
                  <a:srgbClr val="000000"/>
                </a:solidFill>
              </a:rPr>
              <a:t>, </a:t>
            </a:r>
            <a:r>
              <a:rPr lang="en-US" sz="1700" dirty="0">
                <a:solidFill>
                  <a:srgbClr val="CD3131"/>
                </a:solidFill>
              </a:rPr>
              <a:t>...</a:t>
            </a:r>
            <a:r>
              <a:rPr lang="en-US" sz="1700" dirty="0">
                <a:solidFill>
                  <a:srgbClr val="000000"/>
                </a:solidFill>
              </a:rPr>
              <a:t> }</a:t>
            </a:r>
          </a:p>
          <a:p>
            <a:r>
              <a:rPr lang="en-US" sz="1700" dirty="0">
                <a:solidFill>
                  <a:srgbClr val="000000"/>
                </a:solidFill>
              </a:rPr>
              <a:t/>
            </a:r>
            <a:br>
              <a:rPr lang="en-US" sz="1700" dirty="0">
                <a:solidFill>
                  <a:srgbClr val="000000"/>
                </a:solidFill>
              </a:rPr>
            </a:br>
            <a:r>
              <a:rPr lang="en-US" sz="1700" dirty="0">
                <a:solidFill>
                  <a:srgbClr val="000000"/>
                </a:solidFill>
              </a:rPr>
              <a:t>&gt; curl https://myfunc.azurewebsites.net/admin/extensions/DurableTaskExtension/b79baf67f717453ca9e86c5da21e03ec -i</a:t>
            </a:r>
          </a:p>
          <a:p>
            <a:r>
              <a:rPr lang="en-US" sz="1700" dirty="0">
                <a:solidFill>
                  <a:srgbClr val="000000"/>
                </a:solidFill>
              </a:rPr>
              <a:t>HTTP/1.1 200 OK Content-Length: 175 Content-Type: application/json</a:t>
            </a:r>
          </a:p>
          <a:p>
            <a:r>
              <a:rPr lang="en-US" sz="1700" dirty="0">
                <a:solidFill>
                  <a:srgbClr val="000000"/>
                </a:solidFill>
              </a:rPr>
              <a:t>{ </a:t>
            </a:r>
            <a:r>
              <a:rPr lang="en-US" sz="1700" dirty="0">
                <a:solidFill>
                  <a:srgbClr val="0451A5"/>
                </a:solidFill>
              </a:rPr>
              <a:t>"runtimeStatus"</a:t>
            </a:r>
            <a:r>
              <a:rPr lang="en-US" sz="1700" dirty="0">
                <a:solidFill>
                  <a:srgbClr val="000000"/>
                </a:solidFill>
              </a:rPr>
              <a:t>:</a:t>
            </a:r>
            <a:r>
              <a:rPr lang="en-US" sz="1700" dirty="0">
                <a:solidFill>
                  <a:srgbClr val="A31515"/>
                </a:solidFill>
              </a:rPr>
              <a:t>"Completed"</a:t>
            </a:r>
            <a:r>
              <a:rPr lang="en-US" sz="1700" dirty="0">
                <a:solidFill>
                  <a:srgbClr val="000000"/>
                </a:solidFill>
              </a:rPr>
              <a:t>, </a:t>
            </a:r>
            <a:r>
              <a:rPr lang="en-US" sz="1700" dirty="0">
                <a:solidFill>
                  <a:srgbClr val="0451A5"/>
                </a:solidFill>
              </a:rPr>
              <a:t>"lastUpdatedTime"</a:t>
            </a:r>
            <a:r>
              <a:rPr lang="en-US" sz="1700" dirty="0">
                <a:solidFill>
                  <a:srgbClr val="000000"/>
                </a:solidFill>
              </a:rPr>
              <a:t>:</a:t>
            </a:r>
            <a:r>
              <a:rPr lang="en-US" sz="1700" dirty="0">
                <a:solidFill>
                  <a:srgbClr val="A31515"/>
                </a:solidFill>
              </a:rPr>
              <a:t>"2017-03-16T21:20:57Z"</a:t>
            </a:r>
            <a:r>
              <a:rPr lang="en-US" sz="1700" dirty="0">
                <a:solidFill>
                  <a:srgbClr val="000000"/>
                </a:solidFill>
              </a:rPr>
              <a:t>, </a:t>
            </a:r>
            <a:r>
              <a:rPr lang="en-US" sz="1700" dirty="0">
                <a:solidFill>
                  <a:srgbClr val="CD3131"/>
                </a:solidFill>
              </a:rPr>
              <a:t>...</a:t>
            </a:r>
            <a:r>
              <a:rPr lang="en-US" sz="1700" dirty="0">
                <a:solidFill>
                  <a:srgbClr val="000000"/>
                </a:solidFill>
              </a:rPr>
              <a:t> }</a:t>
            </a:r>
          </a:p>
        </p:txBody>
      </p:sp>
    </p:spTree>
    <p:extLst>
      <p:ext uri="{BB962C8B-B14F-4D97-AF65-F5344CB8AC3E}">
        <p14:creationId xmlns:p14="http://schemas.microsoft.com/office/powerpoint/2010/main" val="12069842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Async HTTP APIs code</a:t>
            </a:r>
          </a:p>
        </p:txBody>
      </p:sp>
      <p:sp>
        <p:nvSpPr>
          <p:cNvPr id="4" name="Text Placeholder 3">
            <a:extLst>
              <a:ext uri="{FF2B5EF4-FFF2-40B4-BE49-F238E27FC236}">
                <a16:creationId xmlns:a16="http://schemas.microsoft.com/office/drawing/2014/main" xmlns="" id="{1638000B-4729-4984-996C-7BAADE440048}"/>
              </a:ext>
            </a:extLst>
          </p:cNvPr>
          <p:cNvSpPr>
            <a:spLocks noGrp="1"/>
          </p:cNvSpPr>
          <p:nvPr>
            <p:ph type="body" sz="quarter" idx="10"/>
          </p:nvPr>
        </p:nvSpPr>
        <p:spPr>
          <a:xfrm>
            <a:off x="588263" y="1436688"/>
            <a:ext cx="11018520" cy="5127558"/>
          </a:xfrm>
        </p:spPr>
        <p:txBody>
          <a:bodyPr/>
          <a:lstStyle/>
          <a:p>
            <a:r>
              <a:rPr lang="en-US" sz="1700" dirty="0">
                <a:solidFill>
                  <a:srgbClr val="008000"/>
                </a:solidFill>
              </a:rPr>
              <a:t>// HTTP-triggered function to start a new orchestrator function instance.</a:t>
            </a:r>
            <a:endParaRPr lang="en-US" sz="1700" dirty="0">
              <a:solidFill>
                <a:srgbClr val="000000"/>
              </a:solidFill>
            </a:endParaRPr>
          </a:p>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HttpStart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&lt;</a:t>
            </a:r>
            <a:r>
              <a:rPr lang="en-US" sz="1700" b="0" dirty="0" err="1">
                <a:solidFill>
                  <a:srgbClr val="267F99"/>
                </a:solidFill>
                <a:effectLst/>
                <a:latin typeface="Consolas" panose="020B0609020204030204" pitchFamily="49" charset="0"/>
              </a:rPr>
              <a:t>HttpResponseMessage</a:t>
            </a:r>
            <a:r>
              <a:rPr lang="en-US" sz="1700" b="0" dirty="0">
                <a:solidFill>
                  <a:srgbClr val="000000"/>
                </a:solidFill>
                <a:effectLst/>
                <a:latin typeface="Consolas" panose="020B0609020204030204" pitchFamily="49" charset="0"/>
              </a:rPr>
              <a:t>&gt;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HttpTrigger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AuthorizationLevel</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Function</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methods</a:t>
            </a:r>
            <a:r>
              <a:rPr lang="en-US" sz="1700" b="0" dirty="0">
                <a:solidFill>
                  <a:srgbClr val="000000"/>
                </a:solidFill>
                <a:effectLst/>
                <a:latin typeface="Consolas" panose="020B0609020204030204" pitchFamily="49" charset="0"/>
              </a:rPr>
              <a:t>: </a:t>
            </a:r>
            <a:r>
              <a:rPr lang="en-US" sz="1700" b="0" dirty="0">
                <a:solidFill>
                  <a:srgbClr val="A31515"/>
                </a:solidFill>
                <a:effectLst/>
                <a:latin typeface="Consolas" panose="020B0609020204030204" pitchFamily="49" charset="0"/>
              </a:rPr>
              <a:t>"post"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Route</a:t>
            </a:r>
            <a:r>
              <a:rPr lang="en-US" sz="1700" b="0" dirty="0">
                <a:solidFill>
                  <a:srgbClr val="000000"/>
                </a:solidFill>
                <a:effectLst/>
                <a:latin typeface="Consolas" panose="020B0609020204030204" pitchFamily="49" charset="0"/>
              </a:rPr>
              <a:t> = </a:t>
            </a:r>
            <a:r>
              <a:rPr lang="en-US" sz="1700" b="0" dirty="0">
                <a:solidFill>
                  <a:srgbClr val="A31515"/>
                </a:solidFill>
                <a:effectLst/>
                <a:latin typeface="Consolas" panose="020B0609020204030204" pitchFamily="49" charset="0"/>
              </a:rPr>
              <a:t>"orchestrators/{</a:t>
            </a:r>
            <a:r>
              <a:rPr lang="en-US" sz="1700" b="0" dirty="0" err="1">
                <a:solidFill>
                  <a:srgbClr val="A31515"/>
                </a:solidFill>
                <a:effectLst/>
                <a:latin typeface="Consolas" panose="020B0609020204030204" pitchFamily="49" charset="0"/>
              </a:rPr>
              <a:t>functionName</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HttpRequestMessage</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req</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DurableClient</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IDurableClient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starter</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ILogger</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log</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Function input comes from the request content.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object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eventData</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req</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Content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ReadAsAsync</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object</a:t>
            </a:r>
            <a:r>
              <a:rPr lang="en-US" sz="1700" b="0" dirty="0">
                <a:solidFill>
                  <a:srgbClr val="000000"/>
                </a:solidFill>
                <a:effectLst/>
                <a:latin typeface="Consolas" panose="020B0609020204030204" pitchFamily="49" charset="0"/>
              </a:rPr>
              <a:t>&gt;();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instanceId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starter</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StartNewAsync</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eventData</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log</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LogInformation</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$"Started orchestration with ID = '{</a:t>
            </a:r>
            <a:r>
              <a:rPr lang="en-US" sz="1700" b="0" dirty="0" err="1">
                <a:solidFill>
                  <a:srgbClr val="001080"/>
                </a:solidFill>
                <a:effectLst/>
                <a:latin typeface="Consolas" panose="020B0609020204030204" pitchFamily="49" charset="0"/>
              </a:rPr>
              <a:t>instanceId</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starter</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CreateCheckStatusResponse</a:t>
            </a:r>
            <a:r>
              <a:rPr lang="en-US" sz="1700" b="0" dirty="0">
                <a:solidFill>
                  <a:srgbClr val="000000"/>
                </a:solidFill>
                <a:effectLst/>
                <a:latin typeface="Consolas" panose="020B0609020204030204" pitchFamily="49" charset="0"/>
              </a:rPr>
              <a:t>(</a:t>
            </a:r>
            <a:r>
              <a:rPr lang="en-US" sz="1700" b="0" dirty="0">
                <a:solidFill>
                  <a:srgbClr val="001080"/>
                </a:solidFill>
                <a:effectLst/>
                <a:latin typeface="Consolas" panose="020B0609020204030204" pitchFamily="49" charset="0"/>
              </a:rPr>
              <a:t>req</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instanceId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425846046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Monitoring</a:t>
            </a:r>
          </a:p>
        </p:txBody>
      </p:sp>
      <p:sp>
        <p:nvSpPr>
          <p:cNvPr id="3" name="Rectangle 2">
            <a:extLst>
              <a:ext uri="{FF2B5EF4-FFF2-40B4-BE49-F238E27FC236}">
                <a16:creationId xmlns:a16="http://schemas.microsoft.com/office/drawing/2014/main" xmlns="" id="{B16C8D72-DA41-4982-BE8E-45264011A330}"/>
              </a:ext>
            </a:extLst>
          </p:cNvPr>
          <p:cNvSpPr/>
          <p:nvPr/>
        </p:nvSpPr>
        <p:spPr>
          <a:xfrm>
            <a:off x="588262" y="1442085"/>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The monitor pattern refers to a flexible recurring process in a workflow—for example, polling until certain conditions are met</a:t>
            </a:r>
            <a:endParaRPr lang="en-US" sz="1800" dirty="0">
              <a:latin typeface="Segoe UI" panose="020B0502040204020203" pitchFamily="34" charset="0"/>
              <a:cs typeface="Segoe UI" panose="020B0502040204020203" pitchFamily="34" charset="0"/>
            </a:endParaRPr>
          </a:p>
        </p:txBody>
      </p:sp>
      <p:grpSp>
        <p:nvGrpSpPr>
          <p:cNvPr id="6" name="Group 5" descr="The diagram depicts a recurring process that can either monitor other solutions or poll until conditions are met.">
            <a:extLst>
              <a:ext uri="{FF2B5EF4-FFF2-40B4-BE49-F238E27FC236}">
                <a16:creationId xmlns:a16="http://schemas.microsoft.com/office/drawing/2014/main" xmlns="" id="{173E35B7-9753-4AAB-9BF9-04EA152CA94F}"/>
              </a:ext>
            </a:extLst>
          </p:cNvPr>
          <p:cNvGrpSpPr/>
          <p:nvPr/>
        </p:nvGrpSpPr>
        <p:grpSpPr>
          <a:xfrm>
            <a:off x="2704618" y="2580858"/>
            <a:ext cx="6782765" cy="3044438"/>
            <a:chOff x="2704618" y="2580858"/>
            <a:chExt cx="6782765" cy="3044438"/>
          </a:xfrm>
        </p:grpSpPr>
        <p:sp>
          <p:nvSpPr>
            <p:cNvPr id="4" name="Rectangle 3">
              <a:extLst>
                <a:ext uri="{FF2B5EF4-FFF2-40B4-BE49-F238E27FC236}">
                  <a16:creationId xmlns:a16="http://schemas.microsoft.com/office/drawing/2014/main" xmlns="" id="{875AD2C4-54BC-4187-AA38-6FFC42156655}"/>
                </a:ext>
              </a:extLst>
            </p:cNvPr>
            <p:cNvSpPr/>
            <p:nvPr/>
          </p:nvSpPr>
          <p:spPr bwMode="auto">
            <a:xfrm>
              <a:off x="2704618" y="2580858"/>
              <a:ext cx="6782765" cy="3044438"/>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xmlns="" id="{AA26A547-A251-4FA1-B581-1CDBEC24F545}"/>
                </a:ext>
              </a:extLst>
            </p:cNvPr>
            <p:cNvGrpSpPr/>
            <p:nvPr/>
          </p:nvGrpSpPr>
          <p:grpSpPr>
            <a:xfrm>
              <a:off x="3812879" y="3046922"/>
              <a:ext cx="4566243" cy="2112310"/>
              <a:chOff x="3812879" y="2797321"/>
              <a:chExt cx="4566243" cy="2112310"/>
            </a:xfrm>
          </p:grpSpPr>
          <p:pic>
            <p:nvPicPr>
              <p:cNvPr id="5" name="Picture 4" descr="A close up of a sign&#10;&#10;Description automatically generated">
                <a:extLst>
                  <a:ext uri="{FF2B5EF4-FFF2-40B4-BE49-F238E27FC236}">
                    <a16:creationId xmlns:a16="http://schemas.microsoft.com/office/drawing/2014/main" xmlns="" id="{11590F72-BBCE-46AA-A032-C42C2CB7F33F}"/>
                  </a:ext>
                </a:extLst>
              </p:cNvPr>
              <p:cNvPicPr>
                <a:picLocks noChangeAspect="1"/>
              </p:cNvPicPr>
              <p:nvPr/>
            </p:nvPicPr>
            <p:blipFill>
              <a:blip r:embed="rId3"/>
              <a:stretch>
                <a:fillRect/>
              </a:stretch>
            </p:blipFill>
            <p:spPr>
              <a:xfrm>
                <a:off x="7347718" y="3337774"/>
                <a:ext cx="1031404" cy="1031404"/>
              </a:xfrm>
              <a:prstGeom prst="rect">
                <a:avLst/>
              </a:prstGeom>
            </p:spPr>
          </p:pic>
          <p:pic>
            <p:nvPicPr>
              <p:cNvPr id="13" name="Picture 12" descr="A close up of a sign&#10;&#10;Description automatically generated">
                <a:extLst>
                  <a:ext uri="{FF2B5EF4-FFF2-40B4-BE49-F238E27FC236}">
                    <a16:creationId xmlns:a16="http://schemas.microsoft.com/office/drawing/2014/main" xmlns="" id="{7CDA9632-95FC-4B07-8034-97BBE5979A47}"/>
                  </a:ext>
                </a:extLst>
              </p:cNvPr>
              <p:cNvPicPr>
                <a:picLocks noChangeAspect="1"/>
              </p:cNvPicPr>
              <p:nvPr/>
            </p:nvPicPr>
            <p:blipFill>
              <a:blip r:embed="rId3"/>
              <a:stretch>
                <a:fillRect/>
              </a:stretch>
            </p:blipFill>
            <p:spPr>
              <a:xfrm>
                <a:off x="4353332" y="3337774"/>
                <a:ext cx="1031404" cy="1031404"/>
              </a:xfrm>
              <a:prstGeom prst="rect">
                <a:avLst/>
              </a:prstGeom>
            </p:spPr>
          </p:pic>
          <p:sp>
            <p:nvSpPr>
              <p:cNvPr id="15" name="Arc 14">
                <a:extLst>
                  <a:ext uri="{FF2B5EF4-FFF2-40B4-BE49-F238E27FC236}">
                    <a16:creationId xmlns:a16="http://schemas.microsoft.com/office/drawing/2014/main" xmlns="" id="{0FE40122-63E7-40AA-B737-2C4818CCD06B}"/>
                  </a:ext>
                </a:extLst>
              </p:cNvPr>
              <p:cNvSpPr/>
              <p:nvPr/>
            </p:nvSpPr>
            <p:spPr>
              <a:xfrm>
                <a:off x="3812879" y="2797321"/>
                <a:ext cx="2112310" cy="2112310"/>
              </a:xfrm>
              <a:prstGeom prst="arc">
                <a:avLst>
                  <a:gd name="adj1" fmla="val 11579007"/>
                  <a:gd name="adj2" fmla="val 10319311"/>
                </a:avLst>
              </a:prstGeom>
              <a:ln w="203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xmlns="" id="{26D6DDF5-29D4-4C67-A2EA-F5B051FAF426}"/>
                  </a:ext>
                </a:extLst>
              </p:cNvPr>
              <p:cNvSpPr/>
              <p:nvPr/>
            </p:nvSpPr>
            <p:spPr bwMode="auto">
              <a:xfrm>
                <a:off x="5517446" y="3406012"/>
                <a:ext cx="1714399"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xmlns="" id="{38834E9C-E420-4DC3-8A33-49DA643C5F7A}"/>
                  </a:ext>
                </a:extLst>
              </p:cNvPr>
              <p:cNvSpPr/>
              <p:nvPr/>
            </p:nvSpPr>
            <p:spPr bwMode="auto">
              <a:xfrm flipH="1">
                <a:off x="5500609" y="3853476"/>
                <a:ext cx="1731236" cy="447464"/>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327280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BDA9E-4D73-4AF8-945B-88265208463C}"/>
              </a:ext>
            </a:extLst>
          </p:cNvPr>
          <p:cNvSpPr>
            <a:spLocks noGrp="1"/>
          </p:cNvSpPr>
          <p:nvPr>
            <p:ph type="title"/>
          </p:nvPr>
        </p:nvSpPr>
        <p:spPr/>
        <p:txBody>
          <a:bodyPr/>
          <a:lstStyle/>
          <a:p>
            <a:r>
              <a:rPr lang="en-US" dirty="0"/>
              <a:t>What can Azure Functions do?</a:t>
            </a:r>
          </a:p>
        </p:txBody>
      </p:sp>
      <p:sp>
        <p:nvSpPr>
          <p:cNvPr id="3" name="Text Placeholder 2">
            <a:extLst>
              <a:ext uri="{FF2B5EF4-FFF2-40B4-BE49-F238E27FC236}">
                <a16:creationId xmlns:a16="http://schemas.microsoft.com/office/drawing/2014/main" xmlns="" id="{7008AD08-FFD9-4D5F-8FA0-1DDE7045C263}"/>
              </a:ext>
            </a:extLst>
          </p:cNvPr>
          <p:cNvSpPr>
            <a:spLocks noGrp="1"/>
          </p:cNvSpPr>
          <p:nvPr>
            <p:ph type="body" sz="quarter" idx="10"/>
          </p:nvPr>
        </p:nvSpPr>
        <p:spPr>
          <a:xfrm>
            <a:off x="584200" y="1435497"/>
            <a:ext cx="11018520" cy="4124206"/>
          </a:xfrm>
        </p:spPr>
        <p:txBody>
          <a:bodyPr/>
          <a:lstStyle/>
          <a:p>
            <a:r>
              <a:rPr lang="en-US" dirty="0"/>
              <a:t>Run code based on HTTP requests</a:t>
            </a:r>
          </a:p>
          <a:p>
            <a:r>
              <a:rPr lang="en-US" dirty="0"/>
              <a:t>Schedule code to run at predefined times</a:t>
            </a:r>
          </a:p>
          <a:p>
            <a:r>
              <a:rPr lang="en-US" dirty="0"/>
              <a:t>Process new and modified:</a:t>
            </a:r>
          </a:p>
          <a:p>
            <a:pPr lvl="1"/>
            <a:r>
              <a:rPr lang="en-US" dirty="0"/>
              <a:t>Azure Cosmos DB documents</a:t>
            </a:r>
          </a:p>
          <a:p>
            <a:pPr lvl="1"/>
            <a:r>
              <a:rPr lang="en-US" dirty="0"/>
              <a:t>Azure Storage blobs</a:t>
            </a:r>
          </a:p>
          <a:p>
            <a:pPr lvl="1"/>
            <a:r>
              <a:rPr lang="en-US" dirty="0"/>
              <a:t>Azure Queue storage messages</a:t>
            </a:r>
          </a:p>
          <a:p>
            <a:r>
              <a:rPr lang="en-US" dirty="0"/>
              <a:t>Respond to Azure Event Grid events by using subscriptions and filters</a:t>
            </a:r>
          </a:p>
          <a:p>
            <a:r>
              <a:rPr lang="en-US" dirty="0"/>
              <a:t>Respond to high volumes of Azure Event Hubs events</a:t>
            </a:r>
          </a:p>
          <a:p>
            <a:r>
              <a:rPr lang="en-US" dirty="0"/>
              <a:t>Respond to Azure Service Bus queue and topic messages</a:t>
            </a:r>
          </a:p>
        </p:txBody>
      </p:sp>
    </p:spTree>
    <p:custDataLst>
      <p:tags r:id="rId1"/>
    </p:custDataLst>
    <p:extLst>
      <p:ext uri="{BB962C8B-B14F-4D97-AF65-F5344CB8AC3E}">
        <p14:creationId xmlns:p14="http://schemas.microsoft.com/office/powerpoint/2010/main" val="180428933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Monitoring code</a:t>
            </a:r>
          </a:p>
        </p:txBody>
      </p:sp>
      <p:sp>
        <p:nvSpPr>
          <p:cNvPr id="4" name="Text Placeholder 3">
            <a:extLst>
              <a:ext uri="{FF2B5EF4-FFF2-40B4-BE49-F238E27FC236}">
                <a16:creationId xmlns:a16="http://schemas.microsoft.com/office/drawing/2014/main" xmlns="" id="{A64BDC20-696E-48FF-A49B-7D4998B02B01}"/>
              </a:ext>
            </a:extLst>
          </p:cNvPr>
          <p:cNvSpPr>
            <a:spLocks noGrp="1"/>
          </p:cNvSpPr>
          <p:nvPr>
            <p:ph type="body" sz="quarter" idx="10"/>
          </p:nvPr>
        </p:nvSpPr>
        <p:spPr>
          <a:xfrm>
            <a:off x="588263" y="1436688"/>
            <a:ext cx="11018520" cy="5284524"/>
          </a:xfrm>
        </p:spPr>
        <p:txBody>
          <a:bodyPr/>
          <a:lstStyle/>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MonitorJobStatus</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OrchestrationTrigger</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IDurableOrchestrationContext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context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jobId</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GetInput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&gt;(); </a:t>
            </a:r>
            <a:r>
              <a:rPr lang="en-US" sz="1700" b="0" dirty="0">
                <a:solidFill>
                  <a:srgbClr val="0000FF"/>
                </a:solidFill>
                <a:effectLst/>
                <a:latin typeface="Consolas" panose="020B0609020204030204" pitchFamily="49" charset="0"/>
              </a:rPr>
              <a:t>int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pollingInterval</a:t>
            </a:r>
            <a:r>
              <a:rPr lang="en-US" sz="1700" b="0" dirty="0">
                <a:solidFill>
                  <a:srgbClr val="000000"/>
                </a:solidFill>
                <a:effectLst/>
                <a:latin typeface="Consolas" panose="020B0609020204030204" pitchFamily="49" charset="0"/>
              </a:rPr>
              <a:t> = </a:t>
            </a:r>
            <a:r>
              <a:rPr lang="en-US" sz="1700" b="0" dirty="0" err="1">
                <a:solidFill>
                  <a:srgbClr val="795E26"/>
                </a:solidFill>
                <a:effectLst/>
                <a:latin typeface="Consolas" panose="020B0609020204030204" pitchFamily="49" charset="0"/>
              </a:rPr>
              <a:t>GetPollingInterval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DateTime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expiryTime</a:t>
            </a:r>
            <a:r>
              <a:rPr lang="en-US" sz="1700" b="0" dirty="0">
                <a:solidFill>
                  <a:srgbClr val="000000"/>
                </a:solidFill>
                <a:effectLst/>
                <a:latin typeface="Consolas" panose="020B0609020204030204" pitchFamily="49" charset="0"/>
              </a:rPr>
              <a:t> = </a:t>
            </a:r>
            <a:r>
              <a:rPr lang="en-US" sz="1700" b="0" dirty="0" err="1">
                <a:solidFill>
                  <a:srgbClr val="795E26"/>
                </a:solidFill>
                <a:effectLst/>
                <a:latin typeface="Consolas" panose="020B0609020204030204" pitchFamily="49" charset="0"/>
              </a:rPr>
              <a:t>GetExpiryTime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while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a:solidFill>
                  <a:srgbClr val="000000"/>
                </a:solidFill>
                <a:effectLst/>
                <a:latin typeface="Consolas" panose="020B0609020204030204" pitchFamily="49" charset="0"/>
              </a:rPr>
              <a:t> &lt; </a:t>
            </a:r>
            <a:r>
              <a:rPr lang="en-US" sz="1700" b="0" dirty="0" err="1">
                <a:solidFill>
                  <a:srgbClr val="001080"/>
                </a:solidFill>
                <a:effectLst/>
                <a:latin typeface="Consolas" panose="020B0609020204030204" pitchFamily="49" charset="0"/>
              </a:rPr>
              <a:t>expiryTime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jobStatus</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string</a:t>
            </a:r>
            <a:r>
              <a:rPr lang="en-US" sz="1700" b="0" dirty="0">
                <a:solidFill>
                  <a:srgbClr val="000000"/>
                </a:solidFill>
                <a:effectLst/>
                <a:latin typeface="Consolas" panose="020B0609020204030204" pitchFamily="49" charset="0"/>
              </a:rPr>
              <a:t>&gt;(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GetJobStatus</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jobId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jobStatus</a:t>
            </a:r>
            <a:r>
              <a:rPr lang="en-US" sz="1700" b="0" dirty="0">
                <a:solidFill>
                  <a:srgbClr val="000000"/>
                </a:solidFill>
                <a:effectLst/>
                <a:latin typeface="Consolas" panose="020B0609020204030204" pitchFamily="49" charset="0"/>
              </a:rPr>
              <a:t> == </a:t>
            </a:r>
            <a:r>
              <a:rPr lang="en-US" sz="1700" b="0" dirty="0">
                <a:solidFill>
                  <a:srgbClr val="A31515"/>
                </a:solidFill>
                <a:effectLst/>
                <a:latin typeface="Consolas" panose="020B0609020204030204" pitchFamily="49" charset="0"/>
              </a:rPr>
              <a:t>"Completed"</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Perform an action when a condition is met.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SendAlert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machineId</a:t>
            </a:r>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break</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Orchestration sleeps until this time.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nextCheck</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AddSeconds</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pollingInterval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CreateTimer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nextCheck</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CancellationToken</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None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8000"/>
                </a:solidFill>
                <a:effectLst/>
                <a:latin typeface="Consolas" panose="020B0609020204030204" pitchFamily="49" charset="0"/>
              </a:rPr>
              <a:t>// Perform more work here, or let the orchestration end.</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6597699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Human interaction</a:t>
            </a:r>
          </a:p>
        </p:txBody>
      </p:sp>
      <p:sp>
        <p:nvSpPr>
          <p:cNvPr id="3" name="Rectangle 2">
            <a:extLst>
              <a:ext uri="{FF2B5EF4-FFF2-40B4-BE49-F238E27FC236}">
                <a16:creationId xmlns:a16="http://schemas.microsoft.com/office/drawing/2014/main" xmlns="" id="{330285C0-477D-4BDB-96CB-3A13A2759AE7}"/>
              </a:ext>
            </a:extLst>
          </p:cNvPr>
          <p:cNvSpPr/>
          <p:nvPr/>
        </p:nvSpPr>
        <p:spPr>
          <a:xfrm>
            <a:off x="588262" y="1336992"/>
            <a:ext cx="11018519"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Many processes involve human interaction. Automated processes must allow for human low availability, and they often do so by using time-outs and compensation logic.</a:t>
            </a:r>
          </a:p>
        </p:txBody>
      </p:sp>
      <p:grpSp>
        <p:nvGrpSpPr>
          <p:cNvPr id="12" name="Group 11" descr="The diagram depicts a function waiting for manual intervention before continuing a workflow.">
            <a:extLst>
              <a:ext uri="{FF2B5EF4-FFF2-40B4-BE49-F238E27FC236}">
                <a16:creationId xmlns:a16="http://schemas.microsoft.com/office/drawing/2014/main" xmlns="" id="{BA23B7AF-C664-41FC-ABFB-B24BADEB1594}"/>
              </a:ext>
            </a:extLst>
          </p:cNvPr>
          <p:cNvGrpSpPr/>
          <p:nvPr/>
        </p:nvGrpSpPr>
        <p:grpSpPr>
          <a:xfrm>
            <a:off x="2299504" y="2370672"/>
            <a:ext cx="7592992" cy="3254624"/>
            <a:chOff x="2488558" y="2370672"/>
            <a:chExt cx="7592992" cy="3254624"/>
          </a:xfrm>
        </p:grpSpPr>
        <p:sp>
          <p:nvSpPr>
            <p:cNvPr id="21" name="Rectangle 20">
              <a:extLst>
                <a:ext uri="{FF2B5EF4-FFF2-40B4-BE49-F238E27FC236}">
                  <a16:creationId xmlns:a16="http://schemas.microsoft.com/office/drawing/2014/main" xmlns="" id="{CF2638AB-2D85-4EB3-AC4C-D12EBB248568}"/>
                </a:ext>
              </a:extLst>
            </p:cNvPr>
            <p:cNvSpPr/>
            <p:nvPr/>
          </p:nvSpPr>
          <p:spPr bwMode="auto">
            <a:xfrm>
              <a:off x="2488558" y="2370672"/>
              <a:ext cx="7592992" cy="3254624"/>
            </a:xfrm>
            <a:prstGeom prst="rect">
              <a:avLst/>
            </a:prstGeom>
            <a:solidFill>
              <a:schemeClr val="bg1"/>
            </a:solidFill>
            <a:ln w="28575">
              <a:solidFill>
                <a:srgbClr val="00204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xmlns="" id="{BB41B356-156E-4395-9373-3A0D8B97AE38}"/>
                </a:ext>
              </a:extLst>
            </p:cNvPr>
            <p:cNvGrpSpPr/>
            <p:nvPr/>
          </p:nvGrpSpPr>
          <p:grpSpPr>
            <a:xfrm>
              <a:off x="3015838" y="2634687"/>
              <a:ext cx="6538433" cy="2726595"/>
              <a:chOff x="2859310" y="2507407"/>
              <a:chExt cx="6538433" cy="2726595"/>
            </a:xfrm>
          </p:grpSpPr>
          <p:pic>
            <p:nvPicPr>
              <p:cNvPr id="16" name="Graphic 15">
                <a:extLst>
                  <a:ext uri="{FF2B5EF4-FFF2-40B4-BE49-F238E27FC236}">
                    <a16:creationId xmlns:a16="http://schemas.microsoft.com/office/drawing/2014/main" xmlns="" id="{0C3E5D22-840C-44BE-A82B-7C58A84C306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027390" y="3147197"/>
                <a:ext cx="1221377" cy="1221377"/>
              </a:xfrm>
              <a:prstGeom prst="rect">
                <a:avLst/>
              </a:prstGeom>
            </p:spPr>
          </p:pic>
          <p:pic>
            <p:nvPicPr>
              <p:cNvPr id="7" name="Picture 6" descr="A close up of a sign&#10;&#10;Description automatically generated">
                <a:extLst>
                  <a:ext uri="{FF2B5EF4-FFF2-40B4-BE49-F238E27FC236}">
                    <a16:creationId xmlns:a16="http://schemas.microsoft.com/office/drawing/2014/main" xmlns="" id="{E3D1C65E-4A27-4B4A-899B-F9770431E202}"/>
                  </a:ext>
                </a:extLst>
              </p:cNvPr>
              <p:cNvPicPr>
                <a:picLocks noChangeAspect="1"/>
              </p:cNvPicPr>
              <p:nvPr/>
            </p:nvPicPr>
            <p:blipFill>
              <a:blip r:embed="rId6"/>
              <a:stretch>
                <a:fillRect/>
              </a:stretch>
            </p:blipFill>
            <p:spPr>
              <a:xfrm>
                <a:off x="8136388" y="3899262"/>
                <a:ext cx="1031404" cy="1031404"/>
              </a:xfrm>
              <a:prstGeom prst="rect">
                <a:avLst/>
              </a:prstGeom>
            </p:spPr>
          </p:pic>
          <p:pic>
            <p:nvPicPr>
              <p:cNvPr id="8" name="Picture 7" descr="A close up of a sign&#10;&#10;Description automatically generated">
                <a:extLst>
                  <a:ext uri="{FF2B5EF4-FFF2-40B4-BE49-F238E27FC236}">
                    <a16:creationId xmlns:a16="http://schemas.microsoft.com/office/drawing/2014/main" xmlns="" id="{BAEE2694-C939-4B67-96C4-D0B9102C1232}"/>
                  </a:ext>
                </a:extLst>
              </p:cNvPr>
              <p:cNvPicPr>
                <a:picLocks noChangeAspect="1"/>
              </p:cNvPicPr>
              <p:nvPr/>
            </p:nvPicPr>
            <p:blipFill>
              <a:blip r:embed="rId6"/>
              <a:stretch>
                <a:fillRect/>
              </a:stretch>
            </p:blipFill>
            <p:spPr>
              <a:xfrm>
                <a:off x="8136388" y="2507407"/>
                <a:ext cx="1031404" cy="1031404"/>
              </a:xfrm>
              <a:prstGeom prst="rect">
                <a:avLst/>
              </a:prstGeom>
            </p:spPr>
          </p:pic>
          <p:pic>
            <p:nvPicPr>
              <p:cNvPr id="9" name="Picture 8" descr="A close up of a sign&#10;&#10;Description automatically generated">
                <a:extLst>
                  <a:ext uri="{FF2B5EF4-FFF2-40B4-BE49-F238E27FC236}">
                    <a16:creationId xmlns:a16="http://schemas.microsoft.com/office/drawing/2014/main" xmlns="" id="{2817DA1B-72EF-4651-96B6-EDF0C1D3F829}"/>
                  </a:ext>
                </a:extLst>
              </p:cNvPr>
              <p:cNvPicPr>
                <a:picLocks noChangeAspect="1"/>
              </p:cNvPicPr>
              <p:nvPr/>
            </p:nvPicPr>
            <p:blipFill>
              <a:blip r:embed="rId6"/>
              <a:stretch>
                <a:fillRect/>
              </a:stretch>
            </p:blipFill>
            <p:spPr>
              <a:xfrm>
                <a:off x="3110998" y="3162727"/>
                <a:ext cx="1031404" cy="1031404"/>
              </a:xfrm>
              <a:prstGeom prst="rect">
                <a:avLst/>
              </a:prstGeom>
            </p:spPr>
          </p:pic>
          <p:sp>
            <p:nvSpPr>
              <p:cNvPr id="4" name="TextBox 3">
                <a:extLst>
                  <a:ext uri="{FF2B5EF4-FFF2-40B4-BE49-F238E27FC236}">
                    <a16:creationId xmlns:a16="http://schemas.microsoft.com/office/drawing/2014/main" xmlns="" id="{0C8C0869-9F1C-4A26-BEE0-56476432AEB5}"/>
                  </a:ext>
                </a:extLst>
              </p:cNvPr>
              <p:cNvSpPr txBox="1"/>
              <p:nvPr/>
            </p:nvSpPr>
            <p:spPr>
              <a:xfrm>
                <a:off x="2859310" y="4245464"/>
                <a:ext cx="153477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RequestApproval</a:t>
                </a:r>
              </a:p>
            </p:txBody>
          </p:sp>
          <p:sp>
            <p:nvSpPr>
              <p:cNvPr id="10" name="TextBox 9">
                <a:extLst>
                  <a:ext uri="{FF2B5EF4-FFF2-40B4-BE49-F238E27FC236}">
                    <a16:creationId xmlns:a16="http://schemas.microsoft.com/office/drawing/2014/main" xmlns="" id="{553BF083-3C6C-4D41-B2BC-9C4FD390753C}"/>
                  </a:ext>
                </a:extLst>
              </p:cNvPr>
              <p:cNvSpPr txBox="1"/>
              <p:nvPr/>
            </p:nvSpPr>
            <p:spPr>
              <a:xfrm>
                <a:off x="8293017" y="4987781"/>
                <a:ext cx="71814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Escalate</a:t>
                </a:r>
              </a:p>
            </p:txBody>
          </p:sp>
          <p:sp>
            <p:nvSpPr>
              <p:cNvPr id="11" name="TextBox 10">
                <a:extLst>
                  <a:ext uri="{FF2B5EF4-FFF2-40B4-BE49-F238E27FC236}">
                    <a16:creationId xmlns:a16="http://schemas.microsoft.com/office/drawing/2014/main" xmlns="" id="{38889BDA-3AB6-43EC-AFE4-7CCCDF5104F1}"/>
                  </a:ext>
                </a:extLst>
              </p:cNvPr>
              <p:cNvSpPr txBox="1"/>
              <p:nvPr/>
            </p:nvSpPr>
            <p:spPr>
              <a:xfrm>
                <a:off x="7906437" y="3472815"/>
                <a:ext cx="149130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ProcessApproval</a:t>
                </a:r>
              </a:p>
            </p:txBody>
          </p:sp>
          <p:grpSp>
            <p:nvGrpSpPr>
              <p:cNvPr id="14" name="Group 13">
                <a:extLst>
                  <a:ext uri="{FF2B5EF4-FFF2-40B4-BE49-F238E27FC236}">
                    <a16:creationId xmlns:a16="http://schemas.microsoft.com/office/drawing/2014/main" xmlns="" id="{60611DC7-095C-45F4-B781-B97AE387604F}"/>
                  </a:ext>
                </a:extLst>
              </p:cNvPr>
              <p:cNvGrpSpPr/>
              <p:nvPr/>
            </p:nvGrpSpPr>
            <p:grpSpPr>
              <a:xfrm>
                <a:off x="5638078" y="3826680"/>
                <a:ext cx="1254320" cy="1330010"/>
                <a:chOff x="908302" y="4245464"/>
                <a:chExt cx="1254320" cy="1330010"/>
              </a:xfrm>
            </p:grpSpPr>
            <p:pic>
              <p:nvPicPr>
                <p:cNvPr id="5" name="Graphic 4">
                  <a:extLst>
                    <a:ext uri="{FF2B5EF4-FFF2-40B4-BE49-F238E27FC236}">
                      <a16:creationId xmlns:a16="http://schemas.microsoft.com/office/drawing/2014/main" xmlns="" id="{C351C97E-0C42-4E52-BF80-3AA42853F03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08302" y="4245464"/>
                  <a:ext cx="1221378" cy="1221378"/>
                </a:xfrm>
                <a:prstGeom prst="rect">
                  <a:avLst/>
                </a:prstGeom>
              </p:spPr>
            </p:pic>
            <p:pic>
              <p:nvPicPr>
                <p:cNvPr id="13" name="Graphic 12">
                  <a:extLst>
                    <a:ext uri="{FF2B5EF4-FFF2-40B4-BE49-F238E27FC236}">
                      <a16:creationId xmlns:a16="http://schemas.microsoft.com/office/drawing/2014/main" xmlns="" id="{6E6F221C-0B89-4A60-A84C-8F26230AFAC5}"/>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574929" y="4987781"/>
                  <a:ext cx="587693" cy="587693"/>
                </a:xfrm>
                <a:prstGeom prst="rect">
                  <a:avLst/>
                </a:prstGeom>
              </p:spPr>
            </p:pic>
          </p:grpSp>
          <p:sp>
            <p:nvSpPr>
              <p:cNvPr id="17" name="Arrow: Right 16">
                <a:extLst>
                  <a:ext uri="{FF2B5EF4-FFF2-40B4-BE49-F238E27FC236}">
                    <a16:creationId xmlns:a16="http://schemas.microsoft.com/office/drawing/2014/main" xmlns="" id="{3328FEA5-56DB-43C0-9808-84517B62FC15}"/>
                  </a:ext>
                </a:extLst>
              </p:cNvPr>
              <p:cNvSpPr/>
              <p:nvPr/>
            </p:nvSpPr>
            <p:spPr bwMode="auto">
              <a:xfrm>
                <a:off x="4326557" y="3710541"/>
                <a:ext cx="644679"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xmlns="" id="{11100AD9-74BE-4E74-8F57-1E93AFE6D50B}"/>
                  </a:ext>
                </a:extLst>
              </p:cNvPr>
              <p:cNvSpPr/>
              <p:nvPr/>
            </p:nvSpPr>
            <p:spPr bwMode="auto">
              <a:xfrm rot="19871067">
                <a:off x="6667433" y="3279821"/>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xmlns="" id="{1E8E3A9C-4FFE-4760-8C9E-92AC2E39096D}"/>
                  </a:ext>
                </a:extLst>
              </p:cNvPr>
              <p:cNvSpPr/>
              <p:nvPr/>
            </p:nvSpPr>
            <p:spPr bwMode="auto">
              <a:xfrm rot="659150">
                <a:off x="6858408" y="4149503"/>
                <a:ext cx="1221377" cy="305920"/>
              </a:xfrm>
              <a:prstGeom prst="rightArrow">
                <a:avLst>
                  <a:gd name="adj1" fmla="val 50000"/>
                  <a:gd name="adj2" fmla="val 478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9279113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Human interaction code</a:t>
            </a:r>
          </a:p>
        </p:txBody>
      </p:sp>
      <p:sp>
        <p:nvSpPr>
          <p:cNvPr id="4" name="Text Placeholder 3">
            <a:extLst>
              <a:ext uri="{FF2B5EF4-FFF2-40B4-BE49-F238E27FC236}">
                <a16:creationId xmlns:a16="http://schemas.microsoft.com/office/drawing/2014/main" xmlns="" id="{A7AF7857-6892-4811-8880-51D0501C0A24}"/>
              </a:ext>
            </a:extLst>
          </p:cNvPr>
          <p:cNvSpPr>
            <a:spLocks noGrp="1"/>
          </p:cNvSpPr>
          <p:nvPr>
            <p:ph type="body" sz="quarter" idx="10"/>
          </p:nvPr>
        </p:nvSpPr>
        <p:spPr>
          <a:xfrm>
            <a:off x="586740" y="1374695"/>
            <a:ext cx="11018520" cy="5284524"/>
          </a:xfrm>
        </p:spPr>
        <p:txBody>
          <a:bodyPr/>
          <a:lstStyle/>
          <a:p>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FunctionName</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ApprovalWorkflow</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FF"/>
                </a:solidFill>
                <a:effectLst/>
                <a:latin typeface="Consolas" panose="020B0609020204030204" pitchFamily="49" charset="0"/>
              </a:rPr>
              <a:t>public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static</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async</a:t>
            </a:r>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a:solidFill>
                  <a:srgbClr val="795E26"/>
                </a:solidFill>
                <a:effectLst/>
                <a:latin typeface="Consolas" panose="020B0609020204030204" pitchFamily="49" charset="0"/>
              </a:rPr>
              <a:t>Run</a:t>
            </a:r>
            <a:r>
              <a:rPr lang="en-US" sz="1700" b="0" dirty="0">
                <a:solidFill>
                  <a:srgbClr val="000000"/>
                </a:solidFill>
                <a:effectLst/>
                <a:latin typeface="Consolas" panose="020B0609020204030204" pitchFamily="49" charset="0"/>
              </a:rPr>
              <a:t>([</a:t>
            </a:r>
            <a:r>
              <a:rPr lang="en-US" sz="1700" b="0" dirty="0" err="1">
                <a:solidFill>
                  <a:srgbClr val="267F99"/>
                </a:solidFill>
                <a:effectLst/>
                <a:latin typeface="Consolas" panose="020B0609020204030204" pitchFamily="49" charset="0"/>
              </a:rPr>
              <a:t>OrchestrationTrigger</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IDurableOrchestrationContext</a:t>
            </a:r>
            <a:r>
              <a:rPr lang="en-US" sz="1700" b="0" dirty="0">
                <a:solidFill>
                  <a:srgbClr val="000000"/>
                </a:solidFill>
                <a:effectLst/>
                <a:latin typeface="Consolas" panose="020B0609020204030204" pitchFamily="49" charset="0"/>
              </a:rPr>
              <a:t> </a:t>
            </a:r>
            <a:r>
              <a:rPr lang="en-US" sz="1700" b="0" dirty="0">
                <a:solidFill>
                  <a:srgbClr val="001080"/>
                </a:solidFill>
                <a:effectLst/>
                <a:latin typeface="Consolas" panose="020B0609020204030204" pitchFamily="49" charset="0"/>
              </a:rPr>
              <a:t>context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RequestApproval</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null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using</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var</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CancellationTokenSource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267F99"/>
                </a:solidFill>
                <a:effectLst/>
                <a:latin typeface="Consolas" panose="020B0609020204030204" pitchFamily="49" charset="0"/>
              </a:rPr>
              <a:t>DateTime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dueTime</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CurrentUtcDateTime</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AddHours</a:t>
            </a:r>
            <a:r>
              <a:rPr lang="en-US" sz="1700" b="0" dirty="0">
                <a:solidFill>
                  <a:srgbClr val="000000"/>
                </a:solidFill>
                <a:effectLst/>
                <a:latin typeface="Consolas" panose="020B0609020204030204" pitchFamily="49" charset="0"/>
              </a:rPr>
              <a:t>(</a:t>
            </a:r>
            <a:r>
              <a:rPr lang="en-US" sz="1700" b="0" dirty="0">
                <a:solidFill>
                  <a:srgbClr val="098658"/>
                </a:solidFill>
                <a:effectLst/>
                <a:latin typeface="Consolas" panose="020B0609020204030204" pitchFamily="49" charset="0"/>
              </a:rPr>
              <a:t>72</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durableTimeout</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CreateTimer</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dueTime</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Token</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267F99"/>
                </a:solidFill>
                <a:effectLst/>
                <a:latin typeface="Consolas" panose="020B0609020204030204" pitchFamily="49" charset="0"/>
              </a:rPr>
              <a:t>Task</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&gt; </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WaitForExternalEvent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&gt;(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ApprovalEvent</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AF00DB"/>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Task</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WhenAny</a:t>
            </a:r>
            <a:r>
              <a:rPr lang="en-US" sz="1700" b="0" dirty="0">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approvalEvent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durableTimeout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timeoutCts</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Cancel</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a:t>
            </a:r>
            <a:r>
              <a:rPr lang="en-US" sz="1700" b="0" dirty="0" err="1">
                <a:solidFill>
                  <a:srgbClr val="A31515"/>
                </a:solidFill>
                <a:effectLst/>
                <a:latin typeface="Consolas" panose="020B0609020204030204" pitchFamily="49" charset="0"/>
              </a:rPr>
              <a:t>ProcessApproval</a:t>
            </a:r>
            <a:r>
              <a:rPr lang="en-US" sz="1700" b="0" dirty="0">
                <a:solidFill>
                  <a:srgbClr val="A31515"/>
                </a:solidFill>
                <a:effectLst/>
                <a:latin typeface="Consolas" panose="020B0609020204030204" pitchFamily="49" charset="0"/>
              </a:rPr>
              <a: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approvalEvent</a:t>
            </a:r>
            <a:r>
              <a:rPr lang="en-US" sz="1700" b="0" dirty="0" err="1">
                <a:solidFill>
                  <a:srgbClr val="000000"/>
                </a:solidFill>
                <a:effectLst/>
                <a:latin typeface="Consolas" panose="020B0609020204030204" pitchFamily="49" charset="0"/>
              </a:rPr>
              <a:t>.</a:t>
            </a:r>
            <a:r>
              <a:rPr lang="en-US" sz="1700" b="0" dirty="0" err="1">
                <a:solidFill>
                  <a:srgbClr val="001080"/>
                </a:solidFill>
                <a:effectLst/>
                <a:latin typeface="Consolas" panose="020B0609020204030204" pitchFamily="49" charset="0"/>
              </a:rPr>
              <a:t>Result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AF00DB"/>
                </a:solidFill>
                <a:effectLst/>
                <a:latin typeface="Consolas" panose="020B0609020204030204" pitchFamily="49" charset="0"/>
              </a:rPr>
              <a:t>else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await</a:t>
            </a:r>
            <a:r>
              <a:rPr lang="en-US" sz="1700" b="0" dirty="0">
                <a:solidFill>
                  <a:srgbClr val="000000"/>
                </a:solidFill>
                <a:effectLst/>
                <a:latin typeface="Consolas" panose="020B0609020204030204" pitchFamily="49" charset="0"/>
              </a:rPr>
              <a:t> </a:t>
            </a:r>
            <a:r>
              <a:rPr lang="en-US" sz="1700" b="0" dirty="0" err="1">
                <a:solidFill>
                  <a:srgbClr val="001080"/>
                </a:solidFill>
                <a:effectLst/>
                <a:latin typeface="Consolas" panose="020B0609020204030204" pitchFamily="49" charset="0"/>
              </a:rPr>
              <a:t>context</a:t>
            </a:r>
            <a:r>
              <a:rPr lang="en-US" sz="1700" b="0" dirty="0" err="1">
                <a:solidFill>
                  <a:srgbClr val="000000"/>
                </a:solidFill>
                <a:effectLst/>
                <a:latin typeface="Consolas" panose="020B0609020204030204" pitchFamily="49" charset="0"/>
              </a:rPr>
              <a:t>.</a:t>
            </a:r>
            <a:r>
              <a:rPr lang="en-US" sz="1700" b="0" dirty="0" err="1">
                <a:solidFill>
                  <a:srgbClr val="795E26"/>
                </a:solidFill>
                <a:effectLst/>
                <a:latin typeface="Consolas" panose="020B0609020204030204" pitchFamily="49" charset="0"/>
              </a:rPr>
              <a:t>CallActivityAsync</a:t>
            </a:r>
            <a:r>
              <a:rPr lang="en-US" sz="1700" b="0" dirty="0">
                <a:solidFill>
                  <a:srgbClr val="000000"/>
                </a:solidFill>
                <a:effectLst/>
                <a:latin typeface="Consolas" panose="020B0609020204030204" pitchFamily="49" charset="0"/>
              </a:rPr>
              <a:t>(</a:t>
            </a:r>
            <a:r>
              <a:rPr lang="en-US" sz="1700" b="0" dirty="0">
                <a:solidFill>
                  <a:srgbClr val="A31515"/>
                </a:solidFill>
                <a:effectLst/>
                <a:latin typeface="Consolas" panose="020B0609020204030204" pitchFamily="49" charset="0"/>
              </a:rPr>
              <a:t>"Escalate"</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null</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0936486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965C1-D8C9-44FA-A481-B66CF6DEACDB}"/>
              </a:ext>
            </a:extLst>
          </p:cNvPr>
          <p:cNvSpPr>
            <a:spLocks noGrp="1"/>
          </p:cNvSpPr>
          <p:nvPr>
            <p:ph type="title"/>
          </p:nvPr>
        </p:nvSpPr>
        <p:spPr/>
        <p:txBody>
          <a:bodyPr/>
          <a:lstStyle/>
          <a:p>
            <a:r>
              <a:rPr lang="en-US" dirty="0"/>
              <a:t>Durable Function scenario - Human interaction code (continued)</a:t>
            </a:r>
          </a:p>
        </p:txBody>
      </p:sp>
      <p:sp>
        <p:nvSpPr>
          <p:cNvPr id="5" name="Text Placeholder 4">
            <a:extLst>
              <a:ext uri="{FF2B5EF4-FFF2-40B4-BE49-F238E27FC236}">
                <a16:creationId xmlns:a16="http://schemas.microsoft.com/office/drawing/2014/main" xmlns="" id="{7C886F4A-AA85-43DB-BD5F-0F53DA00FCE1}"/>
              </a:ext>
            </a:extLst>
          </p:cNvPr>
          <p:cNvSpPr>
            <a:spLocks noGrp="1"/>
          </p:cNvSpPr>
          <p:nvPr>
            <p:ph type="body" sz="quarter" idx="10"/>
          </p:nvPr>
        </p:nvSpPr>
        <p:spPr>
          <a:xfrm>
            <a:off x="588263" y="2038894"/>
            <a:ext cx="11018520" cy="2603790"/>
          </a:xfrm>
        </p:spPr>
        <p:txBody>
          <a:bodyPr/>
          <a:lstStyle/>
          <a:p>
            <a:r>
              <a:rPr lang="en-US" sz="1800" b="0" dirty="0">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FunctionName</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RaiseEventToOrchestration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public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static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Task</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Run</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HttpTrigger</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instanceId</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DurableClient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IDurableOrchestrationClient</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client</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bool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isApproved</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client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RaiseEventAsync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instanceId</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ApprovalEvent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isApproved</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72381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xmlns="" id="{930FA3E6-2049-4DD8-B5A2-A282FE9CB288}"/>
              </a:ext>
            </a:extLst>
          </p:cNvPr>
          <p:cNvSpPr>
            <a:spLocks noGrp="1"/>
          </p:cNvSpPr>
          <p:nvPr>
            <p:ph type="title"/>
          </p:nvPr>
        </p:nvSpPr>
        <p:spPr>
          <a:xfrm>
            <a:off x="584025" y="2321005"/>
            <a:ext cx="4161981" cy="2215991"/>
          </a:xfrm>
        </p:spPr>
        <p:txBody>
          <a:bodyPr/>
          <a:lstStyle/>
          <a:p>
            <a:r>
              <a:rPr lang="en-US" dirty="0"/>
              <a:t>Lab 02: Implement task processing logic by using Azure Functions</a:t>
            </a:r>
          </a:p>
        </p:txBody>
      </p:sp>
      <p:grpSp>
        <p:nvGrpSpPr>
          <p:cNvPr id="7" name="Group 6">
            <a:extLst>
              <a:ext uri="{FF2B5EF4-FFF2-40B4-BE49-F238E27FC236}">
                <a16:creationId xmlns:a16="http://schemas.microsoft.com/office/drawing/2014/main" xmlns="" id="{92AE55EC-9AD5-4B8C-87C7-E6132FD2EE10}"/>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xmlns="" id="{873267BA-A462-4E52-BF52-355022689F2E}"/>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xmlns="" id="{3880DAB3-FEDB-4C6F-99D1-D17B1AF9DFB0}"/>
                </a:ext>
              </a:extLst>
            </p:cNvPr>
            <p:cNvSpPr txBox="1"/>
            <p:nvPr/>
          </p:nvSpPr>
          <p:spPr>
            <a:xfrm>
              <a:off x="5791200" y="384594"/>
              <a:ext cx="5961888" cy="6463308"/>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Your company has built a desktop software tool that parses a local JavaScript Object Notation (JSON) file for its configuration settings. During its latest meeting, your team decided to reduce the number of files that are distributed with your application by serving your default configuration settings from a URL instead of from a local file. As the new developer on the team, you've been tasked with evaluating Microsoft Azure Functions as a solution to this problem.</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r>
                <a:rPr lang="en-US" dirty="0">
                  <a:solidFill>
                    <a:schemeClr val="bg1"/>
                  </a:solidFill>
                </a:rPr>
                <a:t>After you complete this lab, you will be able to:</a:t>
              </a:r>
            </a:p>
            <a:p>
              <a:pPr algn="l"/>
              <a:endParaRPr lang="en-US" dirty="0">
                <a:solidFill>
                  <a:schemeClr val="bg1"/>
                </a:solidFill>
              </a:endParaRPr>
            </a:p>
            <a:p>
              <a:pPr marL="514350" lvl="1" indent="-288925">
                <a:buFont typeface="Arial" panose="020B0604020202020204" pitchFamily="34" charset="0"/>
                <a:buChar char="•"/>
              </a:pPr>
              <a:r>
                <a:rPr lang="en-US" dirty="0">
                  <a:solidFill>
                    <a:schemeClr val="bg1"/>
                  </a:solidFill>
                </a:rPr>
                <a:t>Create an Azure Functions app in the Azure Portal.</a:t>
              </a:r>
            </a:p>
            <a:p>
              <a:pPr marL="514350" lvl="1" indent="-288925">
                <a:buFont typeface="Arial" panose="020B0604020202020204" pitchFamily="34" charset="0"/>
                <a:buChar char="•"/>
              </a:pPr>
              <a:r>
                <a:rPr lang="en-US" dirty="0">
                  <a:solidFill>
                    <a:schemeClr val="bg1"/>
                  </a:solidFill>
                </a:rPr>
                <a:t>Create a local Azure Functions project using the Azure Functions Core Tools.</a:t>
              </a:r>
            </a:p>
            <a:p>
              <a:pPr marL="514350" lvl="1" indent="-288925">
                <a:buFont typeface="Arial" panose="020B0604020202020204" pitchFamily="34" charset="0"/>
                <a:buChar char="•"/>
              </a:pPr>
              <a:r>
                <a:rPr lang="en-US" dirty="0">
                  <a:solidFill>
                    <a:schemeClr val="bg1"/>
                  </a:solidFill>
                </a:rPr>
                <a:t>Create various functions by using built-in triggers and input integrations.</a:t>
              </a:r>
            </a:p>
            <a:p>
              <a:pPr marL="514350" lvl="1" indent="-288925">
                <a:buFont typeface="Arial" panose="020B0604020202020204" pitchFamily="34" charset="0"/>
                <a:buChar char="•"/>
              </a:pPr>
              <a:r>
                <a:rPr lang="en-US" dirty="0">
                  <a:solidFill>
                    <a:schemeClr val="bg1"/>
                  </a:solidFill>
                </a:rPr>
                <a:t>Deploy a local Azure Functions project to Azure.</a:t>
              </a:r>
            </a:p>
            <a:p>
              <a:pPr algn="l"/>
              <a:endParaRPr lang="en-US" dirty="0" err="1">
                <a:solidFill>
                  <a:schemeClr val="bg1"/>
                </a:solidFill>
              </a:endParaRPr>
            </a:p>
          </p:txBody>
        </p:sp>
        <p:cxnSp>
          <p:nvCxnSpPr>
            <p:cNvPr id="10" name="Straight Connector 9">
              <a:extLst>
                <a:ext uri="{FF2B5EF4-FFF2-40B4-BE49-F238E27FC236}">
                  <a16:creationId xmlns:a16="http://schemas.microsoft.com/office/drawing/2014/main" xmlns="" id="{F5014274-604A-4DA1-A91D-E55401D5D5DB}"/>
                </a:ext>
              </a:extLst>
            </p:cNvPr>
            <p:cNvCxnSpPr>
              <a:cxnSpLocks/>
            </p:cNvCxnSpPr>
            <p:nvPr/>
          </p:nvCxnSpPr>
          <p:spPr>
            <a:xfrm>
              <a:off x="5791200" y="835698"/>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F5A3E730-8B2D-4AD3-8FB3-B28CE488D07B}"/>
                </a:ext>
              </a:extLst>
            </p:cNvPr>
            <p:cNvCxnSpPr>
              <a:cxnSpLocks/>
            </p:cNvCxnSpPr>
            <p:nvPr/>
          </p:nvCxnSpPr>
          <p:spPr>
            <a:xfrm>
              <a:off x="5791200" y="4049604"/>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xmlns="" id="{9C7F281B-349A-4115-9CAD-EFC657027B10}"/>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xmlns=""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02: Implementing task processing logic by using Azure Functions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defTabSz="914400">
              <a:spcBef>
                <a:spcPts val="0"/>
              </a:spcBef>
              <a:defRPr/>
            </a:pPr>
            <a:r>
              <a:rPr lang="en-US" sz="2800" dirty="0">
                <a:solidFill>
                  <a:srgbClr val="FFFFFF"/>
                </a:solidFill>
              </a:rPr>
              <a:t>http://aka.ms/az204labs</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xmlns=""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xmlns=""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xmlns=""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xmlns=""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xmlns=""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xmlns=""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34E5C-BDFC-4D82-8A50-64B6C58A4EFF}"/>
              </a:ext>
            </a:extLst>
          </p:cNvPr>
          <p:cNvSpPr>
            <a:spLocks noGrp="1"/>
          </p:cNvSpPr>
          <p:nvPr>
            <p:ph type="title"/>
          </p:nvPr>
        </p:nvSpPr>
        <p:spPr/>
        <p:txBody>
          <a:bodyPr/>
          <a:lstStyle/>
          <a:p>
            <a:r>
              <a:rPr lang="en-US" dirty="0"/>
              <a:t>Azure Functions</a:t>
            </a:r>
          </a:p>
        </p:txBody>
      </p:sp>
      <p:sp>
        <p:nvSpPr>
          <p:cNvPr id="3" name="Text Placeholder 2">
            <a:extLst>
              <a:ext uri="{FF2B5EF4-FFF2-40B4-BE49-F238E27FC236}">
                <a16:creationId xmlns:a16="http://schemas.microsoft.com/office/drawing/2014/main" xmlns="" id="{2D0F5EF5-08B0-4535-9065-8CBB39EC72AE}"/>
              </a:ext>
            </a:extLst>
          </p:cNvPr>
          <p:cNvSpPr>
            <a:spLocks noGrp="1"/>
          </p:cNvSpPr>
          <p:nvPr>
            <p:ph type="body" sz="quarter" idx="10"/>
          </p:nvPr>
        </p:nvSpPr>
        <p:spPr>
          <a:xfrm>
            <a:off x="584200" y="1435497"/>
            <a:ext cx="11018520" cy="1815882"/>
          </a:xfrm>
        </p:spPr>
        <p:txBody>
          <a:bodyPr/>
          <a:lstStyle/>
          <a:p>
            <a:pPr>
              <a:spcBef>
                <a:spcPts val="300"/>
              </a:spcBef>
            </a:pPr>
            <a:r>
              <a:rPr lang="en-US" sz="2400" dirty="0">
                <a:latin typeface="+mn-lt"/>
              </a:rPr>
              <a:t>Solution for running small pieces of code, or "functions," in the cloud:</a:t>
            </a:r>
          </a:p>
          <a:p>
            <a:pPr lvl="1">
              <a:spcBef>
                <a:spcPts val="300"/>
              </a:spcBef>
            </a:pPr>
            <a:r>
              <a:rPr lang="en-US" sz="1800" dirty="0"/>
              <a:t>Write only code that is relevant to business logic</a:t>
            </a:r>
          </a:p>
          <a:p>
            <a:pPr lvl="1">
              <a:spcBef>
                <a:spcPts val="300"/>
              </a:spcBef>
            </a:pPr>
            <a:r>
              <a:rPr lang="en-US" sz="1800" dirty="0"/>
              <a:t>Removes the necessity to write “plumbing” code to connect or host application components</a:t>
            </a:r>
          </a:p>
          <a:p>
            <a:pPr>
              <a:spcBef>
                <a:spcPts val="300"/>
              </a:spcBef>
            </a:pPr>
            <a:r>
              <a:rPr lang="en-US" sz="2400" dirty="0">
                <a:latin typeface="+mn-lt"/>
              </a:rPr>
              <a:t>Build on open-source WebJobs code</a:t>
            </a:r>
          </a:p>
          <a:p>
            <a:pPr>
              <a:spcBef>
                <a:spcPts val="300"/>
              </a:spcBef>
            </a:pPr>
            <a:r>
              <a:rPr lang="en-US" sz="2400" dirty="0">
                <a:latin typeface="+mn-lt"/>
              </a:rPr>
              <a:t>Supports a wide variety of programming languages, for instance:</a:t>
            </a:r>
          </a:p>
        </p:txBody>
      </p:sp>
      <p:grpSp>
        <p:nvGrpSpPr>
          <p:cNvPr id="46" name="Group 45" descr="C# icon">
            <a:extLst>
              <a:ext uri="{FF2B5EF4-FFF2-40B4-BE49-F238E27FC236}">
                <a16:creationId xmlns:a16="http://schemas.microsoft.com/office/drawing/2014/main" xmlns="" id="{B1729001-AA91-4AF6-9867-239E3C417D47}"/>
              </a:ext>
            </a:extLst>
          </p:cNvPr>
          <p:cNvGrpSpPr/>
          <p:nvPr/>
        </p:nvGrpSpPr>
        <p:grpSpPr>
          <a:xfrm>
            <a:off x="950548" y="3698809"/>
            <a:ext cx="1000156" cy="708033"/>
            <a:chOff x="6940274" y="1423300"/>
            <a:chExt cx="4572000" cy="3236623"/>
          </a:xfrm>
        </p:grpSpPr>
        <p:sp>
          <p:nvSpPr>
            <p:cNvPr id="47" name="Rectangle: Rounded Corners 13">
              <a:extLst>
                <a:ext uri="{FF2B5EF4-FFF2-40B4-BE49-F238E27FC236}">
                  <a16:creationId xmlns:a16="http://schemas.microsoft.com/office/drawing/2014/main" xmlns=""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Top Corners Rounded 14">
              <a:extLst>
                <a:ext uri="{FF2B5EF4-FFF2-40B4-BE49-F238E27FC236}">
                  <a16:creationId xmlns:a16="http://schemas.microsoft.com/office/drawing/2014/main" xmlns=""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xmlns=""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xmlns=""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Oval 57">
              <a:extLst>
                <a:ext uri="{FF2B5EF4-FFF2-40B4-BE49-F238E27FC236}">
                  <a16:creationId xmlns:a16="http://schemas.microsoft.com/office/drawing/2014/main" xmlns=""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xmlns=""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grpSp>
        <p:nvGrpSpPr>
          <p:cNvPr id="6" name="Group 5" descr="Java icon&#10;">
            <a:extLst>
              <a:ext uri="{FF2B5EF4-FFF2-40B4-BE49-F238E27FC236}">
                <a16:creationId xmlns:a16="http://schemas.microsoft.com/office/drawing/2014/main" xmlns="" id="{4257B148-4EB7-4EE4-9150-A5F4458879B5}"/>
              </a:ext>
            </a:extLst>
          </p:cNvPr>
          <p:cNvGrpSpPr/>
          <p:nvPr/>
        </p:nvGrpSpPr>
        <p:grpSpPr>
          <a:xfrm>
            <a:off x="2328744" y="3698809"/>
            <a:ext cx="1014444" cy="708032"/>
            <a:chOff x="5549216" y="2597428"/>
            <a:chExt cx="1111022" cy="775439"/>
          </a:xfrm>
        </p:grpSpPr>
        <p:sp>
          <p:nvSpPr>
            <p:cNvPr id="7" name="Rectangle: Rounded Corners 6">
              <a:extLst>
                <a:ext uri="{FF2B5EF4-FFF2-40B4-BE49-F238E27FC236}">
                  <a16:creationId xmlns:a16="http://schemas.microsoft.com/office/drawing/2014/main" xmlns="" id="{FDF1403E-E54A-40A9-94D4-EA258D4740D7}"/>
                </a:ext>
              </a:extLst>
            </p:cNvPr>
            <p:cNvSpPr/>
            <p:nvPr/>
          </p:nvSpPr>
          <p:spPr bwMode="auto">
            <a:xfrm>
              <a:off x="5564864" y="2597428"/>
              <a:ext cx="1095374" cy="775439"/>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Top Corners Rounded 7">
              <a:extLst>
                <a:ext uri="{FF2B5EF4-FFF2-40B4-BE49-F238E27FC236}">
                  <a16:creationId xmlns:a16="http://schemas.microsoft.com/office/drawing/2014/main" xmlns="" id="{C7AB7CBE-67CC-49CE-BA3F-5DBB96273051}"/>
                </a:ext>
              </a:extLst>
            </p:cNvPr>
            <p:cNvSpPr/>
            <p:nvPr/>
          </p:nvSpPr>
          <p:spPr bwMode="auto">
            <a:xfrm>
              <a:off x="5564864" y="2597428"/>
              <a:ext cx="1095374" cy="141387"/>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2B799A31-59F7-454A-A192-237A20BAECD7}"/>
                </a:ext>
              </a:extLst>
            </p:cNvPr>
            <p:cNvSpPr/>
            <p:nvPr/>
          </p:nvSpPr>
          <p:spPr bwMode="auto">
            <a:xfrm>
              <a:off x="6383535"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B32B2680-8D26-460F-943C-6E70EEFF85ED}"/>
                </a:ext>
              </a:extLst>
            </p:cNvPr>
            <p:cNvSpPr/>
            <p:nvPr/>
          </p:nvSpPr>
          <p:spPr bwMode="auto">
            <a:xfrm>
              <a:off x="6450591"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xmlns="" id="{97E58B38-5E41-46D6-B9B9-C9C70A87889A}"/>
                </a:ext>
              </a:extLst>
            </p:cNvPr>
            <p:cNvSpPr/>
            <p:nvPr/>
          </p:nvSpPr>
          <p:spPr bwMode="auto">
            <a:xfrm>
              <a:off x="6517648" y="2641790"/>
              <a:ext cx="52662" cy="5266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xmlns="" id="{70837BD0-B8D0-4971-98A8-E43854C7BD9B}"/>
                </a:ext>
              </a:extLst>
            </p:cNvPr>
            <p:cNvSpPr/>
            <p:nvPr/>
          </p:nvSpPr>
          <p:spPr bwMode="auto">
            <a:xfrm>
              <a:off x="5549216" y="2738815"/>
              <a:ext cx="1079876" cy="6256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3500" b="1" spc="-300" dirty="0">
                  <a:solidFill>
                    <a:srgbClr val="2C76BB"/>
                  </a:solidFill>
                  <a:latin typeface="Consolas" panose="020B0609020204030204" pitchFamily="49" charset="0"/>
                  <a:ea typeface="Segoe UI" pitchFamily="34" charset="0"/>
                  <a:cs typeface="Segoe UI" pitchFamily="34" charset="0"/>
                </a:rPr>
                <a:t>JAVA</a:t>
              </a:r>
            </a:p>
          </p:txBody>
        </p:sp>
      </p:grpSp>
      <p:grpSp>
        <p:nvGrpSpPr>
          <p:cNvPr id="20" name="Group 19" descr="PHP icon">
            <a:extLst>
              <a:ext uri="{FF2B5EF4-FFF2-40B4-BE49-F238E27FC236}">
                <a16:creationId xmlns:a16="http://schemas.microsoft.com/office/drawing/2014/main" xmlns="" id="{A4C6B972-6F8C-42E3-A842-6A61A282BA55}"/>
              </a:ext>
            </a:extLst>
          </p:cNvPr>
          <p:cNvGrpSpPr/>
          <p:nvPr/>
        </p:nvGrpSpPr>
        <p:grpSpPr>
          <a:xfrm>
            <a:off x="3697103" y="3698809"/>
            <a:ext cx="1000156" cy="708033"/>
            <a:chOff x="6940274" y="1423300"/>
            <a:chExt cx="4572000" cy="3236623"/>
          </a:xfrm>
        </p:grpSpPr>
        <p:sp>
          <p:nvSpPr>
            <p:cNvPr id="21" name="Rectangle: Rounded Corners 20">
              <a:extLst>
                <a:ext uri="{FF2B5EF4-FFF2-40B4-BE49-F238E27FC236}">
                  <a16:creationId xmlns:a16="http://schemas.microsoft.com/office/drawing/2014/main" xmlns="" id="{2F9F07D2-A254-4EBF-9D01-4AA345687585}"/>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Top Corners Rounded 21">
              <a:extLst>
                <a:ext uri="{FF2B5EF4-FFF2-40B4-BE49-F238E27FC236}">
                  <a16:creationId xmlns:a16="http://schemas.microsoft.com/office/drawing/2014/main" xmlns="" id="{A0BDB2F1-4FBC-43F7-B779-43E02B5A6655}"/>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xmlns="" id="{F25D9124-2DCC-4C0E-BC90-2B86263B1690}"/>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xmlns="" id="{2B6720CE-8C4D-406D-B270-34B03EEB439A}"/>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xmlns="" id="{4D0D93CE-1648-4CD8-A40B-39534CAA49C4}"/>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xmlns="" id="{EE56D070-9312-4E1B-956C-C5358362D24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800" b="1" spc="-150" dirty="0">
                  <a:solidFill>
                    <a:srgbClr val="2C76BB"/>
                  </a:solidFill>
                  <a:latin typeface="Consolas" panose="020B0609020204030204" pitchFamily="49" charset="0"/>
                  <a:ea typeface="Segoe UI" pitchFamily="34" charset="0"/>
                  <a:cs typeface="Segoe UI" pitchFamily="34" charset="0"/>
                </a:rPr>
                <a:t>PHP</a:t>
              </a:r>
            </a:p>
          </p:txBody>
        </p:sp>
      </p:grpSp>
      <p:grpSp>
        <p:nvGrpSpPr>
          <p:cNvPr id="13" name="Group 12" descr="Python icon">
            <a:extLst>
              <a:ext uri="{FF2B5EF4-FFF2-40B4-BE49-F238E27FC236}">
                <a16:creationId xmlns:a16="http://schemas.microsoft.com/office/drawing/2014/main" xmlns="" id="{B1729001-AA91-4AF6-9867-239E3C417D47}"/>
              </a:ext>
            </a:extLst>
          </p:cNvPr>
          <p:cNvGrpSpPr/>
          <p:nvPr/>
        </p:nvGrpSpPr>
        <p:grpSpPr>
          <a:xfrm>
            <a:off x="5089586" y="3698809"/>
            <a:ext cx="1000156" cy="708033"/>
            <a:chOff x="6940274" y="1423300"/>
            <a:chExt cx="4572000" cy="3236623"/>
          </a:xfrm>
        </p:grpSpPr>
        <p:sp>
          <p:nvSpPr>
            <p:cNvPr id="14" name="Rectangle: Rounded Corners 13">
              <a:extLst>
                <a:ext uri="{FF2B5EF4-FFF2-40B4-BE49-F238E27FC236}">
                  <a16:creationId xmlns:a16="http://schemas.microsoft.com/office/drawing/2014/main" xmlns=""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Top Corners Rounded 14">
              <a:extLst>
                <a:ext uri="{FF2B5EF4-FFF2-40B4-BE49-F238E27FC236}">
                  <a16:creationId xmlns:a16="http://schemas.microsoft.com/office/drawing/2014/main" xmlns=""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xmlns=""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xmlns=""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xmlns=""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xmlns=""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grpSp>
        <p:nvGrpSpPr>
          <p:cNvPr id="67" name="Group 66" descr="Node.js icon&#10;">
            <a:extLst>
              <a:ext uri="{FF2B5EF4-FFF2-40B4-BE49-F238E27FC236}">
                <a16:creationId xmlns:a16="http://schemas.microsoft.com/office/drawing/2014/main" xmlns="" id="{30180903-8A69-4976-8490-03FA88AD8105}"/>
              </a:ext>
            </a:extLst>
          </p:cNvPr>
          <p:cNvGrpSpPr/>
          <p:nvPr/>
        </p:nvGrpSpPr>
        <p:grpSpPr>
          <a:xfrm>
            <a:off x="6522867" y="3691116"/>
            <a:ext cx="1000156" cy="708033"/>
            <a:chOff x="6940274" y="1423300"/>
            <a:chExt cx="4572000" cy="3236623"/>
          </a:xfrm>
        </p:grpSpPr>
        <p:sp>
          <p:nvSpPr>
            <p:cNvPr id="68" name="Rectangle: Rounded Corners 67">
              <a:extLst>
                <a:ext uri="{FF2B5EF4-FFF2-40B4-BE49-F238E27FC236}">
                  <a16:creationId xmlns:a16="http://schemas.microsoft.com/office/drawing/2014/main" xmlns="" id="{9069CA56-891E-4CAB-B02E-B1423324DBEA}"/>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Top Corners Rounded 68">
              <a:extLst>
                <a:ext uri="{FF2B5EF4-FFF2-40B4-BE49-F238E27FC236}">
                  <a16:creationId xmlns:a16="http://schemas.microsoft.com/office/drawing/2014/main" xmlns="" id="{D050BC51-46D9-4EBE-9137-8B9FB8ADC423}"/>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Oval 69">
              <a:extLst>
                <a:ext uri="{FF2B5EF4-FFF2-40B4-BE49-F238E27FC236}">
                  <a16:creationId xmlns:a16="http://schemas.microsoft.com/office/drawing/2014/main" xmlns="" id="{EE68FF81-55A3-4B58-B37D-180FDD4A2E37}"/>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xmlns="" id="{B4B40A6A-46A0-4E25-A72D-C4B065B76558}"/>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Oval 71">
              <a:extLst>
                <a:ext uri="{FF2B5EF4-FFF2-40B4-BE49-F238E27FC236}">
                  <a16:creationId xmlns:a16="http://schemas.microsoft.com/office/drawing/2014/main" xmlns="" id="{D7A3C2D4-1A87-40CB-9D11-E2D93334D437}"/>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xmlns="" id="{CFCB17D7-5408-4044-860F-B3D642F70966}"/>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74" name="Text Placeholder 2">
            <a:extLst>
              <a:ext uri="{FF2B5EF4-FFF2-40B4-BE49-F238E27FC236}">
                <a16:creationId xmlns:a16="http://schemas.microsoft.com/office/drawing/2014/main" xmlns="" id="{A99B4749-CDED-49FD-B064-43C85236CAE4}"/>
              </a:ext>
            </a:extLst>
          </p:cNvPr>
          <p:cNvSpPr txBox="1">
            <a:spLocks/>
          </p:cNvSpPr>
          <p:nvPr/>
        </p:nvSpPr>
        <p:spPr>
          <a:xfrm>
            <a:off x="582949" y="4978085"/>
            <a:ext cx="11018520"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pPr>
            <a:r>
              <a:rPr lang="en-US" sz="2400" dirty="0">
                <a:latin typeface="+mn-lt"/>
              </a:rPr>
              <a:t>Even supports scripting languages, such as:</a:t>
            </a:r>
          </a:p>
        </p:txBody>
      </p:sp>
      <p:grpSp>
        <p:nvGrpSpPr>
          <p:cNvPr id="60" name="Group 59" descr="PowerShell icon">
            <a:extLst>
              <a:ext uri="{FF2B5EF4-FFF2-40B4-BE49-F238E27FC236}">
                <a16:creationId xmlns:a16="http://schemas.microsoft.com/office/drawing/2014/main" xmlns="" id="{B1729001-AA91-4AF6-9867-239E3C417D47}"/>
              </a:ext>
            </a:extLst>
          </p:cNvPr>
          <p:cNvGrpSpPr/>
          <p:nvPr/>
        </p:nvGrpSpPr>
        <p:grpSpPr>
          <a:xfrm>
            <a:off x="961688" y="5674099"/>
            <a:ext cx="1000156" cy="708033"/>
            <a:chOff x="6940274" y="1423300"/>
            <a:chExt cx="4572000" cy="3236623"/>
          </a:xfrm>
        </p:grpSpPr>
        <p:sp>
          <p:nvSpPr>
            <p:cNvPr id="61" name="Rectangle: Rounded Corners 13">
              <a:extLst>
                <a:ext uri="{FF2B5EF4-FFF2-40B4-BE49-F238E27FC236}">
                  <a16:creationId xmlns:a16="http://schemas.microsoft.com/office/drawing/2014/main" xmlns=""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Top Corners Rounded 14">
              <a:extLst>
                <a:ext uri="{FF2B5EF4-FFF2-40B4-BE49-F238E27FC236}">
                  <a16:creationId xmlns:a16="http://schemas.microsoft.com/office/drawing/2014/main" xmlns=""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xmlns=""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Oval 63">
              <a:extLst>
                <a:ext uri="{FF2B5EF4-FFF2-40B4-BE49-F238E27FC236}">
                  <a16:creationId xmlns:a16="http://schemas.microsoft.com/office/drawing/2014/main" xmlns=""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xmlns=""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a:extLst>
                <a:ext uri="{FF2B5EF4-FFF2-40B4-BE49-F238E27FC236}">
                  <a16:creationId xmlns:a16="http://schemas.microsoft.com/office/drawing/2014/main" xmlns=""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grpSp>
        <p:nvGrpSpPr>
          <p:cNvPr id="48" name="Group 47" descr="Bash icon">
            <a:extLst>
              <a:ext uri="{FF2B5EF4-FFF2-40B4-BE49-F238E27FC236}">
                <a16:creationId xmlns:a16="http://schemas.microsoft.com/office/drawing/2014/main" xmlns="" id="{B1729001-AA91-4AF6-9867-239E3C417D47}"/>
              </a:ext>
            </a:extLst>
          </p:cNvPr>
          <p:cNvGrpSpPr/>
          <p:nvPr/>
        </p:nvGrpSpPr>
        <p:grpSpPr>
          <a:xfrm>
            <a:off x="2304620" y="5674099"/>
            <a:ext cx="1000156" cy="708033"/>
            <a:chOff x="6940274" y="1423300"/>
            <a:chExt cx="4572000" cy="3236623"/>
          </a:xfrm>
        </p:grpSpPr>
        <p:sp>
          <p:nvSpPr>
            <p:cNvPr id="49" name="Rectangle: Rounded Corners 13">
              <a:extLst>
                <a:ext uri="{FF2B5EF4-FFF2-40B4-BE49-F238E27FC236}">
                  <a16:creationId xmlns:a16="http://schemas.microsoft.com/office/drawing/2014/main" xmlns="" id="{25A66DAF-E26E-417D-AB72-1BD81B2433B0}"/>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Top Corners Rounded 14">
              <a:extLst>
                <a:ext uri="{FF2B5EF4-FFF2-40B4-BE49-F238E27FC236}">
                  <a16:creationId xmlns:a16="http://schemas.microsoft.com/office/drawing/2014/main" xmlns="" id="{A60F6B7E-854D-4690-8993-0DCF28544C68}"/>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Oval 50">
              <a:extLst>
                <a:ext uri="{FF2B5EF4-FFF2-40B4-BE49-F238E27FC236}">
                  <a16:creationId xmlns:a16="http://schemas.microsoft.com/office/drawing/2014/main" xmlns="" id="{E41D413A-6213-4E1C-ACE5-32AABFD48659}"/>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Oval 51">
              <a:extLst>
                <a:ext uri="{FF2B5EF4-FFF2-40B4-BE49-F238E27FC236}">
                  <a16:creationId xmlns:a16="http://schemas.microsoft.com/office/drawing/2014/main" xmlns="" id="{9AFFD33D-755E-411A-8093-F0869298286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xmlns="" id="{A81B5BDD-87F8-4E75-A31A-82973C282780}"/>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a:extLst>
                <a:ext uri="{FF2B5EF4-FFF2-40B4-BE49-F238E27FC236}">
                  <a16:creationId xmlns:a16="http://schemas.microsoft.com/office/drawing/2014/main" xmlns="" id="{D351D9D7-625E-4D79-AC37-D8CB838E0E5E}"/>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lnSpcReduction="10000"/>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endParaRPr lang="en-US" sz="3200" b="1" spc="-150" dirty="0">
                <a:solidFill>
                  <a:srgbClr val="2C76BB"/>
                </a:solidFill>
                <a:latin typeface="Consolas" panose="020B0609020204030204" pitchFamily="49" charset="0"/>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42425334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F1CB92-B015-496B-BF58-8AD064BA258A}"/>
              </a:ext>
            </a:extLst>
          </p:cNvPr>
          <p:cNvSpPr>
            <a:spLocks noGrp="1"/>
          </p:cNvSpPr>
          <p:nvPr>
            <p:ph type="title"/>
          </p:nvPr>
        </p:nvSpPr>
        <p:spPr/>
        <p:txBody>
          <a:bodyPr/>
          <a:lstStyle/>
          <a:p>
            <a:r>
              <a:rPr lang="en-US" dirty="0"/>
              <a:t>Function integrations</a:t>
            </a:r>
          </a:p>
        </p:txBody>
      </p:sp>
      <p:grpSp>
        <p:nvGrpSpPr>
          <p:cNvPr id="10" name="Group 9" descr="The diagram depicts the Microsoft Azure services that support direct integration with Azure Functions.">
            <a:extLst>
              <a:ext uri="{FF2B5EF4-FFF2-40B4-BE49-F238E27FC236}">
                <a16:creationId xmlns:a16="http://schemas.microsoft.com/office/drawing/2014/main" xmlns="" id="{57E6832B-8AC1-4779-8B3A-6AF761D49EA3}"/>
              </a:ext>
            </a:extLst>
          </p:cNvPr>
          <p:cNvGrpSpPr/>
          <p:nvPr/>
        </p:nvGrpSpPr>
        <p:grpSpPr>
          <a:xfrm>
            <a:off x="2633335" y="1260024"/>
            <a:ext cx="7290797" cy="4995997"/>
            <a:chOff x="2633335" y="1260024"/>
            <a:chExt cx="7290797" cy="4995997"/>
          </a:xfrm>
        </p:grpSpPr>
        <p:cxnSp>
          <p:nvCxnSpPr>
            <p:cNvPr id="31" name="Straight Connector 30">
              <a:extLst>
                <a:ext uri="{FF2B5EF4-FFF2-40B4-BE49-F238E27FC236}">
                  <a16:creationId xmlns:a16="http://schemas.microsoft.com/office/drawing/2014/main" xmlns="" id="{52E0816B-C750-4EEF-B502-E8C2639BF750}"/>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87EF827-39A0-4440-8594-3370FEBCA88C}"/>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B48413FF-2271-42C4-BDFE-7740FD2E917D}"/>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AFFBCDCC-B32D-4CE3-8491-7D9774476F47}"/>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603F87F7-892A-4379-8145-BF0E2467D974}"/>
                </a:ext>
              </a:extLst>
            </p:cNvPr>
            <p:cNvCxnSpPr>
              <a:cxnSpLocks/>
              <a:stCxn id="5"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D88481B-3944-4622-8927-A7A9E001D925}"/>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54B47DC5-BC8A-46E2-8B86-CE72980F3E48}"/>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A87F471B-B3D4-4FAD-82BD-B1E49DDEDB89}"/>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C303156A-774F-473A-BF01-35F93E2FF2CB}"/>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A559DD0F-B176-43B0-AD75-8725D2659452}"/>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2D331168-74AF-4C65-92F0-D0FCDF467A22}"/>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xmlns="" id="{37A8FB10-6456-4D51-B09B-04D2692DAAA9}"/>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62" name="TextBox 61">
              <a:extLst>
                <a:ext uri="{FF2B5EF4-FFF2-40B4-BE49-F238E27FC236}">
                  <a16:creationId xmlns:a16="http://schemas.microsoft.com/office/drawing/2014/main" xmlns="" id="{6E97C30A-B06D-410B-96E9-30A03BD967FC}"/>
                </a:ext>
              </a:extLst>
            </p:cNvPr>
            <p:cNvSpPr txBox="1"/>
            <p:nvPr/>
          </p:nvSpPr>
          <p:spPr>
            <a:xfrm>
              <a:off x="7716256" y="2319770"/>
              <a:ext cx="114871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Cosmos DB</a:t>
              </a:r>
            </a:p>
          </p:txBody>
        </p:sp>
        <p:pic>
          <p:nvPicPr>
            <p:cNvPr id="7" name="Picture 6" descr="A picture containing vector graphics&#10;&#10;Description automatically generated">
              <a:extLst>
                <a:ext uri="{FF2B5EF4-FFF2-40B4-BE49-F238E27FC236}">
                  <a16:creationId xmlns:a16="http://schemas.microsoft.com/office/drawing/2014/main" xmlns="" id="{08645B33-9DE9-4519-AE8E-D2B8BD872D09}"/>
                </a:ext>
              </a:extLst>
            </p:cNvPr>
            <p:cNvPicPr>
              <a:picLocks noChangeAspect="1"/>
            </p:cNvPicPr>
            <p:nvPr/>
          </p:nvPicPr>
          <p:blipFill>
            <a:blip r:embed="rId4"/>
            <a:stretch>
              <a:fillRect/>
            </a:stretch>
          </p:blipFill>
          <p:spPr>
            <a:xfrm>
              <a:off x="6559858" y="1360010"/>
              <a:ext cx="780290" cy="780290"/>
            </a:xfrm>
            <a:prstGeom prst="rect">
              <a:avLst/>
            </a:prstGeom>
          </p:spPr>
        </p:pic>
        <p:sp>
          <p:nvSpPr>
            <p:cNvPr id="63" name="TextBox 62">
              <a:extLst>
                <a:ext uri="{FF2B5EF4-FFF2-40B4-BE49-F238E27FC236}">
                  <a16:creationId xmlns:a16="http://schemas.microsoft.com/office/drawing/2014/main" xmlns="" id="{1F1CE44D-B865-46F7-B6E3-2D721E36A0AE}"/>
                </a:ext>
              </a:extLst>
            </p:cNvPr>
            <p:cNvSpPr txBox="1"/>
            <p:nvPr/>
          </p:nvSpPr>
          <p:spPr>
            <a:xfrm>
              <a:off x="6466310" y="2288623"/>
              <a:ext cx="1142300"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Hubs</a:t>
              </a:r>
            </a:p>
          </p:txBody>
        </p:sp>
        <p:pic>
          <p:nvPicPr>
            <p:cNvPr id="13" name="Picture 12" descr="A picture containing vector graphics&#10;&#10;Description automatically generated">
              <a:extLst>
                <a:ext uri="{FF2B5EF4-FFF2-40B4-BE49-F238E27FC236}">
                  <a16:creationId xmlns:a16="http://schemas.microsoft.com/office/drawing/2014/main" xmlns="" id="{9AB2A99E-F68A-4AAC-93E4-96FD7FF6477E}"/>
                </a:ext>
              </a:extLst>
            </p:cNvPr>
            <p:cNvPicPr>
              <a:picLocks noChangeAspect="1"/>
            </p:cNvPicPr>
            <p:nvPr/>
          </p:nvPicPr>
          <p:blipFill>
            <a:blip r:embed="rId5"/>
            <a:stretch>
              <a:fillRect/>
            </a:stretch>
          </p:blipFill>
          <p:spPr>
            <a:xfrm>
              <a:off x="2810922" y="1360010"/>
              <a:ext cx="780290" cy="780290"/>
            </a:xfrm>
            <a:prstGeom prst="rect">
              <a:avLst/>
            </a:prstGeom>
          </p:spPr>
        </p:pic>
        <p:sp>
          <p:nvSpPr>
            <p:cNvPr id="65" name="TextBox 64">
              <a:extLst>
                <a:ext uri="{FF2B5EF4-FFF2-40B4-BE49-F238E27FC236}">
                  <a16:creationId xmlns:a16="http://schemas.microsoft.com/office/drawing/2014/main" xmlns="" id="{958676C4-6F2F-4067-A528-69FA4ECB504B}"/>
                </a:ext>
              </a:extLst>
            </p:cNvPr>
            <p:cNvSpPr txBox="1"/>
            <p:nvPr/>
          </p:nvSpPr>
          <p:spPr>
            <a:xfrm>
              <a:off x="2633335" y="2288623"/>
              <a:ext cx="173220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Notification Hubs</a:t>
              </a:r>
            </a:p>
          </p:txBody>
        </p:sp>
        <p:pic>
          <p:nvPicPr>
            <p:cNvPr id="9" name="Graphic 8">
              <a:extLst>
                <a:ext uri="{FF2B5EF4-FFF2-40B4-BE49-F238E27FC236}">
                  <a16:creationId xmlns:a16="http://schemas.microsoft.com/office/drawing/2014/main" xmlns="" id="{45C01E0A-3340-4C7E-871D-70BD95F342A2}"/>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4707607" y="1327736"/>
              <a:ext cx="780290" cy="780290"/>
            </a:xfrm>
            <a:prstGeom prst="rect">
              <a:avLst/>
            </a:prstGeom>
          </p:spPr>
        </p:pic>
        <p:sp>
          <p:nvSpPr>
            <p:cNvPr id="66" name="TextBox 65">
              <a:extLst>
                <a:ext uri="{FF2B5EF4-FFF2-40B4-BE49-F238E27FC236}">
                  <a16:creationId xmlns:a16="http://schemas.microsoft.com/office/drawing/2014/main" xmlns="" id="{8452DF4C-82A4-4140-96B6-93F853C732AD}"/>
                </a:ext>
              </a:extLst>
            </p:cNvPr>
            <p:cNvSpPr txBox="1"/>
            <p:nvPr/>
          </p:nvSpPr>
          <p:spPr>
            <a:xfrm>
              <a:off x="4658141" y="2288623"/>
              <a:ext cx="1054135"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Event Grid</a:t>
              </a:r>
            </a:p>
          </p:txBody>
        </p:sp>
        <p:sp>
          <p:nvSpPr>
            <p:cNvPr id="71" name="TextBox 70">
              <a:extLst>
                <a:ext uri="{FF2B5EF4-FFF2-40B4-BE49-F238E27FC236}">
                  <a16:creationId xmlns:a16="http://schemas.microsoft.com/office/drawing/2014/main" xmlns="" id="{77574682-0C35-40D6-BB8C-6601D7CE60AF}"/>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86" name="TextBox 85">
              <a:extLst>
                <a:ext uri="{FF2B5EF4-FFF2-40B4-BE49-F238E27FC236}">
                  <a16:creationId xmlns:a16="http://schemas.microsoft.com/office/drawing/2014/main" xmlns="" id="{AE8CFAB3-B579-4A35-A73A-3A067A11C8D9}"/>
                </a:ext>
              </a:extLst>
            </p:cNvPr>
            <p:cNvSpPr txBox="1"/>
            <p:nvPr/>
          </p:nvSpPr>
          <p:spPr>
            <a:xfrm>
              <a:off x="3280950" y="5930336"/>
              <a:ext cx="706284"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a:t>
              </a:r>
            </a:p>
          </p:txBody>
        </p:sp>
        <p:sp>
          <p:nvSpPr>
            <p:cNvPr id="87" name="TextBox 86">
              <a:extLst>
                <a:ext uri="{FF2B5EF4-FFF2-40B4-BE49-F238E27FC236}">
                  <a16:creationId xmlns:a16="http://schemas.microsoft.com/office/drawing/2014/main" xmlns="" id="{D5F6DC0F-7A87-4C19-AA01-73709EE27DF9}"/>
                </a:ext>
              </a:extLst>
            </p:cNvPr>
            <p:cNvSpPr txBox="1"/>
            <p:nvPr/>
          </p:nvSpPr>
          <p:spPr>
            <a:xfrm>
              <a:off x="4423705" y="5954400"/>
              <a:ext cx="513923"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Blob</a:t>
              </a:r>
            </a:p>
          </p:txBody>
        </p:sp>
        <p:sp>
          <p:nvSpPr>
            <p:cNvPr id="88" name="TextBox 87">
              <a:extLst>
                <a:ext uri="{FF2B5EF4-FFF2-40B4-BE49-F238E27FC236}">
                  <a16:creationId xmlns:a16="http://schemas.microsoft.com/office/drawing/2014/main" xmlns="" id="{DC049BB2-B608-43C4-BBDE-B382F79ABF2E}"/>
                </a:ext>
              </a:extLst>
            </p:cNvPr>
            <p:cNvSpPr txBox="1"/>
            <p:nvPr/>
          </p:nvSpPr>
          <p:spPr>
            <a:xfrm>
              <a:off x="5437706" y="5930336"/>
              <a:ext cx="57906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Table</a:t>
              </a:r>
            </a:p>
          </p:txBody>
        </p:sp>
        <p:sp>
          <p:nvSpPr>
            <p:cNvPr id="89" name="TextBox 88">
              <a:extLst>
                <a:ext uri="{FF2B5EF4-FFF2-40B4-BE49-F238E27FC236}">
                  <a16:creationId xmlns:a16="http://schemas.microsoft.com/office/drawing/2014/main" xmlns="" id="{DE3054C7-0211-48C2-A51B-920889235F7C}"/>
                </a:ext>
              </a:extLst>
            </p:cNvPr>
            <p:cNvSpPr txBox="1"/>
            <p:nvPr/>
          </p:nvSpPr>
          <p:spPr>
            <a:xfrm>
              <a:off x="7047547" y="5930336"/>
              <a:ext cx="668709"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Topics</a:t>
              </a:r>
            </a:p>
          </p:txBody>
        </p:sp>
        <p:sp>
          <p:nvSpPr>
            <p:cNvPr id="90" name="TextBox 89">
              <a:extLst>
                <a:ext uri="{FF2B5EF4-FFF2-40B4-BE49-F238E27FC236}">
                  <a16:creationId xmlns:a16="http://schemas.microsoft.com/office/drawing/2014/main" xmlns="" id="{9CE1E06A-E9CB-4D50-96C7-33FAD2B26205}"/>
                </a:ext>
              </a:extLst>
            </p:cNvPr>
            <p:cNvSpPr txBox="1"/>
            <p:nvPr/>
          </p:nvSpPr>
          <p:spPr>
            <a:xfrm>
              <a:off x="8630659" y="5930336"/>
              <a:ext cx="794448"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Queues</a:t>
              </a:r>
            </a:p>
          </p:txBody>
        </p:sp>
        <p:pic>
          <p:nvPicPr>
            <p:cNvPr id="15" name="Picture 14" descr="A close up of a sign&#10;&#10;Description automatically generated">
              <a:extLst>
                <a:ext uri="{FF2B5EF4-FFF2-40B4-BE49-F238E27FC236}">
                  <a16:creationId xmlns:a16="http://schemas.microsoft.com/office/drawing/2014/main" xmlns="" id="{625D581D-DFAA-4210-92C9-8420CAE2064D}"/>
                </a:ext>
              </a:extLst>
            </p:cNvPr>
            <p:cNvPicPr>
              <a:picLocks noChangeAspect="1"/>
            </p:cNvPicPr>
            <p:nvPr/>
          </p:nvPicPr>
          <p:blipFill>
            <a:blip r:embed="rId8"/>
            <a:stretch>
              <a:fillRect/>
            </a:stretch>
          </p:blipFill>
          <p:spPr>
            <a:xfrm>
              <a:off x="6966649" y="5131066"/>
              <a:ext cx="738172" cy="780290"/>
            </a:xfrm>
            <a:prstGeom prst="rect">
              <a:avLst/>
            </a:prstGeom>
          </p:spPr>
        </p:pic>
        <p:pic>
          <p:nvPicPr>
            <p:cNvPr id="17" name="Picture 16">
              <a:extLst>
                <a:ext uri="{FF2B5EF4-FFF2-40B4-BE49-F238E27FC236}">
                  <a16:creationId xmlns:a16="http://schemas.microsoft.com/office/drawing/2014/main" xmlns="" id="{680F8B29-24BA-4D28-AA49-207B22497919}"/>
                </a:ext>
              </a:extLst>
            </p:cNvPr>
            <p:cNvPicPr>
              <a:picLocks noChangeAspect="1"/>
            </p:cNvPicPr>
            <p:nvPr/>
          </p:nvPicPr>
          <p:blipFill>
            <a:blip r:embed="rId9"/>
            <a:stretch>
              <a:fillRect/>
            </a:stretch>
          </p:blipFill>
          <p:spPr>
            <a:xfrm>
              <a:off x="8612631" y="5131067"/>
              <a:ext cx="738171" cy="780289"/>
            </a:xfrm>
            <a:prstGeom prst="rect">
              <a:avLst/>
            </a:prstGeom>
          </p:spPr>
        </p:pic>
        <p:pic>
          <p:nvPicPr>
            <p:cNvPr id="5" name="Picture 4" descr="A close up of a sign&#10;&#10;Description automatically generated">
              <a:extLst>
                <a:ext uri="{FF2B5EF4-FFF2-40B4-BE49-F238E27FC236}">
                  <a16:creationId xmlns:a16="http://schemas.microsoft.com/office/drawing/2014/main" xmlns="" id="{2EA4CD58-9161-46B4-A550-BB278328338A}"/>
                </a:ext>
              </a:extLst>
            </p:cNvPr>
            <p:cNvPicPr>
              <a:picLocks noChangeAspect="1"/>
            </p:cNvPicPr>
            <p:nvPr/>
          </p:nvPicPr>
          <p:blipFill>
            <a:blip r:embed="rId10"/>
            <a:stretch>
              <a:fillRect/>
            </a:stretch>
          </p:blipFill>
          <p:spPr>
            <a:xfrm>
              <a:off x="5686020" y="2989814"/>
              <a:ext cx="780290" cy="780290"/>
            </a:xfrm>
            <a:prstGeom prst="rect">
              <a:avLst/>
            </a:prstGeom>
          </p:spPr>
        </p:pic>
        <p:sp>
          <p:nvSpPr>
            <p:cNvPr id="74" name="TextBox 73">
              <a:extLst>
                <a:ext uri="{FF2B5EF4-FFF2-40B4-BE49-F238E27FC236}">
                  <a16:creationId xmlns:a16="http://schemas.microsoft.com/office/drawing/2014/main" xmlns="" id="{464CCC67-8816-4624-975B-F14383C8C725}"/>
                </a:ext>
              </a:extLst>
            </p:cNvPr>
            <p:cNvSpPr txBox="1"/>
            <p:nvPr/>
          </p:nvSpPr>
          <p:spPr>
            <a:xfrm>
              <a:off x="7600861" y="4212222"/>
              <a:ext cx="1147302"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Service Bus</a:t>
              </a:r>
            </a:p>
          </p:txBody>
        </p:sp>
        <p:pic>
          <p:nvPicPr>
            <p:cNvPr id="4" name="Graphic 3">
              <a:extLst>
                <a:ext uri="{FF2B5EF4-FFF2-40B4-BE49-F238E27FC236}">
                  <a16:creationId xmlns:a16="http://schemas.microsoft.com/office/drawing/2014/main" xmlns="" id="{5EEA7C90-0619-4DC3-BDC6-38C90C388CA4}"/>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7837754" y="3356785"/>
              <a:ext cx="770966" cy="770966"/>
            </a:xfrm>
            <a:prstGeom prst="rect">
              <a:avLst/>
            </a:prstGeom>
          </p:spPr>
        </p:pic>
        <p:pic>
          <p:nvPicPr>
            <p:cNvPr id="8" name="Picture 7">
              <a:extLst>
                <a:ext uri="{FF2B5EF4-FFF2-40B4-BE49-F238E27FC236}">
                  <a16:creationId xmlns:a16="http://schemas.microsoft.com/office/drawing/2014/main" xmlns="" id="{E704E555-52E7-44A3-B9D4-4D96EE272776}"/>
                </a:ext>
              </a:extLst>
            </p:cNvPr>
            <p:cNvPicPr>
              <a:picLocks noChangeAspect="1"/>
            </p:cNvPicPr>
            <p:nvPr/>
          </p:nvPicPr>
          <p:blipFill>
            <a:blip r:embed="rId13"/>
            <a:stretch>
              <a:fillRect/>
            </a:stretch>
          </p:blipFill>
          <p:spPr>
            <a:xfrm>
              <a:off x="4199289" y="3217879"/>
              <a:ext cx="788531" cy="788531"/>
            </a:xfrm>
            <a:prstGeom prst="rect">
              <a:avLst/>
            </a:prstGeom>
          </p:spPr>
        </p:pic>
        <p:pic>
          <p:nvPicPr>
            <p:cNvPr id="12" name="Graphic 11">
              <a:extLst>
                <a:ext uri="{FF2B5EF4-FFF2-40B4-BE49-F238E27FC236}">
                  <a16:creationId xmlns:a16="http://schemas.microsoft.com/office/drawing/2014/main" xmlns="" id="{AA9F0FA4-CE6A-453F-9501-4C914682E44E}"/>
                </a:ext>
              </a:extLst>
            </p:cNvPr>
            <p:cNvPicPr>
              <a:picLocks noChangeAspect="1"/>
            </p:cNvPicPr>
            <p:nvPr/>
          </p:nvPicPr>
          <p:blipFill>
            <a:blip r:embed="rId14">
              <a:extLst>
                <a:ext uri="{96DAC541-7B7A-43D3-8B79-37D633B846F1}">
                  <asvg:svgBlip xmlns:asvg="http://schemas.microsoft.com/office/drawing/2016/SVG/main" xmlns="" r:embed="rId15"/>
                </a:ext>
              </a:extLst>
            </a:blip>
            <a:stretch>
              <a:fillRect/>
            </a:stretch>
          </p:blipFill>
          <p:spPr>
            <a:xfrm>
              <a:off x="4273812" y="5201422"/>
              <a:ext cx="768658" cy="768658"/>
            </a:xfrm>
            <a:prstGeom prst="rect">
              <a:avLst/>
            </a:prstGeom>
          </p:spPr>
        </p:pic>
        <p:pic>
          <p:nvPicPr>
            <p:cNvPr id="16" name="Graphic 15">
              <a:extLst>
                <a:ext uri="{FF2B5EF4-FFF2-40B4-BE49-F238E27FC236}">
                  <a16:creationId xmlns:a16="http://schemas.microsoft.com/office/drawing/2014/main" xmlns="" id="{D61BDF16-B035-46A3-8E82-04F4E688E736}"/>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5370958" y="5219908"/>
              <a:ext cx="656992" cy="656992"/>
            </a:xfrm>
            <a:prstGeom prst="rect">
              <a:avLst/>
            </a:prstGeom>
          </p:spPr>
        </p:pic>
        <p:pic>
          <p:nvPicPr>
            <p:cNvPr id="20" name="Graphic 19">
              <a:extLst>
                <a:ext uri="{FF2B5EF4-FFF2-40B4-BE49-F238E27FC236}">
                  <a16:creationId xmlns:a16="http://schemas.microsoft.com/office/drawing/2014/main" xmlns="" id="{620E5287-BCF8-42C0-925F-1F956AF5F2C6}"/>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3258422" y="5156902"/>
              <a:ext cx="728617" cy="728617"/>
            </a:xfrm>
            <a:prstGeom prst="rect">
              <a:avLst/>
            </a:prstGeom>
          </p:spPr>
        </p:pic>
        <p:pic>
          <p:nvPicPr>
            <p:cNvPr id="24" name="Graphic 23">
              <a:extLst>
                <a:ext uri="{FF2B5EF4-FFF2-40B4-BE49-F238E27FC236}">
                  <a16:creationId xmlns:a16="http://schemas.microsoft.com/office/drawing/2014/main" xmlns="" id="{DE837202-FFB1-4054-98F9-CA0098A3D49A}"/>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8391562" y="1260024"/>
              <a:ext cx="1069375" cy="980261"/>
            </a:xfrm>
            <a:prstGeom prst="rect">
              <a:avLst/>
            </a:prstGeom>
          </p:spPr>
        </p:pic>
        <p:sp>
          <p:nvSpPr>
            <p:cNvPr id="3" name="Oval 2"/>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xmlns="" id="{FDBC9FC8-11DD-4B57-B626-13B3442702D8}"/>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xmlns="" id="{33D55E24-38E1-4B6F-9E55-05DA02E2F2D3}"/>
                </a:ext>
              </a:extLst>
            </p:cNvPr>
            <p:cNvSpPr txBox="1"/>
            <p:nvPr/>
          </p:nvSpPr>
          <p:spPr>
            <a:xfrm>
              <a:off x="8290612" y="2881692"/>
              <a:ext cx="631711" cy="301621"/>
            </a:xfrm>
            <a:prstGeom prst="rect">
              <a:avLst/>
            </a:prstGeom>
            <a:solidFill>
              <a:schemeClr val="bg1"/>
            </a:solidFill>
          </p:spPr>
          <p:txBody>
            <a:bodyPr wrap="none" lIns="45720" tIns="27432" rIns="45720" bIns="27432" rtlCol="0">
              <a:spAutoFit/>
            </a:bodyPr>
            <a:lstStyle/>
            <a:p>
              <a:pPr algn="l"/>
              <a:r>
                <a:rPr lang="en-IN" sz="1600" dirty="0">
                  <a:gradFill>
                    <a:gsLst>
                      <a:gs pos="2917">
                        <a:schemeClr val="tx1"/>
                      </a:gs>
                      <a:gs pos="30000">
                        <a:schemeClr val="tx1"/>
                      </a:gs>
                    </a:gsLst>
                    <a:lin ang="5400000" scaled="0"/>
                  </a:gradFill>
                  <a:latin typeface="+mj-lt"/>
                </a:rPr>
                <a:t>Twilio</a:t>
              </a:r>
            </a:p>
          </p:txBody>
        </p:sp>
      </p:grpSp>
    </p:spTree>
    <p:custDataLst>
      <p:tags r:id="rId1"/>
    </p:custDataLst>
    <p:extLst>
      <p:ext uri="{BB962C8B-B14F-4D97-AF65-F5344CB8AC3E}">
        <p14:creationId xmlns:p14="http://schemas.microsoft.com/office/powerpoint/2010/main" val="551857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A45D7-2070-4981-9EDD-24FAC0D075C4}"/>
              </a:ext>
            </a:extLst>
          </p:cNvPr>
          <p:cNvSpPr>
            <a:spLocks noGrp="1"/>
          </p:cNvSpPr>
          <p:nvPr>
            <p:ph type="title"/>
          </p:nvPr>
        </p:nvSpPr>
        <p:spPr/>
        <p:txBody>
          <a:bodyPr/>
          <a:lstStyle/>
          <a:p>
            <a:r>
              <a:rPr lang="en-US" dirty="0"/>
              <a:t>Azure Function (Java program – Function.java)</a:t>
            </a:r>
          </a:p>
        </p:txBody>
      </p:sp>
      <p:sp>
        <p:nvSpPr>
          <p:cNvPr id="3" name="Text Placeholder 2">
            <a:extLst>
              <a:ext uri="{FF2B5EF4-FFF2-40B4-BE49-F238E27FC236}">
                <a16:creationId xmlns:a16="http://schemas.microsoft.com/office/drawing/2014/main" xmlns="" id="{C9315EEE-4404-46F4-B517-286ABFCABE53}"/>
              </a:ext>
            </a:extLst>
          </p:cNvPr>
          <p:cNvSpPr>
            <a:spLocks noGrp="1"/>
          </p:cNvSpPr>
          <p:nvPr>
            <p:ph type="body" sz="quarter" idx="10"/>
          </p:nvPr>
        </p:nvSpPr>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Function</a:t>
            </a:r>
            <a:r>
              <a:rPr lang="en-US" sz="1800" dirty="0">
                <a:solidFill>
                  <a:srgbClr val="000000"/>
                </a:solidFill>
              </a:rPr>
              <a:t> {</a:t>
            </a:r>
          </a:p>
          <a:p>
            <a:r>
              <a:rPr lang="en-US" sz="1800" dirty="0">
                <a:solidFill>
                  <a:srgbClr val="000000"/>
                </a:solidFill>
              </a:rPr>
              <a:t>    </a:t>
            </a:r>
            <a:r>
              <a:rPr lang="en-US" sz="1800" dirty="0">
                <a:solidFill>
                  <a:srgbClr val="0000FF"/>
                </a:solidFill>
              </a:rPr>
              <a:t>public</a:t>
            </a:r>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795E26"/>
                </a:solidFill>
              </a:rPr>
              <a:t>echo</a:t>
            </a:r>
            <a:r>
              <a:rPr lang="en-US" sz="1800" dirty="0">
                <a:solidFill>
                  <a:srgbClr val="000000"/>
                </a:solidFill>
              </a:rPr>
              <a:t>(</a:t>
            </a:r>
          </a:p>
          <a:p>
            <a:r>
              <a:rPr lang="en-US" sz="1800" dirty="0">
                <a:solidFill>
                  <a:srgbClr val="000000"/>
                </a:solidFill>
              </a:rPr>
              <a:t>        @</a:t>
            </a:r>
            <a:r>
              <a:rPr lang="en-US" sz="1800" dirty="0">
                <a:solidFill>
                  <a:srgbClr val="267F99"/>
                </a:solidFill>
              </a:rPr>
              <a:t>HttpTrigger</a:t>
            </a:r>
            <a:r>
              <a:rPr lang="en-US" sz="1800" dirty="0">
                <a:solidFill>
                  <a:srgbClr val="000000"/>
                </a:solidFill>
              </a:rPr>
              <a:t>(</a:t>
            </a:r>
          </a:p>
          <a:p>
            <a:r>
              <a:rPr lang="en-US" sz="1800" dirty="0">
                <a:solidFill>
                  <a:srgbClr val="000000"/>
                </a:solidFill>
              </a:rPr>
              <a:t>            name = </a:t>
            </a:r>
            <a:r>
              <a:rPr lang="en-US" sz="1800" dirty="0">
                <a:solidFill>
                  <a:srgbClr val="A31515"/>
                </a:solidFill>
              </a:rPr>
              <a:t>"request"</a:t>
            </a:r>
            <a:r>
              <a:rPr lang="en-US" sz="1800" dirty="0">
                <a:solidFill>
                  <a:srgbClr val="000000"/>
                </a:solidFill>
              </a:rPr>
              <a:t>, </a:t>
            </a:r>
          </a:p>
          <a:p>
            <a:r>
              <a:rPr lang="en-US" sz="1800" dirty="0">
                <a:solidFill>
                  <a:srgbClr val="000000"/>
                </a:solidFill>
              </a:rPr>
              <a:t>                methods = {</a:t>
            </a:r>
            <a:r>
              <a:rPr lang="en-US" sz="1800" dirty="0">
                <a:solidFill>
                  <a:srgbClr val="A31515"/>
                </a:solidFill>
              </a:rPr>
              <a:t>"post"</a:t>
            </a:r>
            <a:r>
              <a:rPr lang="en-US" sz="1800" dirty="0">
                <a:solidFill>
                  <a:srgbClr val="000000"/>
                </a:solidFill>
              </a:rPr>
              <a:t>}, </a:t>
            </a:r>
          </a:p>
          <a:p>
            <a:r>
              <a:rPr lang="en-US" sz="1800" dirty="0">
                <a:solidFill>
                  <a:srgbClr val="000000"/>
                </a:solidFill>
              </a:rPr>
              <a:t>            authLevel = </a:t>
            </a:r>
            <a:r>
              <a:rPr lang="en-US" sz="1800" dirty="0">
                <a:solidFill>
                  <a:srgbClr val="001080"/>
                </a:solidFill>
              </a:rPr>
              <a:t>AuthorizationLevel</a:t>
            </a:r>
            <a:r>
              <a:rPr lang="en-US" sz="1800" dirty="0">
                <a:solidFill>
                  <a:srgbClr val="000000"/>
                </a:solidFill>
              </a:rPr>
              <a:t>.</a:t>
            </a:r>
            <a:r>
              <a:rPr lang="en-US" sz="1800" dirty="0">
                <a:solidFill>
                  <a:srgbClr val="001080"/>
                </a:solidFill>
              </a:rPr>
              <a:t>ANONYMOUS</a:t>
            </a:r>
            <a:endParaRPr lang="en-US" sz="1800" dirty="0">
              <a:solidFill>
                <a:srgbClr val="000000"/>
              </a:solidFill>
            </a:endParaRPr>
          </a:p>
          <a:p>
            <a:r>
              <a:rPr lang="en-US" sz="1800" dirty="0">
                <a:solidFill>
                  <a:srgbClr val="000000"/>
                </a:solidFill>
              </a:rPr>
              <a:t>        ) </a:t>
            </a:r>
          </a:p>
          <a:p>
            <a:r>
              <a:rPr lang="en-US" sz="1800" dirty="0">
                <a:solidFill>
                  <a:srgbClr val="000000"/>
                </a:solidFill>
              </a:rPr>
              <a:t>        </a:t>
            </a:r>
            <a:r>
              <a:rPr lang="en-US" sz="1800" dirty="0">
                <a:solidFill>
                  <a:srgbClr val="267F99"/>
                </a:solidFill>
              </a:rPr>
              <a:t>String</a:t>
            </a:r>
            <a:r>
              <a:rPr lang="en-US" sz="1800" dirty="0">
                <a:solidFill>
                  <a:srgbClr val="000000"/>
                </a:solidFill>
              </a:rPr>
              <a:t> </a:t>
            </a:r>
            <a:r>
              <a:rPr lang="en-US" sz="1800" dirty="0">
                <a:solidFill>
                  <a:srgbClr val="001080"/>
                </a:solidFill>
              </a:rPr>
              <a:t>request</a:t>
            </a:r>
            <a:r>
              <a:rPr lang="en-US" sz="1800" dirty="0">
                <a:solidFill>
                  <a:srgbClr val="000000"/>
                </a:solidFill>
              </a:rPr>
              <a:t>, </a:t>
            </a:r>
            <a:r>
              <a:rPr lang="en-US" sz="1800" dirty="0">
                <a:solidFill>
                  <a:srgbClr val="267F99"/>
                </a:solidFill>
              </a:rPr>
              <a:t>ExecutionContext</a:t>
            </a:r>
            <a:r>
              <a:rPr lang="en-US" sz="1800" dirty="0">
                <a:solidFill>
                  <a:srgbClr val="000000"/>
                </a:solidFill>
              </a:rPr>
              <a:t> </a:t>
            </a:r>
            <a:r>
              <a:rPr lang="en-US" sz="1800" dirty="0">
                <a:solidFill>
                  <a:srgbClr val="001080"/>
                </a:solidFill>
              </a:rPr>
              <a:t>context</a:t>
            </a:r>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1080"/>
                </a:solidFill>
              </a:rPr>
              <a:t>String</a:t>
            </a:r>
            <a:r>
              <a:rPr lang="en-US" sz="1800" dirty="0">
                <a:solidFill>
                  <a:srgbClr val="000000"/>
                </a:solidFill>
              </a:rPr>
              <a:t>.</a:t>
            </a:r>
            <a:r>
              <a:rPr lang="en-US" sz="1800" dirty="0">
                <a:solidFill>
                  <a:srgbClr val="795E26"/>
                </a:solidFill>
              </a:rPr>
              <a:t>format</a:t>
            </a:r>
            <a:r>
              <a:rPr lang="en-US" sz="1800" dirty="0">
                <a:solidFill>
                  <a:srgbClr val="000000"/>
                </a:solidFill>
              </a:rPr>
              <a:t>(request);</a:t>
            </a:r>
          </a:p>
          <a:p>
            <a:r>
              <a:rPr lang="en-US" sz="1800" dirty="0">
                <a:solidFill>
                  <a:srgbClr val="000000"/>
                </a:solidFill>
              </a:rPr>
              <a:t>    }</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40173243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A45D7-2070-4981-9EDD-24FAC0D075C4}"/>
              </a:ext>
            </a:extLst>
          </p:cNvPr>
          <p:cNvSpPr>
            <a:spLocks noGrp="1"/>
          </p:cNvSpPr>
          <p:nvPr>
            <p:ph type="title"/>
          </p:nvPr>
        </p:nvSpPr>
        <p:spPr/>
        <p:txBody>
          <a:bodyPr/>
          <a:lstStyle/>
          <a:p>
            <a:r>
              <a:rPr lang="en-US" dirty="0"/>
              <a:t>Azure Function (Python script – __init__.py)</a:t>
            </a:r>
          </a:p>
        </p:txBody>
      </p:sp>
      <p:sp>
        <p:nvSpPr>
          <p:cNvPr id="3" name="Text Placeholder 2">
            <a:extLst>
              <a:ext uri="{FF2B5EF4-FFF2-40B4-BE49-F238E27FC236}">
                <a16:creationId xmlns:a16="http://schemas.microsoft.com/office/drawing/2014/main" xmlns="" id="{C9315EEE-4404-46F4-B517-286ABFCABE53}"/>
              </a:ext>
            </a:extLst>
          </p:cNvPr>
          <p:cNvSpPr>
            <a:spLocks noGrp="1"/>
          </p:cNvSpPr>
          <p:nvPr>
            <p:ph type="body" sz="quarter" idx="10"/>
          </p:nvPr>
        </p:nvSpPr>
        <p:spPr/>
        <p:txBody>
          <a:bodyPr/>
          <a:lstStyle/>
          <a:p>
            <a:r>
              <a:rPr lang="en-US" sz="1800" dirty="0">
                <a:solidFill>
                  <a:srgbClr val="AF00DB"/>
                </a:solidFill>
              </a:rPr>
              <a:t>import</a:t>
            </a:r>
            <a:r>
              <a:rPr lang="en-US" sz="1800" dirty="0">
                <a:solidFill>
                  <a:srgbClr val="000000"/>
                </a:solidFill>
              </a:rPr>
              <a:t> logging</a:t>
            </a:r>
          </a:p>
          <a:p>
            <a:r>
              <a:rPr lang="en-US" sz="1800" dirty="0">
                <a:solidFill>
                  <a:srgbClr val="000000"/>
                </a:solidFill>
              </a:rPr>
              <a:t/>
            </a:r>
            <a:br>
              <a:rPr lang="en-US" sz="1800" dirty="0">
                <a:solidFill>
                  <a:srgbClr val="000000"/>
                </a:solidFill>
              </a:rPr>
            </a:br>
            <a:r>
              <a:rPr lang="en-US" sz="1800" dirty="0">
                <a:solidFill>
                  <a:srgbClr val="AF00DB"/>
                </a:solidFill>
              </a:rPr>
              <a:t>import</a:t>
            </a:r>
            <a:r>
              <a:rPr lang="en-US" sz="1800" dirty="0">
                <a:solidFill>
                  <a:srgbClr val="000000"/>
                </a:solidFill>
              </a:rPr>
              <a:t> azure.functions </a:t>
            </a:r>
            <a:r>
              <a:rPr lang="en-US" sz="1800" dirty="0">
                <a:solidFill>
                  <a:srgbClr val="AF00DB"/>
                </a:solidFill>
              </a:rPr>
              <a:t>as</a:t>
            </a:r>
            <a:r>
              <a:rPr lang="en-US" sz="1800" dirty="0">
                <a:solidFill>
                  <a:srgbClr val="000000"/>
                </a:solidFill>
              </a:rPr>
              <a:t> func</a:t>
            </a:r>
          </a:p>
          <a:p>
            <a:r>
              <a:rPr lang="en-US" sz="1800" dirty="0">
                <a:solidFill>
                  <a:srgbClr val="000000"/>
                </a:solidFill>
              </a:rPr>
              <a:t/>
            </a:r>
            <a:br>
              <a:rPr lang="en-US" sz="1800" dirty="0">
                <a:solidFill>
                  <a:srgbClr val="000000"/>
                </a:solidFill>
              </a:rPr>
            </a:br>
            <a:r>
              <a:rPr lang="en-US" sz="1800" dirty="0">
                <a:solidFill>
                  <a:srgbClr val="0000FF"/>
                </a:solidFill>
              </a:rPr>
              <a:t>def</a:t>
            </a:r>
            <a:r>
              <a:rPr lang="en-US" sz="1800" dirty="0">
                <a:solidFill>
                  <a:srgbClr val="000000"/>
                </a:solidFill>
              </a:rPr>
              <a:t> </a:t>
            </a:r>
            <a:r>
              <a:rPr lang="en-US" sz="1800" dirty="0">
                <a:solidFill>
                  <a:srgbClr val="795E26"/>
                </a:solidFill>
              </a:rPr>
              <a:t>main</a:t>
            </a:r>
            <a:r>
              <a:rPr lang="en-US" sz="1800" dirty="0">
                <a:solidFill>
                  <a:srgbClr val="000000"/>
                </a:solidFill>
              </a:rPr>
              <a:t>(</a:t>
            </a:r>
            <a:r>
              <a:rPr lang="en-US" sz="1800" dirty="0">
                <a:solidFill>
                  <a:srgbClr val="001080"/>
                </a:solidFill>
              </a:rPr>
              <a:t>myblob</a:t>
            </a:r>
            <a:r>
              <a:rPr lang="en-US" sz="1800" dirty="0">
                <a:solidFill>
                  <a:srgbClr val="000000"/>
                </a:solidFill>
              </a:rPr>
              <a:t>: func.InputStream):</a:t>
            </a:r>
          </a:p>
          <a:p>
            <a:r>
              <a:rPr lang="en-US" sz="1800" dirty="0">
                <a:solidFill>
                  <a:srgbClr val="000000"/>
                </a:solidFill>
              </a:rPr>
              <a:t>    logging.info(</a:t>
            </a:r>
            <a:r>
              <a:rPr lang="en-US" sz="1800" dirty="0">
                <a:solidFill>
                  <a:srgbClr val="0000FF"/>
                </a:solidFill>
              </a:rPr>
              <a:t>f</a:t>
            </a:r>
            <a:r>
              <a:rPr lang="en-US" sz="1800" dirty="0">
                <a:solidFill>
                  <a:srgbClr val="A31515"/>
                </a:solidFill>
              </a:rPr>
              <a:t>"Python blob trigger function processed</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"Name: </a:t>
            </a:r>
            <a:r>
              <a:rPr lang="en-US" sz="1800" dirty="0">
                <a:solidFill>
                  <a:srgbClr val="0000FF"/>
                </a:solidFill>
              </a:rPr>
              <a:t>{</a:t>
            </a:r>
            <a:r>
              <a:rPr lang="en-US" sz="1800" dirty="0">
                <a:solidFill>
                  <a:srgbClr val="000000"/>
                </a:solidFill>
              </a:rPr>
              <a:t>myblob.name</a:t>
            </a:r>
            <a:r>
              <a:rPr lang="en-US" sz="1800" dirty="0">
                <a:solidFill>
                  <a:srgbClr val="0000FF"/>
                </a:solidFill>
              </a:rPr>
              <a:t>}</a:t>
            </a:r>
            <a:r>
              <a:rPr lang="en-US" sz="1800" dirty="0">
                <a:solidFill>
                  <a:srgbClr val="FF0000"/>
                </a:solidFill>
              </a:rPr>
              <a:t>\n</a:t>
            </a:r>
            <a:r>
              <a:rPr lang="en-US" sz="1800" dirty="0">
                <a:solidFill>
                  <a:srgbClr val="A31515"/>
                </a:solidFill>
              </a:rPr>
              <a:t>"</a:t>
            </a:r>
            <a:endParaRPr lang="en-US" sz="1800" dirty="0">
              <a:solidFill>
                <a:srgbClr val="000000"/>
              </a:solidFill>
            </a:endParaRPr>
          </a:p>
          <a:p>
            <a:r>
              <a:rPr lang="en-US" sz="1800" dirty="0">
                <a:solidFill>
                  <a:srgbClr val="000000"/>
                </a:solidFill>
              </a:rPr>
              <a:t>        </a:t>
            </a:r>
            <a:r>
              <a:rPr lang="en-US" sz="1800" dirty="0">
                <a:solidFill>
                  <a:srgbClr val="0000FF"/>
                </a:solidFill>
              </a:rPr>
              <a:t>f</a:t>
            </a:r>
            <a:r>
              <a:rPr lang="en-US" sz="1800" dirty="0">
                <a:solidFill>
                  <a:srgbClr val="A31515"/>
                </a:solidFill>
              </a:rPr>
              <a:t>"Blob Size: </a:t>
            </a:r>
            <a:r>
              <a:rPr lang="en-US" sz="1800" dirty="0">
                <a:solidFill>
                  <a:srgbClr val="0000FF"/>
                </a:solidFill>
              </a:rPr>
              <a:t>{</a:t>
            </a:r>
            <a:r>
              <a:rPr lang="en-US" sz="1800" dirty="0">
                <a:solidFill>
                  <a:srgbClr val="000000"/>
                </a:solidFill>
              </a:rPr>
              <a:t>myblob.length</a:t>
            </a:r>
            <a:r>
              <a:rPr lang="en-US" sz="1800" dirty="0">
                <a:solidFill>
                  <a:srgbClr val="0000FF"/>
                </a:solidFill>
              </a:rPr>
              <a:t>}</a:t>
            </a:r>
            <a:r>
              <a:rPr lang="en-US" sz="1800" dirty="0">
                <a:solidFill>
                  <a:srgbClr val="A31515"/>
                </a:solidFill>
              </a:rPr>
              <a:t> bytes"</a:t>
            </a:r>
            <a:r>
              <a:rPr lang="en-US" sz="1800" dirty="0">
                <a:solidFill>
                  <a:srgbClr val="000000"/>
                </a:solidFill>
              </a:rPr>
              <a:t>)</a:t>
            </a:r>
          </a:p>
        </p:txBody>
      </p:sp>
    </p:spTree>
    <p:custDataLst>
      <p:tags r:id="rId1"/>
    </p:custDataLst>
    <p:extLst>
      <p:ext uri="{BB962C8B-B14F-4D97-AF65-F5344CB8AC3E}">
        <p14:creationId xmlns:p14="http://schemas.microsoft.com/office/powerpoint/2010/main" val="35548428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D7A3B-8383-4D13-BD47-4C88BCCFF575}"/>
              </a:ext>
            </a:extLst>
          </p:cNvPr>
          <p:cNvSpPr>
            <a:spLocks noGrp="1"/>
          </p:cNvSpPr>
          <p:nvPr>
            <p:ph type="title"/>
          </p:nvPr>
        </p:nvSpPr>
        <p:spPr>
          <a:xfrm>
            <a:off x="588263" y="457200"/>
            <a:ext cx="11018520" cy="553998"/>
          </a:xfrm>
        </p:spPr>
        <p:txBody>
          <a:bodyPr/>
          <a:lstStyle/>
          <a:p>
            <a:r>
              <a:rPr lang="en-US" dirty="0"/>
              <a:t>Scale and hosting</a:t>
            </a:r>
          </a:p>
        </p:txBody>
      </p:sp>
      <p:sp>
        <p:nvSpPr>
          <p:cNvPr id="3" name="Text Placeholder 2">
            <a:extLst>
              <a:ext uri="{FF2B5EF4-FFF2-40B4-BE49-F238E27FC236}">
                <a16:creationId xmlns:a16="http://schemas.microsoft.com/office/drawing/2014/main" xmlns="" id="{7F7D111E-1FB7-40CB-94DB-7765586FF852}"/>
              </a:ext>
            </a:extLst>
          </p:cNvPr>
          <p:cNvSpPr>
            <a:spLocks noGrp="1"/>
          </p:cNvSpPr>
          <p:nvPr>
            <p:ph type="body" sz="quarter" idx="10"/>
          </p:nvPr>
        </p:nvSpPr>
        <p:spPr>
          <a:xfrm>
            <a:off x="584200" y="1435497"/>
            <a:ext cx="11018520" cy="4382738"/>
          </a:xfrm>
        </p:spPr>
        <p:txBody>
          <a:bodyPr/>
          <a:lstStyle/>
          <a:p>
            <a:r>
              <a:rPr lang="en-US" dirty="0">
                <a:solidFill>
                  <a:schemeClr val="tx1"/>
                </a:solidFill>
                <a:latin typeface="Segoe UI" panose="020B0502040204020203" pitchFamily="34" charset="0"/>
                <a:cs typeface="Segoe UI" panose="020B0502040204020203" pitchFamily="34" charset="0"/>
              </a:rPr>
              <a:t>You can choose between three types of plans:</a:t>
            </a:r>
          </a:p>
          <a:p>
            <a:pPr lvl="1"/>
            <a:r>
              <a:rPr lang="en-US" dirty="0">
                <a:solidFill>
                  <a:schemeClr val="tx1"/>
                </a:solidFill>
                <a:latin typeface="Segoe UI" panose="020B0502040204020203" pitchFamily="34" charset="0"/>
                <a:cs typeface="Segoe UI" panose="020B0502040204020203" pitchFamily="34" charset="0"/>
              </a:rPr>
              <a:t>Consumption:</a:t>
            </a:r>
          </a:p>
          <a:p>
            <a:pPr lvl="2"/>
            <a:r>
              <a:rPr lang="en-US" sz="1800" dirty="0">
                <a:solidFill>
                  <a:schemeClr val="tx1"/>
                </a:solidFill>
                <a:latin typeface="Segoe UI" panose="020B0502040204020203" pitchFamily="34" charset="0"/>
                <a:cs typeface="Segoe UI" panose="020B0502040204020203" pitchFamily="34" charset="0"/>
              </a:rPr>
              <a:t>Instances are dynamically instanced and you are charged based on compute time</a:t>
            </a:r>
          </a:p>
          <a:p>
            <a:pPr lvl="1"/>
            <a:r>
              <a:rPr lang="en-US" sz="2200" dirty="0">
                <a:solidFill>
                  <a:schemeClr val="tx1"/>
                </a:solidFill>
                <a:latin typeface="Segoe UI" panose="020B0502040204020203" pitchFamily="34" charset="0"/>
                <a:cs typeface="Segoe UI" panose="020B0502040204020203" pitchFamily="34" charset="0"/>
              </a:rPr>
              <a:t>Premium</a:t>
            </a:r>
          </a:p>
          <a:p>
            <a:pPr lvl="2"/>
            <a:r>
              <a:rPr lang="en-US" sz="1800" dirty="0">
                <a:solidFill>
                  <a:schemeClr val="tx1"/>
                </a:solidFill>
                <a:latin typeface="Segoe UI" panose="020B0502040204020203" pitchFamily="34" charset="0"/>
                <a:cs typeface="Segoe UI" panose="020B0502040204020203" pitchFamily="34" charset="0"/>
              </a:rPr>
              <a:t>Instances of the Azure Functions host are added and removed based on the number of incoming events just like the Consumption plan, but provides additional features like: </a:t>
            </a:r>
            <a:r>
              <a:rPr lang="en-US" sz="1800" dirty="0" err="1">
                <a:solidFill>
                  <a:schemeClr val="tx1"/>
                </a:solidFill>
                <a:latin typeface="Segoe UI" panose="020B0502040204020203" pitchFamily="34" charset="0"/>
                <a:cs typeface="Segoe UI" panose="020B0502040204020203" pitchFamily="34" charset="0"/>
              </a:rPr>
              <a:t>VNet</a:t>
            </a:r>
            <a:r>
              <a:rPr lang="en-US" sz="1800" dirty="0">
                <a:solidFill>
                  <a:schemeClr val="tx1"/>
                </a:solidFill>
                <a:latin typeface="Segoe UI" panose="020B0502040204020203" pitchFamily="34" charset="0"/>
                <a:cs typeface="Segoe UI" panose="020B0502040204020203" pitchFamily="34" charset="0"/>
              </a:rPr>
              <a:t> connectivity; unlimited execution duration; and more predictable pricing</a:t>
            </a:r>
          </a:p>
          <a:p>
            <a:pPr lvl="1"/>
            <a:r>
              <a:rPr lang="en-US" dirty="0">
                <a:solidFill>
                  <a:schemeClr val="tx1"/>
                </a:solidFill>
                <a:latin typeface="Segoe UI" panose="020B0502040204020203" pitchFamily="34" charset="0"/>
                <a:cs typeface="Segoe UI" panose="020B0502040204020203" pitchFamily="34" charset="0"/>
              </a:rPr>
              <a:t>App Service plan:</a:t>
            </a:r>
          </a:p>
          <a:p>
            <a:pPr lvl="2"/>
            <a:r>
              <a:rPr lang="en-US" sz="1800" dirty="0">
                <a:solidFill>
                  <a:schemeClr val="tx1"/>
                </a:solidFill>
                <a:latin typeface="Segoe UI" panose="020B0502040204020203" pitchFamily="34" charset="0"/>
                <a:cs typeface="Segoe UI" panose="020B0502040204020203" pitchFamily="34" charset="0"/>
              </a:rPr>
              <a:t>Traditional App Services model used with Web Apps, API Apps, and Mobile Apps</a:t>
            </a:r>
          </a:p>
          <a:p>
            <a:r>
              <a:rPr lang="en-US" dirty="0">
                <a:solidFill>
                  <a:schemeClr val="tx1"/>
                </a:solidFill>
                <a:latin typeface="Segoe UI" panose="020B0502040204020203" pitchFamily="34" charset="0"/>
                <a:cs typeface="Segoe UI" panose="020B0502040204020203" pitchFamily="34" charset="0"/>
              </a:rPr>
              <a:t>The type of plan controls:</a:t>
            </a:r>
          </a:p>
          <a:p>
            <a:pPr lvl="1"/>
            <a:r>
              <a:rPr lang="en-US" dirty="0">
                <a:solidFill>
                  <a:schemeClr val="tx1"/>
                </a:solidFill>
                <a:latin typeface="Segoe UI" panose="020B0502040204020203" pitchFamily="34" charset="0"/>
                <a:cs typeface="Segoe UI" panose="020B0502040204020203" pitchFamily="34" charset="0"/>
              </a:rPr>
              <a:t>How host instances are scaled out</a:t>
            </a:r>
          </a:p>
          <a:p>
            <a:pPr lvl="1"/>
            <a:r>
              <a:rPr lang="en-US" dirty="0">
                <a:solidFill>
                  <a:schemeClr val="tx1"/>
                </a:solidFill>
                <a:latin typeface="Segoe UI" panose="020B0502040204020203" pitchFamily="34" charset="0"/>
                <a:cs typeface="Segoe UI" panose="020B0502040204020203" pitchFamily="34" charset="0"/>
              </a:rPr>
              <a:t>The resources that are available to each host</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424200328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FE4683-A040-4DDE-A2CC-58F8840901C0}">
  <ds:schemaRefs>
    <ds:schemaRef ds:uri="http://schemas.microsoft.com/sharepoint/v3/contenttype/forms"/>
  </ds:schemaRefs>
</ds:datastoreItem>
</file>

<file path=customXml/itemProps2.xml><?xml version="1.0" encoding="utf-8"?>
<ds:datastoreItem xmlns:ds="http://schemas.openxmlformats.org/officeDocument/2006/customXml" ds:itemID="{ABFB3031-5900-455D-B5E4-0836F32C396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CE62E93B-0744-40EE-AAE6-83FD87513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5413</Words>
  <Application>Microsoft Office PowerPoint</Application>
  <PresentationFormat>Widescreen</PresentationFormat>
  <Paragraphs>775</Paragraphs>
  <Slides>46</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02: Implement Azure Functions</vt:lpstr>
      <vt:lpstr>Topics</vt:lpstr>
      <vt:lpstr>Lesson 01: Azure Functions overview</vt:lpstr>
      <vt:lpstr>What can Azure Functions do?</vt:lpstr>
      <vt:lpstr>Azure Functions</vt:lpstr>
      <vt:lpstr>Function integrations</vt:lpstr>
      <vt:lpstr>Azure Function (Java program – Function.java)</vt:lpstr>
      <vt:lpstr>Azure Function (Python script – __init__.py)</vt:lpstr>
      <vt:lpstr>Scale and hosting</vt:lpstr>
      <vt:lpstr>Azure Functions hosting</vt:lpstr>
      <vt:lpstr>Azure Functions hosting (continued)</vt:lpstr>
      <vt:lpstr>Triggers</vt:lpstr>
      <vt:lpstr>Trigger types</vt:lpstr>
      <vt:lpstr>Input and Output Bindings</vt:lpstr>
      <vt:lpstr>Bindings</vt:lpstr>
      <vt:lpstr>Trigger and Bindings example</vt:lpstr>
      <vt:lpstr>Integrating with Azure Virtual Network</vt:lpstr>
      <vt:lpstr>Azure Virtual Network integration example</vt:lpstr>
      <vt:lpstr>Best practices</vt:lpstr>
      <vt:lpstr>Lesson 02: Developing Azure Functions</vt:lpstr>
      <vt:lpstr>Azure Functions in Visual Studio Code</vt:lpstr>
      <vt:lpstr>Azure Functions in Visual Studio</vt:lpstr>
      <vt:lpstr>Walkthrough: : Create an Azure Function by using Visual Studio Code</vt:lpstr>
      <vt:lpstr>Function code</vt:lpstr>
      <vt:lpstr>Binding configuration</vt:lpstr>
      <vt:lpstr>Binding-based code</vt:lpstr>
      <vt:lpstr>Function folder structure</vt:lpstr>
      <vt:lpstr>Function App settings</vt:lpstr>
      <vt:lpstr>Lesson 03: Implement Durable Functions</vt:lpstr>
      <vt:lpstr>Durable Functions</vt:lpstr>
      <vt:lpstr>Durable Functions types</vt:lpstr>
      <vt:lpstr>Durable Function scenario - Chaining</vt:lpstr>
      <vt:lpstr>Durable Function scenario - Chaining code</vt:lpstr>
      <vt:lpstr>Durable Function scenario - Fan-out/fan-in</vt:lpstr>
      <vt:lpstr>Durable Function scenario - Fan-out/fan-in code</vt:lpstr>
      <vt:lpstr>Durable Function scenario - Async HTTP APIs</vt:lpstr>
      <vt:lpstr>Durable Function scenario - Async HTTP APIs response</vt:lpstr>
      <vt:lpstr>Durable Function scenario - Async HTTP APIs code</vt:lpstr>
      <vt:lpstr>Durable Function scenario - Monitoring</vt:lpstr>
      <vt:lpstr>Durable Function scenario - Monitoring code</vt:lpstr>
      <vt:lpstr>Durable Function scenario - Human interaction</vt:lpstr>
      <vt:lpstr>Durable Function scenario - Human interaction code</vt:lpstr>
      <vt:lpstr>Durable Function scenario - Human interaction code (continued)</vt:lpstr>
      <vt:lpstr>Lab 02: Implement task processing logic by using Azure Functions</vt:lpstr>
      <vt:lpstr>Lab sign-in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2022-02-01T05:24:38Z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AE7109EC-4F60-4514-AB2A-D3D44998ABE8</vt:lpwstr>
  </property>
  <property fmtid="{D5CDD505-2E9C-101B-9397-08002B2CF9AE}" pid="3" name="ArticulatePath">
    <vt:lpwstr>AZ-204.02</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