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ags/tag2.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99" r:id="rId5"/>
  </p:sldMasterIdLst>
  <p:notesMasterIdLst>
    <p:notesMasterId r:id="rId38"/>
  </p:notesMasterIdLst>
  <p:sldIdLst>
    <p:sldId id="1873" r:id="rId6"/>
    <p:sldId id="4643" r:id="rId7"/>
    <p:sldId id="1896" r:id="rId8"/>
    <p:sldId id="4647" r:id="rId9"/>
    <p:sldId id="1920" r:id="rId10"/>
    <p:sldId id="1881" r:id="rId11"/>
    <p:sldId id="1949" r:id="rId12"/>
    <p:sldId id="1922" r:id="rId13"/>
    <p:sldId id="1947" r:id="rId14"/>
    <p:sldId id="1948" r:id="rId15"/>
    <p:sldId id="1923" r:id="rId16"/>
    <p:sldId id="1950" r:id="rId17"/>
    <p:sldId id="1951" r:id="rId18"/>
    <p:sldId id="4646" r:id="rId19"/>
    <p:sldId id="1898" r:id="rId20"/>
    <p:sldId id="4644" r:id="rId21"/>
    <p:sldId id="1953" r:id="rId22"/>
    <p:sldId id="1955" r:id="rId23"/>
    <p:sldId id="1956" r:id="rId24"/>
    <p:sldId id="1960" r:id="rId25"/>
    <p:sldId id="1957" r:id="rId26"/>
    <p:sldId id="1899" r:id="rId27"/>
    <p:sldId id="4648" r:id="rId28"/>
    <p:sldId id="1925" r:id="rId29"/>
    <p:sldId id="1917" r:id="rId30"/>
    <p:sldId id="1916" r:id="rId31"/>
    <p:sldId id="4645" r:id="rId32"/>
    <p:sldId id="1943" r:id="rId33"/>
    <p:sldId id="1928" r:id="rId34"/>
    <p:sldId id="4641" r:id="rId35"/>
    <p:sldId id="4642" r:id="rId36"/>
    <p:sldId id="1872" r:id="rId37"/>
  </p:sldIdLst>
  <p:sldSz cx="12192000" cy="6858000"/>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4643"/>
          </p14:sldIdLst>
        </p14:section>
        <p14:section name="Lesson 01: Azure Blob storage core concepts" id="{A55616BB-9C33-43A5-B2BA-C35B33F7342B}">
          <p14:sldIdLst>
            <p14:sldId id="1896"/>
            <p14:sldId id="4647"/>
            <p14:sldId id="1920"/>
            <p14:sldId id="1881"/>
            <p14:sldId id="1949"/>
            <p14:sldId id="1922"/>
            <p14:sldId id="1947"/>
            <p14:sldId id="1948"/>
            <p14:sldId id="1923"/>
            <p14:sldId id="1950"/>
            <p14:sldId id="1951"/>
            <p14:sldId id="4646"/>
          </p14:sldIdLst>
        </p14:section>
        <p14:section name="Lesson 02: Managing the Azure Blob storage lifecycle" id="{7ED70917-C283-4FE5-9603-AD066D3F3F21}">
          <p14:sldIdLst>
            <p14:sldId id="1898"/>
            <p14:sldId id="4644"/>
            <p14:sldId id="1953"/>
            <p14:sldId id="1955"/>
            <p14:sldId id="1956"/>
            <p14:sldId id="1960"/>
            <p14:sldId id="1957"/>
          </p14:sldIdLst>
        </p14:section>
        <p14:section name="Lesson 03: Working with Azure Blob storage" id="{88B4FFBC-EC59-4BC9-88C0-5974321FD694}">
          <p14:sldIdLst>
            <p14:sldId id="1899"/>
            <p14:sldId id="4648"/>
            <p14:sldId id="1925"/>
            <p14:sldId id="1917"/>
            <p14:sldId id="1916"/>
            <p14:sldId id="4645"/>
            <p14:sldId id="1943"/>
            <p14:sldId id="1928"/>
          </p14:sldIdLst>
        </p14:section>
        <p14:section name="Lab" id="{C79D5BA9-BB39-4277-90E5-ED2C45C5604B}">
          <p14:sldIdLst>
            <p14:sldId id="4641"/>
            <p14:sldId id="4642"/>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9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A0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BEF844-249C-4CA8-AAC2-89361B2582B0}" v="165" dt="2020-02-05T22:55:02.947"/>
  </p1510:revLst>
</p1510:revInfo>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8" autoAdjust="0"/>
    <p:restoredTop sz="64165" autoAdjust="0"/>
  </p:normalViewPr>
  <p:slideViewPr>
    <p:cSldViewPr snapToGrid="0">
      <p:cViewPr varScale="1">
        <p:scale>
          <a:sx n="55" d="100"/>
          <a:sy n="55" d="100"/>
        </p:scale>
        <p:origin x="1920" y="54"/>
      </p:cViewPr>
      <p:guideLst>
        <p:guide orient="horz" pos="2160"/>
        <p:guide pos="3840"/>
      </p:guideLst>
    </p:cSldViewPr>
  </p:slideViewPr>
  <p:outlineViewPr>
    <p:cViewPr>
      <p:scale>
        <a:sx n="33" d="100"/>
        <a:sy n="33" d="100"/>
      </p:scale>
      <p:origin x="0" y="-2196"/>
    </p:cViewPr>
  </p:outlineViewPr>
  <p:notesTextViewPr>
    <p:cViewPr>
      <p:scale>
        <a:sx n="1" d="1"/>
        <a:sy n="1" d="1"/>
      </p:scale>
      <p:origin x="0" y="0"/>
    </p:cViewPr>
  </p:notesTextViewPr>
  <p:sorterViewPr>
    <p:cViewPr varScale="1">
      <p:scale>
        <a:sx n="100" d="100"/>
        <a:sy n="100" d="100"/>
      </p:scale>
      <p:origin x="0" y="-1392"/>
    </p:cViewPr>
  </p:sorterViewPr>
  <p:notesViewPr>
    <p:cSldViewPr snapToGrid="0">
      <p:cViewPr>
        <p:scale>
          <a:sx n="100" d="100"/>
          <a:sy n="100" d="100"/>
        </p:scale>
        <p:origin x="2400" y="-88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xmlns:c16r2="http://schemas.microsoft.com/office/drawing/2015/06/char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xmlns:c16r2="http://schemas.microsoft.com/office/drawing/2015/06/char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xmlns=""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r>
            <a:rPr lang="en-US" sz="1400" dirty="0">
              <a:solidFill>
                <a:schemeClr val="bg1"/>
              </a:solidFill>
            </a:rPr>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10/5/2021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10/5/2021 8:34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620946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Azure Storage account always replicates your data to help ensure durability and high availability. Azure Storage copies data so that it’s protected from planned and unplanned events, including transient hardware failures, network or power outages, and natural disasters.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replicate data within the same datacenter, across zonal datacenters within the same region, or across geographically separated regions.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Locally redundant storage (LRS) replicates data three times within a single datacenter. LRS provides at least 99.999999999 (11 nines) percent durability of objects over a given year. LRS is the lowest-cost replication option, and it offers the least durability compared to other options.</a:t>
            </a:r>
          </a:p>
          <a:p>
            <a:r>
              <a:rPr lang="en-US" b="0" dirty="0"/>
              <a:t/>
            </a:r>
            <a:br>
              <a:rPr lang="en-US" b="0" dirty="0"/>
            </a:br>
            <a:r>
              <a:rPr lang="en-US" sz="1200" b="0" i="0" kern="1200" dirty="0">
                <a:solidFill>
                  <a:schemeClr val="tx1"/>
                </a:solidFill>
                <a:effectLst/>
                <a:latin typeface="+mn-lt"/>
                <a:ea typeface="+mn-ea"/>
                <a:cs typeface="+mn-cs"/>
              </a:rPr>
              <a:t>Zone-redundant storage (ZRS) replicates data synchronously across three storage clusters in a single region. Each storage cluster is physically separated from the others and is in its own availability zone (AZ).</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Geo-redundant storage (GRS) is designed to provide at least 99.99999999999999 (16 nines) percent durability of objects over a given year by replicating data to a secondary region that’s hundreds of miles away from the primary region.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Read-access geo-redundant storage (RA-GRS) is based on GRS. RA-GRS replicates data to another datacenter in a secondary region, and it also provides the option to read from the secondary region.</a:t>
            </a:r>
            <a:endParaRPr lang="en-US" b="0" dirty="0"/>
          </a:p>
        </p:txBody>
      </p:sp>
      <p:sp>
        <p:nvSpPr>
          <p:cNvPr id="4" name="Slide Number Placeholder 3"/>
          <p:cNvSpPr>
            <a:spLocks noGrp="1"/>
          </p:cNvSpPr>
          <p:nvPr>
            <p:ph type="sldNum" sz="quarter" idx="5"/>
          </p:nvPr>
        </p:nvSpPr>
        <p:spPr/>
        <p:txBody>
          <a:bodyPr/>
          <a:lstStyle/>
          <a:p>
            <a:fld id="{C36DE848-917B-4977-8FFB-D5973E30E536}" type="slidenum">
              <a:rPr lang="en-US" smtClean="0"/>
              <a:t>12</a:t>
            </a:fld>
            <a:endParaRPr lang="en-US" dirty="0"/>
          </a:p>
        </p:txBody>
      </p:sp>
    </p:spTree>
    <p:extLst>
      <p:ext uri="{BB962C8B-B14F-4D97-AF65-F5344CB8AC3E}">
        <p14:creationId xmlns:p14="http://schemas.microsoft.com/office/powerpoint/2010/main" val="2816592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Geographically zone-redundant storage (GZRS) combines the high availability of ZRS with the protection from regional outages that GRS provides. A GZRS storage account replicates data across three Azure AZs in the primary region, and to a secondary geographic region for protection from regional disasters.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Optionally, you can enable read access to data in the secondary region with read-access geographically zone-redundant storage (RA-GZRS) if your applications must read data in the event of a disaster in the primary region.</a:t>
            </a:r>
            <a:endParaRPr lang="en-US" b="0" dirty="0"/>
          </a:p>
        </p:txBody>
      </p:sp>
      <p:sp>
        <p:nvSpPr>
          <p:cNvPr id="4" name="Slide Number Placeholder 3"/>
          <p:cNvSpPr>
            <a:spLocks noGrp="1"/>
          </p:cNvSpPr>
          <p:nvPr>
            <p:ph type="sldNum" sz="quarter" idx="5"/>
          </p:nvPr>
        </p:nvSpPr>
        <p:spPr/>
        <p:txBody>
          <a:bodyPr/>
          <a:lstStyle/>
          <a:p>
            <a:fld id="{C36DE848-917B-4977-8FFB-D5973E30E536}" type="slidenum">
              <a:rPr lang="en-US" smtClean="0"/>
              <a:t>13</a:t>
            </a:fld>
            <a:endParaRPr lang="en-US" dirty="0"/>
          </a:p>
        </p:txBody>
      </p:sp>
    </p:spTree>
    <p:extLst>
      <p:ext uri="{BB962C8B-B14F-4D97-AF65-F5344CB8AC3E}">
        <p14:creationId xmlns:p14="http://schemas.microsoft.com/office/powerpoint/2010/main" val="312138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delivered as a demo, or you can have the students do the tasks with you, depending on time.</a:t>
            </a:r>
          </a:p>
          <a:p>
            <a:endParaRPr lang="en-US" dirty="0"/>
          </a:p>
          <a:p>
            <a:r>
              <a:rPr lang="en-US" dirty="0"/>
              <a:t>All of the steps for this walkthrough are in the student handbook.</a:t>
            </a:r>
          </a:p>
          <a:p>
            <a:endParaRPr lang="en-US" dirty="0"/>
          </a:p>
          <a:p>
            <a:r>
              <a:rPr lang="en-US" dirty="0"/>
              <a:t>The student VM has all of the necessary prerequisites to complete the tasks.</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14</a:t>
            </a:fld>
            <a:endParaRPr lang="en-US" dirty="0"/>
          </a:p>
        </p:txBody>
      </p:sp>
    </p:spTree>
    <p:extLst>
      <p:ext uri="{BB962C8B-B14F-4D97-AF65-F5344CB8AC3E}">
        <p14:creationId xmlns:p14="http://schemas.microsoft.com/office/powerpoint/2010/main" val="1291024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10/5/2021 8:34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723709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Segoe UI Light" pitchFamily="34" charset="0"/>
                <a:ea typeface="+mn-ea"/>
                <a:cs typeface="+mn-cs"/>
              </a:rPr>
              <a:t>Azure Storage offers different storage tiers, which allow you to store Blob storage object data in the most cost-effective manner. The available tiers include:</a:t>
            </a:r>
          </a:p>
          <a:p>
            <a:pPr marL="171450" indent="-171450">
              <a:buFont typeface="Arial" panose="020B0604020202020204" pitchFamily="34" charset="0"/>
              <a:buChar char="•"/>
            </a:pPr>
            <a:r>
              <a:rPr lang="en-US" sz="1200" b="0" i="1" kern="1200" dirty="0">
                <a:solidFill>
                  <a:schemeClr val="tx1"/>
                </a:solidFill>
                <a:effectLst/>
                <a:latin typeface="Segoe UI Light" pitchFamily="34" charset="0"/>
                <a:ea typeface="+mn-ea"/>
                <a:cs typeface="+mn-cs"/>
              </a:rPr>
              <a:t>Premium storage</a:t>
            </a:r>
            <a:r>
              <a:rPr lang="en-US" sz="1200" b="0" i="0" kern="1200" dirty="0">
                <a:solidFill>
                  <a:schemeClr val="tx1"/>
                </a:solidFill>
                <a:effectLst/>
                <a:latin typeface="Segoe UI Light" pitchFamily="34" charset="0"/>
                <a:ea typeface="+mn-ea"/>
                <a:cs typeface="+mn-cs"/>
              </a:rPr>
              <a:t> is a performance tier optimized for mission-critical high-performance applications. This is currently available only for Block blob storage.</a:t>
            </a:r>
          </a:p>
          <a:p>
            <a:pPr marL="171450" indent="-171450">
              <a:buFont typeface="Arial" panose="020B0604020202020204" pitchFamily="34" charset="0"/>
              <a:buChar char="•"/>
            </a:pPr>
            <a:endParaRPr lang="en-US" sz="1200" b="0" i="1"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Segoe UI Light" pitchFamily="34" charset="0"/>
                <a:ea typeface="+mn-ea"/>
                <a:cs typeface="+mn-cs"/>
              </a:rPr>
              <a:t>The following three access tiers are currently available in the </a:t>
            </a:r>
            <a:r>
              <a:rPr lang="en-US" sz="1200" b="0" i="1" kern="1200" dirty="0">
                <a:solidFill>
                  <a:schemeClr val="tx1"/>
                </a:solidFill>
                <a:effectLst/>
                <a:latin typeface="Segoe UI Light" pitchFamily="34" charset="0"/>
                <a:ea typeface="+mn-ea"/>
                <a:cs typeface="+mn-cs"/>
              </a:rPr>
              <a:t>Standard performance tier</a:t>
            </a:r>
            <a:r>
              <a:rPr lang="en-US" sz="1200" b="0" i="0" kern="1200" dirty="0">
                <a:solidFill>
                  <a:schemeClr val="tx1"/>
                </a:solidFill>
                <a:effectLst/>
                <a:latin typeface="Segoe UI Light" pitchFamily="34" charset="0"/>
                <a:ea typeface="+mn-ea"/>
                <a:cs typeface="+mn-cs"/>
              </a:rPr>
              <a:t>, for </a:t>
            </a:r>
            <a:r>
              <a:rPr lang="en-US" sz="1200" b="0" i="1" kern="1200" dirty="0">
                <a:solidFill>
                  <a:schemeClr val="tx1"/>
                </a:solidFill>
                <a:effectLst/>
                <a:latin typeface="Segoe UI Light" pitchFamily="34" charset="0"/>
                <a:ea typeface="+mn-ea"/>
                <a:cs typeface="+mn-cs"/>
              </a:rPr>
              <a:t>GPv2 account </a:t>
            </a:r>
            <a:r>
              <a:rPr lang="en-US" sz="1200" b="0" i="0" kern="1200" dirty="0">
                <a:solidFill>
                  <a:schemeClr val="tx1"/>
                </a:solidFill>
                <a:effectLst/>
                <a:latin typeface="Segoe UI Light" pitchFamily="34" charset="0"/>
                <a:ea typeface="+mn-ea"/>
                <a:cs typeface="+mn-cs"/>
              </a:rPr>
              <a:t>types.</a:t>
            </a:r>
          </a:p>
          <a:p>
            <a:pPr marL="628650" lvl="1" indent="-171450">
              <a:buFont typeface="Arial" panose="020B0604020202020204" pitchFamily="34" charset="0"/>
              <a:buChar char="•"/>
            </a:pPr>
            <a:r>
              <a:rPr lang="en-US" sz="1200" b="0" i="1" kern="1200" dirty="0">
                <a:solidFill>
                  <a:schemeClr val="tx1"/>
                </a:solidFill>
                <a:effectLst/>
                <a:latin typeface="Segoe UI Light" pitchFamily="34" charset="0"/>
                <a:ea typeface="+mn-ea"/>
                <a:cs typeface="+mn-cs"/>
              </a:rPr>
              <a:t>Hot storage</a:t>
            </a:r>
            <a:r>
              <a:rPr lang="en-US" sz="1200" b="0" i="0" kern="1200" dirty="0">
                <a:solidFill>
                  <a:schemeClr val="tx1"/>
                </a:solidFill>
                <a:effectLst/>
                <a:latin typeface="Segoe UI Light" pitchFamily="34" charset="0"/>
                <a:ea typeface="+mn-ea"/>
                <a:cs typeface="+mn-cs"/>
              </a:rPr>
              <a:t> is optimized for storing data that is accessed frequently.</a:t>
            </a:r>
          </a:p>
          <a:p>
            <a:pPr marL="628650" lvl="1" indent="-171450">
              <a:buFont typeface="Arial" panose="020B0604020202020204" pitchFamily="34" charset="0"/>
              <a:buChar char="•"/>
            </a:pPr>
            <a:r>
              <a:rPr lang="en-US" sz="1200" b="0" i="1" kern="1200" dirty="0">
                <a:solidFill>
                  <a:schemeClr val="tx1"/>
                </a:solidFill>
                <a:effectLst/>
                <a:latin typeface="Segoe UI Light" pitchFamily="34" charset="0"/>
                <a:ea typeface="+mn-ea"/>
                <a:cs typeface="+mn-cs"/>
              </a:rPr>
              <a:t>Cool storage</a:t>
            </a:r>
            <a:r>
              <a:rPr lang="en-US" sz="1200" b="0" i="0" kern="1200" dirty="0">
                <a:solidFill>
                  <a:schemeClr val="tx1"/>
                </a:solidFill>
                <a:effectLst/>
                <a:latin typeface="Segoe UI Light" pitchFamily="34" charset="0"/>
                <a:ea typeface="+mn-ea"/>
                <a:cs typeface="+mn-cs"/>
              </a:rPr>
              <a:t> is optimized for storing data that is infrequently accessed and stored for at least 30 days.</a:t>
            </a:r>
          </a:p>
          <a:p>
            <a:pPr marL="628650" lvl="1" indent="-171450">
              <a:buFont typeface="Arial" panose="020B0604020202020204" pitchFamily="34" charset="0"/>
              <a:buChar char="•"/>
            </a:pPr>
            <a:r>
              <a:rPr lang="en-US" sz="1200" b="0" i="1" kern="1200" dirty="0">
                <a:solidFill>
                  <a:schemeClr val="tx1"/>
                </a:solidFill>
                <a:effectLst/>
                <a:latin typeface="Segoe UI Light" pitchFamily="34" charset="0"/>
                <a:ea typeface="+mn-ea"/>
                <a:cs typeface="+mn-cs"/>
              </a:rPr>
              <a:t>Archive storage</a:t>
            </a:r>
            <a:r>
              <a:rPr lang="en-US" sz="1200" b="0" i="0" kern="1200" dirty="0">
                <a:solidFill>
                  <a:schemeClr val="tx1"/>
                </a:solidFill>
                <a:effectLst/>
                <a:latin typeface="Segoe UI Light" pitchFamily="34" charset="0"/>
                <a:ea typeface="+mn-ea"/>
                <a:cs typeface="+mn-cs"/>
              </a:rPr>
              <a:t> is optimized for storing data that’s rarely accessed and is stored for at least 180 days with flexible latency requirements (on the order of hours).</a:t>
            </a:r>
          </a:p>
          <a:p>
            <a:pPr lvl="1"/>
            <a:endParaRPr lang="en-US" sz="1200" b="0" i="0" kern="1200" dirty="0">
              <a:solidFill>
                <a:schemeClr val="tx1"/>
              </a:solidFill>
              <a:effectLst/>
              <a:latin typeface="Segoe UI Light" pitchFamily="34" charset="0"/>
              <a:ea typeface="+mn-ea"/>
              <a:cs typeface="+mn-cs"/>
            </a:endParaRPr>
          </a:p>
          <a:p>
            <a:r>
              <a:rPr lang="en-US" sz="1200" b="0" i="0" kern="1200" dirty="0">
                <a:solidFill>
                  <a:schemeClr val="tx1"/>
                </a:solidFill>
                <a:effectLst/>
                <a:latin typeface="Segoe UI Light" pitchFamily="34" charset="0"/>
                <a:ea typeface="+mn-ea"/>
                <a:cs typeface="+mn-cs"/>
              </a:rPr>
              <a:t>The different storage tiers have the following considerations:</a:t>
            </a:r>
          </a:p>
          <a:p>
            <a:pPr marL="171450" indent="-171450">
              <a:buFont typeface="Arial" panose="020B0604020202020204" pitchFamily="34" charset="0"/>
              <a:buChar char="•"/>
            </a:pPr>
            <a:r>
              <a:rPr lang="en-US" sz="1200" b="0" i="0" kern="1200" dirty="0">
                <a:solidFill>
                  <a:schemeClr val="tx1"/>
                </a:solidFill>
                <a:effectLst/>
                <a:latin typeface="Segoe UI Light" pitchFamily="34" charset="0"/>
                <a:ea typeface="+mn-ea"/>
                <a:cs typeface="+mn-cs"/>
              </a:rPr>
              <a:t>The archive storage tier is only available at the blob level and not at the storage account level.</a:t>
            </a:r>
          </a:p>
          <a:p>
            <a:pPr marL="171450" indent="-171450">
              <a:buFont typeface="Arial" panose="020B0604020202020204" pitchFamily="34" charset="0"/>
              <a:buChar char="•"/>
            </a:pPr>
            <a:r>
              <a:rPr lang="en-US" sz="1200" b="0" i="0" kern="1200" dirty="0">
                <a:solidFill>
                  <a:schemeClr val="tx1"/>
                </a:solidFill>
                <a:effectLst/>
                <a:latin typeface="Segoe UI Light" pitchFamily="34" charset="0"/>
                <a:ea typeface="+mn-ea"/>
                <a:cs typeface="+mn-cs"/>
              </a:rPr>
              <a:t>Data in the cool storage tier can tolerate slightly lower availability, but it still requires high durability and similar time-to-access and throughput characteristics as hot data. For cool data, a slightly lower availability service-level agreement (SLA) and higher access costs compared with hot data are acceptable tradeoffs for lower storage costs.</a:t>
            </a:r>
          </a:p>
          <a:p>
            <a:pPr marL="171450" indent="-171450">
              <a:buFont typeface="Arial" panose="020B0604020202020204" pitchFamily="34" charset="0"/>
              <a:buChar char="•"/>
            </a:pPr>
            <a:r>
              <a:rPr lang="en-US" sz="1200" b="0" i="0" kern="1200" dirty="0">
                <a:solidFill>
                  <a:schemeClr val="tx1"/>
                </a:solidFill>
                <a:effectLst/>
                <a:latin typeface="Segoe UI Light" pitchFamily="34" charset="0"/>
                <a:ea typeface="+mn-ea"/>
                <a:cs typeface="+mn-cs"/>
              </a:rPr>
              <a:t>Archive storage is offline and offers the lowest storage costs but also the highest access costs.</a:t>
            </a:r>
          </a:p>
          <a:p>
            <a:pPr marL="171450" indent="-171450">
              <a:buFont typeface="Arial" panose="020B0604020202020204" pitchFamily="34" charset="0"/>
              <a:buChar char="•"/>
            </a:pPr>
            <a:r>
              <a:rPr lang="en-US" sz="1200" b="0" i="0" kern="1200" dirty="0">
                <a:solidFill>
                  <a:schemeClr val="tx1"/>
                </a:solidFill>
                <a:effectLst/>
                <a:latin typeface="Segoe UI Light" pitchFamily="34" charset="0"/>
                <a:ea typeface="+mn-ea"/>
                <a:cs typeface="+mn-cs"/>
              </a:rPr>
              <a:t>You can set only the hot and cool storage tiers at the account level. Currently, you can’t set the archive tier at the account level.</a:t>
            </a:r>
          </a:p>
          <a:p>
            <a:pPr marL="171450" indent="-171450">
              <a:buFont typeface="Arial" panose="020B0604020202020204" pitchFamily="34" charset="0"/>
              <a:buChar char="•"/>
            </a:pPr>
            <a:r>
              <a:rPr lang="en-US" sz="1200" b="0" i="0" kern="1200" dirty="0">
                <a:solidFill>
                  <a:schemeClr val="tx1"/>
                </a:solidFill>
                <a:effectLst/>
                <a:latin typeface="Segoe UI Light" pitchFamily="34" charset="0"/>
                <a:ea typeface="+mn-ea"/>
                <a:cs typeface="+mn-cs"/>
              </a:rPr>
              <a:t>You can set the hot, cool, and archive tiers at the object level.</a:t>
            </a:r>
          </a:p>
        </p:txBody>
      </p:sp>
      <p:sp>
        <p:nvSpPr>
          <p:cNvPr id="4" name="Slide Number Placeholder 3"/>
          <p:cNvSpPr>
            <a:spLocks noGrp="1"/>
          </p:cNvSpPr>
          <p:nvPr>
            <p:ph type="sldNum" sz="quarter" idx="5"/>
          </p:nvPr>
        </p:nvSpPr>
        <p:spPr/>
        <p:txBody>
          <a:bodyPr/>
          <a:lstStyle/>
          <a:p>
            <a:fld id="{C36DE848-917B-4977-8FFB-D5973E30E536}" type="slidenum">
              <a:rPr lang="en-US" smtClean="0"/>
              <a:t>16</a:t>
            </a:fld>
            <a:endParaRPr lang="en-US" dirty="0"/>
          </a:p>
        </p:txBody>
      </p:sp>
    </p:spTree>
    <p:extLst>
      <p:ext uri="{BB962C8B-B14F-4D97-AF65-F5344CB8AC3E}">
        <p14:creationId xmlns:p14="http://schemas.microsoft.com/office/powerpoint/2010/main" val="2527918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premium performance tier (Block blobs only) and the hot access tier have the highest cost per GB per month of data. </a:t>
            </a:r>
          </a:p>
          <a:p>
            <a:endParaRPr lang="en-US" dirty="0"/>
          </a:p>
          <a:p>
            <a:r>
              <a:rPr lang="en-US" dirty="0"/>
              <a:t>The cool and archive access tiers have better price rates for large quantities of data.</a:t>
            </a:r>
          </a:p>
        </p:txBody>
      </p:sp>
      <p:sp>
        <p:nvSpPr>
          <p:cNvPr id="4" name="Slide Number Placeholder 3"/>
          <p:cNvSpPr>
            <a:spLocks noGrp="1"/>
          </p:cNvSpPr>
          <p:nvPr>
            <p:ph type="sldNum" sz="quarter" idx="5"/>
          </p:nvPr>
        </p:nvSpPr>
        <p:spPr/>
        <p:txBody>
          <a:bodyPr/>
          <a:lstStyle/>
          <a:p>
            <a:fld id="{C36DE848-917B-4977-8FFB-D5973E30E536}" type="slidenum">
              <a:rPr lang="en-US" smtClean="0"/>
              <a:t>17</a:t>
            </a:fld>
            <a:endParaRPr lang="en-US" dirty="0"/>
          </a:p>
        </p:txBody>
      </p:sp>
    </p:spTree>
    <p:extLst>
      <p:ext uri="{BB962C8B-B14F-4D97-AF65-F5344CB8AC3E}">
        <p14:creationId xmlns:p14="http://schemas.microsoft.com/office/powerpoint/2010/main" val="4084291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premium performance tier, and the hot access tier, have the lowest cost per 10,000 read operations because they’re designed for highly transactional data.</a:t>
            </a:r>
          </a:p>
          <a:p>
            <a:endParaRPr lang="en-US" dirty="0"/>
          </a:p>
          <a:p>
            <a:r>
              <a:rPr lang="en-US" dirty="0"/>
              <a:t>The cool and archive access tiers are price-optimized for storage rather than transactions. The cool and archive tiers have higher costs for large transactional workloads.</a:t>
            </a:r>
          </a:p>
        </p:txBody>
      </p:sp>
      <p:sp>
        <p:nvSpPr>
          <p:cNvPr id="4" name="Slide Number Placeholder 3"/>
          <p:cNvSpPr>
            <a:spLocks noGrp="1"/>
          </p:cNvSpPr>
          <p:nvPr>
            <p:ph type="sldNum" sz="quarter" idx="5"/>
          </p:nvPr>
        </p:nvSpPr>
        <p:spPr/>
        <p:txBody>
          <a:bodyPr/>
          <a:lstStyle/>
          <a:p>
            <a:fld id="{C36DE848-917B-4977-8FFB-D5973E30E536}" type="slidenum">
              <a:rPr lang="en-US" smtClean="0"/>
              <a:t>18</a:t>
            </a:fld>
            <a:endParaRPr lang="en-US" dirty="0"/>
          </a:p>
        </p:txBody>
      </p:sp>
    </p:spTree>
    <p:extLst>
      <p:ext uri="{BB962C8B-B14F-4D97-AF65-F5344CB8AC3E}">
        <p14:creationId xmlns:p14="http://schemas.microsoft.com/office/powerpoint/2010/main" val="1546258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Datasets have unique lifecycles. Early in the lifecycle, people access some data often, but the need for access drops drastically as the data ages. Some data stays idle in the cloud and is rarely accessed once stored. Some data expires days or months after creation, while other datasets are actively read and modified throughout their lifetimes.</a:t>
            </a:r>
          </a:p>
          <a:p>
            <a:endParaRPr lang="en-US" dirty="0"/>
          </a:p>
          <a:p>
            <a:r>
              <a:rPr lang="en-US" dirty="0"/>
              <a:t>Azure Blob storage lifecycle management offers a rich, rule-based policy for GPv2 and Blob storage accounts. Use the policy to transition your data to the appropriate access tiers or to expire it at the end of the data's lifecycle.</a:t>
            </a:r>
          </a:p>
          <a:p>
            <a:endParaRPr lang="en-US" dirty="0"/>
          </a:p>
          <a:p>
            <a:r>
              <a:rPr lang="en-US" dirty="0"/>
              <a:t>A lifecycle management policy lets you:</a:t>
            </a:r>
          </a:p>
          <a:p>
            <a:pPr marL="171450" indent="-171450">
              <a:buFont typeface="Arial" panose="020B0604020202020204" pitchFamily="34" charset="0"/>
              <a:buChar char="•"/>
            </a:pPr>
            <a:r>
              <a:rPr lang="en-US" dirty="0"/>
              <a:t>Transition blobs to a cooler storage tier (hot to cool, hot to archive, or cool to archive) to optimize for performance and cost.</a:t>
            </a:r>
          </a:p>
          <a:p>
            <a:pPr marL="171450" indent="-171450">
              <a:buFont typeface="Arial" panose="020B0604020202020204" pitchFamily="34" charset="0"/>
              <a:buChar char="•"/>
            </a:pPr>
            <a:r>
              <a:rPr lang="en-US" dirty="0"/>
              <a:t>Delete blobs at the end of their lifecycles.</a:t>
            </a:r>
          </a:p>
          <a:p>
            <a:pPr marL="171450" indent="-171450">
              <a:buFont typeface="Arial" panose="020B0604020202020204" pitchFamily="34" charset="0"/>
              <a:buChar char="•"/>
            </a:pPr>
            <a:r>
              <a:rPr lang="en-US" dirty="0"/>
              <a:t>Define rules to run once per day at the storage account level.</a:t>
            </a:r>
          </a:p>
          <a:p>
            <a:pPr marL="171450" indent="-171450">
              <a:buFont typeface="Arial" panose="020B0604020202020204" pitchFamily="34" charset="0"/>
              <a:buChar char="•"/>
            </a:pPr>
            <a:r>
              <a:rPr lang="en-US" dirty="0"/>
              <a:t>Apply rules to containers or a subset of blobs by using prefixes as filters.</a:t>
            </a:r>
          </a:p>
        </p:txBody>
      </p:sp>
      <p:sp>
        <p:nvSpPr>
          <p:cNvPr id="4" name="Slide Number Placeholder 3"/>
          <p:cNvSpPr>
            <a:spLocks noGrp="1"/>
          </p:cNvSpPr>
          <p:nvPr>
            <p:ph type="sldNum" sz="quarter" idx="5"/>
          </p:nvPr>
        </p:nvSpPr>
        <p:spPr/>
        <p:txBody>
          <a:bodyPr/>
          <a:lstStyle/>
          <a:p>
            <a:fld id="{C36DE848-917B-4977-8FFB-D5973E30E536}" type="slidenum">
              <a:rPr lang="en-US" smtClean="0"/>
              <a:t>19</a:t>
            </a:fld>
            <a:endParaRPr lang="en-US" dirty="0"/>
          </a:p>
        </p:txBody>
      </p:sp>
    </p:spTree>
    <p:extLst>
      <p:ext uri="{BB962C8B-B14F-4D97-AF65-F5344CB8AC3E}">
        <p14:creationId xmlns:p14="http://schemas.microsoft.com/office/powerpoint/2010/main" val="2626618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 scenario where data gets frequent access during the early stages of the lifecycle but only occasionally after two weeks. Beyond the first month, the dataset is rarely accessed.</a:t>
            </a:r>
          </a:p>
          <a:p>
            <a:endParaRPr lang="en-US" dirty="0"/>
          </a:p>
          <a:p>
            <a:r>
              <a:rPr lang="en-US" dirty="0"/>
              <a:t>In this scenario, hot storage is best during the early stages. Cool storage is most appropriate for occasional access. Archive storage is the best tier option after the data ages more than a month.</a:t>
            </a:r>
          </a:p>
          <a:p>
            <a:endParaRPr lang="en-US" dirty="0"/>
          </a:p>
          <a:p>
            <a:r>
              <a:rPr lang="en-US" dirty="0"/>
              <a:t>By adjusting storage tiers with respect to the age of data, you can design the least expensive storage options for your needs. To achieve this transition, lifecycle management policy rules are available to move aging data to cooler tiers.</a:t>
            </a:r>
          </a:p>
          <a:p>
            <a:endParaRPr lang="en-US" dirty="0"/>
          </a:p>
          <a:p>
            <a:r>
              <a:rPr lang="en-US" sz="1200" b="0" i="0" kern="1200" dirty="0">
                <a:solidFill>
                  <a:schemeClr val="tx1"/>
                </a:solidFill>
                <a:effectLst/>
                <a:latin typeface="+mn-lt"/>
                <a:ea typeface="+mn-ea"/>
                <a:cs typeface="+mn-cs"/>
              </a:rPr>
              <a:t>While a blob is in the archive access tier, it's considered offline and can't be read or modified. To read data in archive storage, you must first change the tier of the blob to hot or cool. This process is known as </a:t>
            </a:r>
            <a:r>
              <a:rPr lang="en-US" sz="1200" b="0" i="1" kern="1200" dirty="0">
                <a:solidFill>
                  <a:schemeClr val="tx1"/>
                </a:solidFill>
                <a:effectLst/>
                <a:latin typeface="+mn-lt"/>
                <a:ea typeface="+mn-ea"/>
                <a:cs typeface="+mn-cs"/>
              </a:rPr>
              <a:t>rehydration</a:t>
            </a:r>
            <a:r>
              <a:rPr lang="en-US" sz="1200" b="0" i="0" kern="1200" dirty="0">
                <a:solidFill>
                  <a:schemeClr val="tx1"/>
                </a:solidFill>
                <a:effectLst/>
                <a:latin typeface="+mn-lt"/>
                <a:ea typeface="+mn-ea"/>
                <a:cs typeface="+mn-cs"/>
              </a:rPr>
              <a:t> and can take hours to complete. Rehydrating several small blobs concurrently might add additional time.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Data in Block blob storage at the Premium performance tier doesn't support the hot/cool/archive access tiers. The options for lifecycle management in this scenario is to set policies to delete data after a period of time. Alternatively, the data can be copied to another storage account in the Standard performance tier (GPv2) and managed using the access tiers.</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20</a:t>
            </a:fld>
            <a:endParaRPr lang="en-US" dirty="0"/>
          </a:p>
        </p:txBody>
      </p:sp>
    </p:spTree>
    <p:extLst>
      <p:ext uri="{BB962C8B-B14F-4D97-AF65-F5344CB8AC3E}">
        <p14:creationId xmlns:p14="http://schemas.microsoft.com/office/powerpoint/2010/main" val="2607346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A policy must include at least one rule. You can define up to 100 rules in a policy.</a:t>
            </a:r>
          </a:p>
          <a:p>
            <a:endParaRPr lang="en-US" dirty="0"/>
          </a:p>
          <a:p>
            <a:pPr rtl="0" eaLnBrk="1" fontAlgn="ctr" latinLnBrk="0" hangingPunct="1"/>
            <a:r>
              <a:rPr lang="en-US" sz="1200" b="0" i="0" u="none" strike="noStrike" kern="1200" dirty="0">
                <a:solidFill>
                  <a:schemeClr val="tx1"/>
                </a:solidFill>
                <a:effectLst/>
                <a:latin typeface="+mn-lt"/>
                <a:ea typeface="+mn-ea"/>
                <a:cs typeface="+mn-cs"/>
              </a:rPr>
              <a:t>A rule name can include up to 256 alphanumeric characters, and the name is case-sensitive. It must be unique within a policy.</a:t>
            </a:r>
          </a:p>
          <a:p>
            <a:pPr rtl="0" eaLnBrk="1" fontAlgn="ctr" latinLnBrk="0" hangingPunct="1"/>
            <a:endParaRPr lang="en-US" sz="1200" b="0" i="0" u="none" strike="noStrike" kern="1200" dirty="0">
              <a:solidFill>
                <a:schemeClr val="tx1"/>
              </a:solidFill>
              <a:effectLst/>
              <a:latin typeface="+mn-lt"/>
              <a:ea typeface="+mn-ea"/>
              <a:cs typeface="+mn-cs"/>
            </a:endParaRPr>
          </a:p>
          <a:p>
            <a:pPr rtl="0" eaLnBrk="1" fontAlgn="ctr" latinLnBrk="0" hangingPunct="1"/>
            <a:r>
              <a:rPr lang="en-US" sz="1200" b="0" i="0" u="none" strike="noStrike" kern="1200" dirty="0">
                <a:solidFill>
                  <a:schemeClr val="tx1"/>
                </a:solidFill>
                <a:effectLst/>
                <a:latin typeface="+mn-lt"/>
                <a:ea typeface="+mn-ea"/>
                <a:cs typeface="+mn-cs"/>
              </a:rPr>
              <a:t>Each rule definition is made up of a filter set and an action set.</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21</a:t>
            </a:fld>
            <a:endParaRPr lang="en-US" dirty="0"/>
          </a:p>
        </p:txBody>
      </p:sp>
    </p:spTree>
    <p:extLst>
      <p:ext uri="{BB962C8B-B14F-4D97-AF65-F5344CB8AC3E}">
        <p14:creationId xmlns:p14="http://schemas.microsoft.com/office/powerpoint/2010/main" val="2507118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Segoe UI" panose="020B0502040204020203" pitchFamily="34" charset="0"/>
              </a:rPr>
              <a:t>An Azure storage account contains all of your Azure Storage data objects: blobs, files, queues, tables, and disks. The storage account provides a unique namespace for your Azure Storage data that is accessible from anywhere in the world over HTTP or HTTPS. Data in your Azure storage account is durable and highly available, secure, and massively scalable.</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4</a:t>
            </a:fld>
            <a:endParaRPr lang="en-US" dirty="0"/>
          </a:p>
        </p:txBody>
      </p:sp>
    </p:spTree>
    <p:extLst>
      <p:ext uri="{BB962C8B-B14F-4D97-AF65-F5344CB8AC3E}">
        <p14:creationId xmlns:p14="http://schemas.microsoft.com/office/powerpoint/2010/main" val="877343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10/5/2021 8:34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479900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Azure Storage Blobs client library can be installed by using the </a:t>
            </a:r>
            <a:r>
              <a:rPr lang="en-US" b="1" dirty="0">
                <a:latin typeface="Consolas" panose="020B0609020204030204" pitchFamily="49" charset="0"/>
              </a:rPr>
              <a:t>dotnet add package Azure.Storage.Blobs</a:t>
            </a:r>
            <a:r>
              <a:rPr lang="en-US" dirty="0"/>
              <a:t> </a:t>
            </a:r>
            <a:r>
              <a:rPr lang="en-US"/>
              <a:t>command.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23</a:t>
            </a:fld>
            <a:endParaRPr lang="en-US" dirty="0"/>
          </a:p>
        </p:txBody>
      </p:sp>
    </p:spTree>
    <p:extLst>
      <p:ext uri="{BB962C8B-B14F-4D97-AF65-F5344CB8AC3E}">
        <p14:creationId xmlns:p14="http://schemas.microsoft.com/office/powerpoint/2010/main" val="40630659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and blobs support custom metadata, represented as HTTP headers. Metadata headers can be set on a request that creates a new container or blob resource, or on a request that explicitly creates a property on an existing resource.</a:t>
            </a:r>
          </a:p>
          <a:p>
            <a:endParaRPr lang="en-US" dirty="0"/>
          </a:p>
          <a:p>
            <a:r>
              <a:rPr lang="en-US" dirty="0"/>
              <a:t>Metadata headers are name/value pairs. The format for the header is:</a:t>
            </a:r>
          </a:p>
          <a:p>
            <a:endParaRPr lang="en-US" dirty="0"/>
          </a:p>
          <a:p>
            <a:pPr lvl="1"/>
            <a:r>
              <a:rPr lang="en-US" b="1" dirty="0"/>
              <a:t>x-ms-meta-name:string-value  </a:t>
            </a:r>
          </a:p>
          <a:p>
            <a:endParaRPr lang="en-US" dirty="0"/>
          </a:p>
          <a:p>
            <a:r>
              <a:rPr lang="en-US" dirty="0"/>
              <a:t>Beginning with version 2009-09-19, metadata names must adhere to the naming rules for C# identifiers. Names are case insensitive. Note that metadata names preserve the case with which they were created, but are case-insensitive when set or read. If two or more metadata headers with the same name are submitted for a resource, the Blob service returns status code 400 (Bad Request). The metadata consists of name/value pairs. The total size of all metadata pairs can be up to 8 kilobytes (KB) in size. Metadata name/value pairs are valid HTTP headers, and so they adhere to all restrictions governing HTTP headers.</a:t>
            </a:r>
          </a:p>
          <a:p>
            <a:endParaRPr lang="en-US" dirty="0"/>
          </a:p>
          <a:p>
            <a:r>
              <a:rPr lang="en-US" dirty="0"/>
              <a:t>Metadata on a blob or container resource can be retrieved or set directly, without returning or altering the content of the resource. Note that metadata values can only be read or written in full; partial updates are not supported. Setting metadata on a resource overwrites any existing metadata values for that resource.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10/5/2021 8:34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6624211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and blobs also support certain standard HTTP properties. Properties and metadata are both represented as standard HTTP headers; the difference between them is in the naming of the headers. Metadata headers are named with the header prefix </a:t>
            </a:r>
            <a:r>
              <a:rPr lang="en-US" b="1" dirty="0"/>
              <a:t>x-ms-meta- </a:t>
            </a:r>
            <a:r>
              <a:rPr lang="en-US" dirty="0"/>
              <a:t>and a custom name. Property headers use standard HTTP header names, as specified in the Header Field Definitions section 14 of the HTTP/1.1 protocol specification.</a:t>
            </a:r>
          </a:p>
          <a:p>
            <a:endParaRPr lang="en-US" dirty="0"/>
          </a:p>
          <a:p>
            <a:r>
              <a:rPr lang="en-US" dirty="0"/>
              <a:t>The standard HTTP headers supported on containers include:</a:t>
            </a:r>
          </a:p>
          <a:p>
            <a:endParaRPr lang="en-US" dirty="0"/>
          </a:p>
          <a:p>
            <a:pPr marL="171450" indent="-171450">
              <a:buFont typeface="Arial" panose="020B0604020202020204" pitchFamily="34" charset="0"/>
              <a:buChar char="•"/>
            </a:pPr>
            <a:r>
              <a:rPr lang="en-US" dirty="0"/>
              <a:t>ETag</a:t>
            </a:r>
          </a:p>
          <a:p>
            <a:pPr marL="171450" indent="-171450">
              <a:buFont typeface="Arial" panose="020B0604020202020204" pitchFamily="34" charset="0"/>
              <a:buChar char="•"/>
            </a:pPr>
            <a:r>
              <a:rPr lang="en-US" dirty="0"/>
              <a:t>Last-Modified</a:t>
            </a:r>
          </a:p>
          <a:p>
            <a:endParaRPr lang="en-US" dirty="0"/>
          </a:p>
          <a:p>
            <a:r>
              <a:rPr lang="en-US" dirty="0"/>
              <a:t>The standard HTTP headers supported on blobs include: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ETag</a:t>
            </a:r>
          </a:p>
          <a:p>
            <a:pPr marL="171450" indent="-171450">
              <a:buFont typeface="Arial" panose="020B0604020202020204" pitchFamily="34" charset="0"/>
              <a:buChar char="•"/>
            </a:pPr>
            <a:r>
              <a:rPr lang="en-US" dirty="0"/>
              <a:t>Last-Modified</a:t>
            </a:r>
          </a:p>
          <a:p>
            <a:pPr marL="171450" indent="-171450">
              <a:buFont typeface="Arial" panose="020B0604020202020204" pitchFamily="34" charset="0"/>
              <a:buChar char="•"/>
            </a:pPr>
            <a:r>
              <a:rPr lang="en-US" dirty="0"/>
              <a:t>Content-Length</a:t>
            </a:r>
          </a:p>
          <a:p>
            <a:pPr marL="171450" indent="-171450">
              <a:buFont typeface="Arial" panose="020B0604020202020204" pitchFamily="34" charset="0"/>
              <a:buChar char="•"/>
            </a:pPr>
            <a:r>
              <a:rPr lang="en-US" dirty="0"/>
              <a:t>Content-Type</a:t>
            </a:r>
          </a:p>
          <a:p>
            <a:pPr marL="171450" indent="-171450">
              <a:buFont typeface="Arial" panose="020B0604020202020204" pitchFamily="34" charset="0"/>
              <a:buChar char="•"/>
            </a:pPr>
            <a:r>
              <a:rPr lang="en-US" dirty="0"/>
              <a:t>Content-MD5</a:t>
            </a:r>
          </a:p>
          <a:p>
            <a:pPr marL="171450" indent="-171450">
              <a:buFont typeface="Arial" panose="020B0604020202020204" pitchFamily="34" charset="0"/>
              <a:buChar char="•"/>
            </a:pPr>
            <a:r>
              <a:rPr lang="en-US" dirty="0"/>
              <a:t>Content-Encoding</a:t>
            </a:r>
          </a:p>
          <a:p>
            <a:pPr marL="171450" indent="-171450">
              <a:buFont typeface="Arial" panose="020B0604020202020204" pitchFamily="34" charset="0"/>
              <a:buChar char="•"/>
            </a:pPr>
            <a:r>
              <a:rPr lang="en-US" dirty="0"/>
              <a:t>Content-Language</a:t>
            </a:r>
          </a:p>
          <a:p>
            <a:pPr marL="171450" indent="-171450">
              <a:buFont typeface="Arial" panose="020B0604020202020204" pitchFamily="34" charset="0"/>
              <a:buChar char="•"/>
            </a:pPr>
            <a:r>
              <a:rPr lang="en-US" dirty="0"/>
              <a:t>Cache-Control</a:t>
            </a:r>
          </a:p>
          <a:p>
            <a:pPr marL="171450" indent="-171450">
              <a:buFont typeface="Arial" panose="020B0604020202020204" pitchFamily="34" charset="0"/>
              <a:buChar char="•"/>
            </a:pPr>
            <a:r>
              <a:rPr lang="en-US" dirty="0"/>
              <a:t>Origin</a:t>
            </a:r>
          </a:p>
          <a:p>
            <a:pPr marL="171450" indent="-171450">
              <a:buFont typeface="Arial" panose="020B0604020202020204" pitchFamily="34" charset="0"/>
              <a:buChar char="•"/>
            </a:pPr>
            <a:r>
              <a:rPr lang="en-US" dirty="0"/>
              <a:t>Range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10/5/2021 8:34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42048265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t>
            </a:r>
            <a:r>
              <a:rPr lang="en-US" sz="882" b="1" i="0" kern="1200" dirty="0" err="1">
                <a:solidFill>
                  <a:schemeClr val="tx1"/>
                </a:solidFill>
                <a:effectLst/>
                <a:latin typeface="Segoe UI Light" pitchFamily="34" charset="0"/>
                <a:ea typeface="+mn-ea"/>
                <a:cs typeface="+mn-cs"/>
              </a:rPr>
              <a:t>BlobContainerClient</a:t>
            </a:r>
            <a:r>
              <a:rPr lang="en-US" sz="882" b="0" i="0" kern="1200" dirty="0">
                <a:solidFill>
                  <a:schemeClr val="tx1"/>
                </a:solidFill>
                <a:effectLst/>
                <a:latin typeface="Segoe UI Light" pitchFamily="34" charset="0"/>
                <a:ea typeface="+mn-ea"/>
                <a:cs typeface="+mn-cs"/>
              </a:rPr>
              <a:t> allows you to manipulate Azure Storage containers and their blobs.</a:t>
            </a:r>
          </a:p>
          <a:p>
            <a:endParaRPr lang="en-US" sz="882" b="0" i="0" kern="1200" dirty="0">
              <a:solidFill>
                <a:schemeClr val="tx1"/>
              </a:solidFill>
              <a:effectLst/>
              <a:latin typeface="Segoe UI Light"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82" b="0" i="0" kern="1200" dirty="0">
                <a:solidFill>
                  <a:schemeClr val="tx1"/>
                </a:solidFill>
                <a:effectLst/>
                <a:latin typeface="Segoe UI Light" pitchFamily="34" charset="0"/>
                <a:ea typeface="+mn-ea"/>
                <a:cs typeface="+mn-cs"/>
              </a:rPr>
              <a:t>The </a:t>
            </a:r>
            <a:r>
              <a:rPr lang="en-US" sz="882" b="1" i="0" kern="1200" dirty="0" err="1">
                <a:solidFill>
                  <a:schemeClr val="tx1"/>
                </a:solidFill>
                <a:effectLst/>
                <a:latin typeface="Segoe UI Light" pitchFamily="34" charset="0"/>
                <a:ea typeface="+mn-ea"/>
                <a:cs typeface="+mn-cs"/>
              </a:rPr>
              <a:t>SetMetadata</a:t>
            </a:r>
            <a:r>
              <a:rPr lang="en-US" sz="882" b="0" i="0" kern="1200" dirty="0">
                <a:solidFill>
                  <a:schemeClr val="tx1"/>
                </a:solidFill>
                <a:effectLst/>
                <a:latin typeface="Segoe UI Light" pitchFamily="34" charset="0"/>
                <a:ea typeface="+mn-ea"/>
                <a:cs typeface="+mn-cs"/>
              </a:rPr>
              <a:t> and </a:t>
            </a:r>
            <a:r>
              <a:rPr lang="en-US" sz="882" b="1" i="0" kern="1200" dirty="0" err="1">
                <a:solidFill>
                  <a:schemeClr val="tx1"/>
                </a:solidFill>
                <a:effectLst/>
                <a:latin typeface="Segoe UI Light" pitchFamily="34" charset="0"/>
                <a:ea typeface="+mn-ea"/>
                <a:cs typeface="+mn-cs"/>
              </a:rPr>
              <a:t>SetMetadataAsync</a:t>
            </a:r>
            <a:r>
              <a:rPr lang="en-US" sz="882" b="0" i="0" kern="1200" dirty="0">
                <a:solidFill>
                  <a:schemeClr val="tx1"/>
                </a:solidFill>
                <a:effectLst/>
                <a:latin typeface="Segoe UI Light" pitchFamily="34" charset="0"/>
                <a:ea typeface="+mn-ea"/>
                <a:cs typeface="+mn-cs"/>
              </a:rPr>
              <a:t> methods are used to set metadata on a container. Uses </a:t>
            </a:r>
            <a:r>
              <a:rPr lang="en-US" sz="882" b="1" i="0" kern="1200" dirty="0" err="1">
                <a:solidFill>
                  <a:schemeClr val="tx1"/>
                </a:solidFill>
                <a:effectLst/>
                <a:latin typeface="Segoe UI Light" pitchFamily="34" charset="0"/>
                <a:ea typeface="+mn-ea"/>
                <a:cs typeface="+mn-cs"/>
              </a:rPr>
              <a:t>IDictionary</a:t>
            </a:r>
            <a:r>
              <a:rPr lang="en-US" sz="882" b="0" i="0" kern="1200" dirty="0">
                <a:solidFill>
                  <a:schemeClr val="tx1"/>
                </a:solidFill>
                <a:effectLst/>
                <a:latin typeface="Segoe UI Light" pitchFamily="34" charset="0"/>
                <a:ea typeface="+mn-ea"/>
                <a:cs typeface="+mn-cs"/>
              </a:rPr>
              <a:t> to set key/value pairs.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t>
            </a:r>
            <a:r>
              <a:rPr lang="en-US" sz="882" b="1" i="0" kern="1200" dirty="0" err="1">
                <a:solidFill>
                  <a:schemeClr val="tx1"/>
                </a:solidFill>
                <a:effectLst/>
                <a:latin typeface="Segoe UI Light" pitchFamily="34" charset="0"/>
                <a:ea typeface="+mn-ea"/>
                <a:cs typeface="+mn-cs"/>
              </a:rPr>
              <a:t>GetProperties</a:t>
            </a:r>
            <a:r>
              <a:rPr lang="en-US" sz="882" b="0" i="0" kern="1200" dirty="0">
                <a:solidFill>
                  <a:schemeClr val="tx1"/>
                </a:solidFill>
                <a:effectLst/>
                <a:latin typeface="Segoe UI Light" pitchFamily="34" charset="0"/>
                <a:ea typeface="+mn-ea"/>
                <a:cs typeface="+mn-cs"/>
              </a:rPr>
              <a:t> and </a:t>
            </a:r>
            <a:r>
              <a:rPr lang="en-US" sz="882" b="1" i="0" kern="1200" dirty="0" err="1">
                <a:solidFill>
                  <a:schemeClr val="tx1"/>
                </a:solidFill>
                <a:effectLst/>
                <a:latin typeface="Segoe UI Light" pitchFamily="34" charset="0"/>
                <a:ea typeface="+mn-ea"/>
                <a:cs typeface="+mn-cs"/>
              </a:rPr>
              <a:t>GetPropertiesAsync</a:t>
            </a:r>
            <a:r>
              <a:rPr lang="en-US" sz="882" b="0" i="0" kern="1200" dirty="0">
                <a:solidFill>
                  <a:schemeClr val="tx1"/>
                </a:solidFill>
                <a:effectLst/>
                <a:latin typeface="Segoe UI Light" pitchFamily="34" charset="0"/>
                <a:ea typeface="+mn-ea"/>
                <a:cs typeface="+mn-cs"/>
              </a:rPr>
              <a:t> methods are used to retrieve both properties and user-defined metadata from containers.</a:t>
            </a:r>
          </a:p>
          <a:p>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10/5/2021 8:34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737671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delivered as a demo, or you can have the students do the tasks with you, depending on time.</a:t>
            </a:r>
          </a:p>
          <a:p>
            <a:endParaRPr lang="en-US" dirty="0"/>
          </a:p>
          <a:p>
            <a:r>
              <a:rPr lang="en-US" dirty="0"/>
              <a:t>All of the steps for this walkthrough are in the student handbook.</a:t>
            </a:r>
          </a:p>
          <a:p>
            <a:endParaRPr lang="en-US" dirty="0"/>
          </a:p>
          <a:p>
            <a:r>
              <a:rPr lang="en-US" dirty="0"/>
              <a:t>The student VM has all of the necessary prerequisites to complete the tasks.</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27</a:t>
            </a:fld>
            <a:endParaRPr lang="en-US" dirty="0"/>
          </a:p>
        </p:txBody>
      </p:sp>
    </p:spTree>
    <p:extLst>
      <p:ext uri="{BB962C8B-B14F-4D97-AF65-F5344CB8AC3E}">
        <p14:creationId xmlns:p14="http://schemas.microsoft.com/office/powerpoint/2010/main" val="3780295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The Lease Blob operation establishes and manages a lock on a blob for write and delete operations. The lock duration can be 15 to 60 seconds, or it can be infinite.</a:t>
            </a:r>
          </a:p>
          <a:p>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After a lock is established on a blob, the owner of the lock has exclusive access to write or update the blob during the duration of the lease. All subsequent clients must wait to perform any updates on the blob until the owner of the locked blob completes the operation.</a:t>
            </a:r>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I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10/5/2021 8:34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1061739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Lease Blob operation can be called in one of five modes: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Acquire</a:t>
            </a:r>
            <a:r>
              <a:rPr lang="en-US" sz="882" b="0" i="0" kern="1200" dirty="0">
                <a:solidFill>
                  <a:schemeClr val="tx1"/>
                </a:solidFill>
                <a:effectLst/>
                <a:latin typeface="Segoe UI Light" pitchFamily="34" charset="0"/>
                <a:ea typeface="+mn-ea"/>
                <a:cs typeface="+mn-cs"/>
              </a:rPr>
              <a:t>, to request a new lease.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Renew</a:t>
            </a:r>
            <a:r>
              <a:rPr lang="en-US" sz="882" b="0" i="0" kern="1200" dirty="0">
                <a:solidFill>
                  <a:schemeClr val="tx1"/>
                </a:solidFill>
                <a:effectLst/>
                <a:latin typeface="Segoe UI Light" pitchFamily="34" charset="0"/>
                <a:ea typeface="+mn-ea"/>
                <a:cs typeface="+mn-cs"/>
              </a:rPr>
              <a:t>, to renew an existing lease.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Change</a:t>
            </a:r>
            <a:r>
              <a:rPr lang="en-US" sz="882" b="0" i="0" kern="1200" dirty="0">
                <a:solidFill>
                  <a:schemeClr val="tx1"/>
                </a:solidFill>
                <a:effectLst/>
                <a:latin typeface="Segoe UI Light" pitchFamily="34" charset="0"/>
                <a:ea typeface="+mn-ea"/>
                <a:cs typeface="+mn-cs"/>
              </a:rPr>
              <a:t>, to change the ID of an existing lease.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Release</a:t>
            </a:r>
            <a:r>
              <a:rPr lang="en-US" sz="882" b="0" i="0" kern="1200" dirty="0">
                <a:solidFill>
                  <a:schemeClr val="tx1"/>
                </a:solidFill>
                <a:effectLst/>
                <a:latin typeface="Segoe UI Light" pitchFamily="34" charset="0"/>
                <a:ea typeface="+mn-ea"/>
                <a:cs typeface="+mn-cs"/>
              </a:rPr>
              <a:t>, to free the lease if it’s no longer needed so that another client may immediately acquire a lease against the blob.</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Break</a:t>
            </a:r>
            <a:r>
              <a:rPr lang="en-US" sz="882" b="0" i="0" kern="1200" dirty="0">
                <a:solidFill>
                  <a:schemeClr val="tx1"/>
                </a:solidFill>
                <a:effectLst/>
                <a:latin typeface="Segoe UI Light" pitchFamily="34" charset="0"/>
                <a:ea typeface="+mn-ea"/>
                <a:cs typeface="+mn-cs"/>
              </a:rPr>
              <a:t>, to end the lease but ensure that another client can’t acquire a new lease until the current lease period has expired.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10/5/2021 8:34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8771626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You're preparing to host a web application in Azure that uses a combination of raster and vector graphics.</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As a development group, your team has decided to store any multimedia content in Azure Storage and manage it in an automated fashion by using C# code in .NET.</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Before you begin this significant milestone, you’ve decided to take some time to learn the newest version of the .NET SDK that's used to access Storage by creating a simple application to manage and enumerate blobs and containers.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Microsoft Azure Blob storage is the Microsoft object storage solution for the cloud. Blob storage is optimized for storing massive amounts of unstructured data. Unstructured data is data that does not adhere to a particular data model or definition, such as text or binary data.</a:t>
            </a:r>
          </a:p>
          <a:p>
            <a:r>
              <a:rPr lang="en-US" dirty="0"/>
              <a:t/>
            </a:r>
            <a:br>
              <a:rPr lang="en-US" dirty="0"/>
            </a:br>
            <a:r>
              <a:rPr lang="en-US" sz="882" b="0" i="0" kern="1200" dirty="0">
                <a:solidFill>
                  <a:schemeClr val="tx1"/>
                </a:solidFill>
                <a:effectLst/>
                <a:latin typeface="Segoe UI Light" pitchFamily="34" charset="0"/>
                <a:ea typeface="+mn-ea"/>
                <a:cs typeface="+mn-cs"/>
              </a:rPr>
              <a:t>Users or client applications can access objects in Blob storage via HTTP/HTTPS, from anywhere in the world. Objects in Blob storage are accessible via the Azure Storage Representational State Transfer (REST) API, Azure PowerShell, Azure CLI, or an Azure Storage client library. Client libraries are available for a variety of languages, including .NET, Java, Node.js, Python, Go, PHP, and Ruby. </a:t>
            </a:r>
          </a:p>
          <a:p>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10/5/2021 8:34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582745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Azure Blob storage allows access to stored data through its resources. Azure Blob storage contains the following components:</a:t>
            </a:r>
          </a:p>
          <a:p>
            <a:pPr marL="0" marR="0" indent="0" algn="l" defTabSz="914367" rtl="0" eaLnBrk="1" fontAlgn="auto" latinLnBrk="0" hangingPunct="1">
              <a:lnSpc>
                <a:spcPct val="90000"/>
              </a:lnSpc>
              <a:spcBef>
                <a:spcPts val="0"/>
              </a:spcBef>
              <a:spcAft>
                <a:spcPts val="333"/>
              </a:spcAft>
              <a:buClrTx/>
              <a:buSzTx/>
              <a:buFontTx/>
              <a:buNone/>
              <a:tabLst/>
              <a:defRPr/>
            </a:pPr>
            <a:endParaRPr lang="en-US" sz="882" b="1" kern="1200" dirty="0">
              <a:solidFill>
                <a:schemeClr val="tx1"/>
              </a:solidFill>
              <a:latin typeface="Segoe UI Light" pitchFamily="34" charset="0"/>
              <a:ea typeface="+mn-ea"/>
              <a:cs typeface="+mn-cs"/>
            </a:endParaRPr>
          </a:p>
          <a:p>
            <a:pPr marL="0" marR="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latin typeface="Segoe UI Light" pitchFamily="34" charset="0"/>
                <a:ea typeface="+mn-ea"/>
                <a:cs typeface="+mn-cs"/>
              </a:rPr>
              <a:t>Storage account</a:t>
            </a:r>
            <a:r>
              <a:rPr lang="en-US" sz="882" kern="1200" dirty="0">
                <a:solidFill>
                  <a:schemeClr val="tx1"/>
                </a:solidFill>
                <a:latin typeface="Segoe UI Light" pitchFamily="34" charset="0"/>
                <a:ea typeface="+mn-ea"/>
                <a:cs typeface="+mn-cs"/>
              </a:rPr>
              <a:t>: </a:t>
            </a:r>
            <a:r>
              <a:rPr lang="en-IN" sz="882" kern="1200" dirty="0">
                <a:solidFill>
                  <a:schemeClr val="tx1"/>
                </a:solidFill>
                <a:latin typeface="Segoe UI Light" pitchFamily="34" charset="0"/>
                <a:ea typeface="+mn-ea"/>
                <a:cs typeface="+mn-cs"/>
              </a:rPr>
              <a:t>This refers to an account that you can use to access Azure Storage.</a:t>
            </a:r>
            <a:r>
              <a:rPr lang="en-US" sz="882" kern="1200" dirty="0">
                <a:solidFill>
                  <a:schemeClr val="tx1"/>
                </a:solidFill>
                <a:latin typeface="Segoe UI Light" pitchFamily="34" charset="0"/>
                <a:ea typeface="+mn-ea"/>
                <a:cs typeface="+mn-cs"/>
              </a:rPr>
              <a:t> </a:t>
            </a:r>
            <a:r>
              <a:rPr lang="en-US" sz="882" kern="1200" dirty="0">
                <a:solidFill>
                  <a:schemeClr val="tx1"/>
                </a:solidFill>
                <a:effectLst/>
                <a:latin typeface="Segoe UI Light" pitchFamily="34" charset="0"/>
                <a:ea typeface="+mn-ea"/>
                <a:cs typeface="+mn-cs"/>
              </a:rPr>
              <a:t>In terms of hierarchy, it’s the parent account of the container and blob resources.</a:t>
            </a:r>
            <a:endParaRPr lang="en-IN" sz="882" kern="1200" dirty="0">
              <a:solidFill>
                <a:schemeClr val="tx1"/>
              </a:solidFill>
              <a:effectLst/>
              <a:latin typeface="Segoe UI Light" pitchFamily="34" charset="0"/>
              <a:ea typeface="+mn-ea"/>
              <a:cs typeface="+mn-cs"/>
            </a:endParaRPr>
          </a:p>
          <a:p>
            <a:pPr marL="0" marR="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latin typeface="Segoe UI Light" pitchFamily="34" charset="0"/>
                <a:ea typeface="+mn-ea"/>
                <a:cs typeface="+mn-cs"/>
              </a:rPr>
              <a:t>Container</a:t>
            </a:r>
            <a:r>
              <a:rPr lang="en-US" sz="882" kern="1200" dirty="0">
                <a:solidFill>
                  <a:schemeClr val="tx1"/>
                </a:solidFill>
                <a:latin typeface="Segoe UI Light" pitchFamily="34" charset="0"/>
                <a:ea typeface="+mn-ea"/>
                <a:cs typeface="+mn-cs"/>
              </a:rPr>
              <a:t>: </a:t>
            </a:r>
            <a:r>
              <a:rPr lang="en-US" sz="882" kern="1200" dirty="0">
                <a:solidFill>
                  <a:schemeClr val="tx1"/>
                </a:solidFill>
                <a:effectLst/>
                <a:latin typeface="Segoe UI Light" pitchFamily="34" charset="0"/>
                <a:ea typeface="+mn-ea"/>
                <a:cs typeface="+mn-cs"/>
              </a:rPr>
              <a:t>This refers to a collection of objects that are grouped together and accessed by using the same base Uniform Resource Identifier (URI). </a:t>
            </a:r>
            <a:endParaRPr lang="en-IN" sz="882" kern="1200" dirty="0">
              <a:solidFill>
                <a:schemeClr val="tx1"/>
              </a:solidFill>
              <a:effectLst/>
              <a:latin typeface="Segoe UI Light" pitchFamily="34" charset="0"/>
              <a:ea typeface="+mn-ea"/>
              <a:cs typeface="+mn-cs"/>
            </a:endParaRPr>
          </a:p>
          <a:p>
            <a:r>
              <a:rPr lang="en-US" sz="882" b="1" kern="1200" dirty="0">
                <a:solidFill>
                  <a:schemeClr val="tx1"/>
                </a:solidFill>
                <a:latin typeface="Segoe UI Light" pitchFamily="34" charset="0"/>
                <a:ea typeface="+mn-ea"/>
                <a:cs typeface="+mn-cs"/>
              </a:rPr>
              <a:t>Blob</a:t>
            </a:r>
            <a:r>
              <a:rPr lang="en-US" sz="882" kern="1200" dirty="0">
                <a:solidFill>
                  <a:schemeClr val="tx1"/>
                </a:solidFill>
                <a:latin typeface="Segoe UI Light" pitchFamily="34" charset="0"/>
                <a:ea typeface="+mn-ea"/>
                <a:cs typeface="+mn-cs"/>
              </a:rPr>
              <a:t>: </a:t>
            </a:r>
            <a:r>
              <a:rPr lang="en-US" sz="882" kern="1200" dirty="0">
                <a:solidFill>
                  <a:schemeClr val="tx1"/>
                </a:solidFill>
                <a:effectLst/>
                <a:latin typeface="Segoe UI Light" pitchFamily="34" charset="0"/>
                <a:ea typeface="+mn-ea"/>
                <a:cs typeface="+mn-cs"/>
              </a:rPr>
              <a:t>This refers to an object, typically a media file or a disk, that is stored in the container.</a:t>
            </a:r>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 </a:t>
            </a:r>
            <a:endParaRPr lang="en-IN" sz="882"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US" dirty="0"/>
          </a:p>
          <a:p>
            <a:pPr lvl="0"/>
            <a:endParaRPr lang="en-IN" sz="882"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10/5/2021 8:34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54132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Azure Storage supports three types of blobs: block, append, and page. Each blob type is designed to handle specific types of objects in storage. For example, block blobs are ideal for media files, append blobs are suitable for log files, and page blobs almost directly emulate storage disks.</a:t>
            </a:r>
            <a:endParaRPr lang="en-IN"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Let’s find out about the different blob types that are available for storage.</a:t>
            </a:r>
            <a:endParaRPr lang="en-IN" sz="882" kern="1200" dirty="0">
              <a:solidFill>
                <a:schemeClr val="tx1"/>
              </a:solidFill>
              <a:effectLst/>
              <a:latin typeface="Segoe UI Light" pitchFamily="34" charset="0"/>
              <a:ea typeface="+mn-ea"/>
              <a:cs typeface="+mn-cs"/>
            </a:endParaRPr>
          </a:p>
          <a:p>
            <a:pPr algn="l"/>
            <a:endParaRPr lang="en-US" b="0" dirty="0"/>
          </a:p>
          <a:p>
            <a:pPr algn="l"/>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10/5/2021 8:34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806370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Block blobs let you upload large blobs efficiently. Block blobs comprise blocks of data. Each block is identified by a block ID. You create or modify a block blob by writing a set of blocks and committing them by their block IDs.</a:t>
            </a:r>
          </a:p>
          <a:p>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 block blob can include up to 50,000 blocks. Each block can be a different size, up to a maximum of 100 megabytes (MB); 4 MB for requests using REST versions before 2016-05-31. The maximum size of a block blob is therefore slightly more than 4.75 terabytes (TB), or 100 MB × 50,000 blocks.</a:t>
            </a:r>
          </a:p>
          <a:p>
            <a:r>
              <a:rPr lang="en-US" sz="882" kern="1200" dirty="0">
                <a:solidFill>
                  <a:schemeClr val="tx1"/>
                </a:solidFill>
                <a:effectLst/>
                <a:latin typeface="Segoe UI Light" pitchFamily="34" charset="0"/>
                <a:ea typeface="+mn-ea"/>
                <a:cs typeface="+mn-cs"/>
              </a:rPr>
              <a:t> </a:t>
            </a:r>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REST versions before 2016-05-31, the maximum size of a block blob is a little more than 195 gigabytes (GB), or 4 MB × 50,000 blocks. </a:t>
            </a:r>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If you’re writing a block blob that is no more than 256 MB (64 MB for requests using REST versions before 2016-05-31) in size, you can upload the entire block blob with a single write operation. </a:t>
            </a:r>
            <a:endParaRPr lang="en-IN" sz="882" kern="1200" dirty="0">
              <a:solidFill>
                <a:schemeClr val="tx1"/>
              </a:solidFill>
              <a:effectLst/>
              <a:latin typeface="Segoe UI Light" pitchFamily="34" charset="0"/>
              <a:ea typeface="+mn-ea"/>
              <a:cs typeface="+mn-cs"/>
            </a:endParaRPr>
          </a:p>
          <a:p>
            <a:pPr marL="0" marR="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endParaRPr lang="en-I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10/5/2021 8:34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984243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kern="1200" dirty="0">
                <a:solidFill>
                  <a:schemeClr val="tx1"/>
                </a:solidFill>
                <a:effectLst/>
                <a:latin typeface="Segoe UI Light" pitchFamily="34" charset="0"/>
                <a:ea typeface="+mn-ea"/>
                <a:cs typeface="+mn-cs"/>
              </a:rPr>
              <a:t>Let’s examine the characteristics of append blobs.</a:t>
            </a:r>
          </a:p>
          <a:p>
            <a:pPr algn="l"/>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An append blob comprises blocks and is optimized for append operations. When you modify an append blob, blocks are added to the end of the blob only through the Append Block operation. Updating or deleting existing blocks isn’t supported. Unlike a block blob, an append blob doesn’t expose its block IDs. Each block in an append blob can be a different size, up to a maximum of 4 MB, and an append blob can include up to 50,000 blocks. The maximum size of an append blob is therefore slightly more than 195 GB, or 4 MB × 50,000 blocks.</a:t>
            </a:r>
            <a:endParaRPr lang="en-IN"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Append blobs are optimized for scenarios where data is added to the end of the contents of an existing blob. This makes append blobs the most performant choice for many logging solutions where text is added to the end of the log.</a:t>
            </a:r>
            <a:endParaRPr lang="en-IN"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We will learn about page blobs next.</a:t>
            </a: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10/5/2021 8:34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607339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Let’s examine the characteristics of page blobs.</a:t>
            </a:r>
          </a:p>
          <a:p>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Page blobs are a collection of 512-byte pages that are optimized for random read and write operations. They are like hard disk storage and are ideal for virtual hard disks. To create a page blob, you initialize the page blob and specify the maximum size the page blob will grow. To add or update the contents of a page blob, you write a page or pages by specifying an offset and a range that aligns to the 512-byte page boundaries. A write to a page blob can overwrite just one page, some pages, or up to 4 MB of the page blob. Writes to page blobs happen in-place and are immediately committed to the blob. The maximum size for a page blob is 8 TB.</a:t>
            </a:r>
          </a:p>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10/5/2021 8:34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238782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Storage events allow applications to react to the creation and deletion of blobs using modern serverless architectures. It does so without the need for complicated code or expensive and inefficient polling services. Instead, events are pushed through Azure Event Grid to subscribers such as Azure Functions, Azure Logic Apps, or even to your own custom http listener, and you only pay for what you use.</a:t>
            </a:r>
          </a:p>
          <a:p>
            <a:endParaRPr lang="en-US" dirty="0"/>
          </a:p>
          <a:p>
            <a:r>
              <a:rPr lang="en-US" dirty="0"/>
              <a:t>Blob storage events are reliably sent to the Event grid service which provides reliable delivery services to your applications through rich retry policies and dead-letter delivery.</a:t>
            </a:r>
          </a:p>
          <a:p>
            <a:endParaRPr lang="en-US" dirty="0"/>
          </a:p>
          <a:p>
            <a:r>
              <a:rPr lang="en-US" dirty="0"/>
              <a:t>Common Blob storage event scenarios include image or video processing, search indexing, or any file-oriented workflow. Asynchronous file uploads are a good fit for events. When changes are infrequent, but your scenario requires immediate responsiveness, event-based architecture can be especially efficient.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10/5/2021 8:34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195574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xmlns=""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xmlns=""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xmlns=""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xmlns=""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xmlns=""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xmlns=""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xmlns=""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xmlns=""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xmlns=""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xmlns=""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xmlns=""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JS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JSON</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93708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xmlns=""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xmlns=""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xmlns=""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xmlns="" id="{59104CAE-91B8-4A7E-9F8E-214C5F880932}"/>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custDataLst>
      <p:tags r:id="rId1"/>
    </p:custDataLst>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xmlns=""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xmlns=""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xmlns=""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xmlns=""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524470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xmlns=""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xmlns=""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121571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xmlns=""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xmlns=""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xmlns=""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77608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xmlns=""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464980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327661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34430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xmlns=""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64604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xmlns=""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280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0527556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2978608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3833834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xmlns=""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xmlns=""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85626591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xmlns=""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1135376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xmlns=""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97462107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xmlns=""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7357109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xmlns=""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485624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8816619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xmlns=""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4661402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7035377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xmlns=""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710350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39731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866735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22315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420951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669317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424284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488192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151363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070078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611363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xmlns=""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4781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539382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112414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286155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11210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281592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699248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696242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xmlns=""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06143964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xmlns=""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0663831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xmlns=""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9" Type="http://schemas.openxmlformats.org/officeDocument/2006/relationships/slideLayout" Target="../slideLayouts/slideLayout78.xml"/><Relationship Id="rId3" Type="http://schemas.openxmlformats.org/officeDocument/2006/relationships/slideLayout" Target="../slideLayouts/slideLayout42.xml"/><Relationship Id="rId21" Type="http://schemas.openxmlformats.org/officeDocument/2006/relationships/slideLayout" Target="../slideLayouts/slideLayout60.xml"/><Relationship Id="rId34" Type="http://schemas.openxmlformats.org/officeDocument/2006/relationships/slideLayout" Target="../slideLayouts/slideLayout73.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slideLayout" Target="../slideLayouts/slideLayout72.xml"/><Relationship Id="rId38" Type="http://schemas.openxmlformats.org/officeDocument/2006/relationships/slideLayout" Target="../slideLayouts/slideLayout77.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41" Type="http://schemas.openxmlformats.org/officeDocument/2006/relationships/theme" Target="../theme/theme2.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slideLayout" Target="../slideLayouts/slideLayout71.xml"/><Relationship Id="rId37" Type="http://schemas.openxmlformats.org/officeDocument/2006/relationships/slideLayout" Target="../slideLayouts/slideLayout76.xml"/><Relationship Id="rId40" Type="http://schemas.openxmlformats.org/officeDocument/2006/relationships/slideLayout" Target="../slideLayouts/slideLayout79.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36" Type="http://schemas.openxmlformats.org/officeDocument/2006/relationships/slideLayout" Target="../slideLayouts/slideLayout75.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 Id="rId35"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xmlns=""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xmlns=""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xmlns=""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xmlns=""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740"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84" r:id="rId38"/>
    <p:sldLayoutId id="2147483685" r:id="rId3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xmlns=""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xmlns=""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xmlns=""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xmlns=""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2743715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0.xml"/><Relationship Id="rId5" Type="http://schemas.openxmlformats.org/officeDocument/2006/relationships/image" Target="../media/image9.sv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5.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9.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6.xml"/><Relationship Id="rId5" Type="http://schemas.openxmlformats.org/officeDocument/2006/relationships/image" Target="../media/image15.sv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tags" Target="../tags/tag17.xml"/><Relationship Id="rId5" Type="http://schemas.openxmlformats.org/officeDocument/2006/relationships/image" Target="../media/image15.sv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tags" Target="../tags/tag18.xml"/><Relationship Id="rId5" Type="http://schemas.openxmlformats.org/officeDocument/2006/relationships/image" Target="../media/image15.sv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7.svg"/><Relationship Id="rId2" Type="http://schemas.openxmlformats.org/officeDocument/2006/relationships/slideLayout" Target="../slideLayouts/slideLayout9.xml"/><Relationship Id="rId1" Type="http://schemas.openxmlformats.org/officeDocument/2006/relationships/tags" Target="../tags/tag20.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7.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9.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9.xml"/><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4.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5.xml"/><Relationship Id="rId1" Type="http://schemas.openxmlformats.org/officeDocument/2006/relationships/tags" Target="../tags/tag2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9.xml"/><Relationship Id="rId1" Type="http://schemas.openxmlformats.org/officeDocument/2006/relationships/tags" Target="../tags/tag27.xml"/><Relationship Id="rId6" Type="http://schemas.openxmlformats.org/officeDocument/2006/relationships/image" Target="../media/image11.svg"/><Relationship Id="rId5" Type="http://schemas.openxmlformats.org/officeDocument/2006/relationships/image" Target="../media/image7.png"/><Relationship Id="rId4" Type="http://schemas.openxmlformats.org/officeDocument/2006/relationships/image" Target="../media/image13.e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9.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2.xml"/><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13.emf"/><Relationship Id="rId2" Type="http://schemas.openxmlformats.org/officeDocument/2006/relationships/slideLayout" Target="../slideLayouts/slideLayout53.xml"/><Relationship Id="rId1" Type="http://schemas.openxmlformats.org/officeDocument/2006/relationships/tags" Target="../tags/tag30.xml"/><Relationship Id="rId6" Type="http://schemas.openxmlformats.org/officeDocument/2006/relationships/chart" Target="../charts/chart1.xml"/><Relationship Id="rId5" Type="http://schemas.microsoft.com/office/2007/relationships/hdphoto" Target="../media/hdphoto1.wdp"/><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7.svg"/><Relationship Id="rId2" Type="http://schemas.openxmlformats.org/officeDocument/2006/relationships/slideLayout" Target="../slideLayouts/slideLayout6.xml"/><Relationship Id="rId1" Type="http://schemas.openxmlformats.org/officeDocument/2006/relationships/tags" Target="../tags/tag5.xml"/><Relationship Id="rId6" Type="http://schemas.openxmlformats.org/officeDocument/2006/relationships/image" Target="../media/image5.png"/><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5.xml"/><Relationship Id="rId7" Type="http://schemas.openxmlformats.org/officeDocument/2006/relationships/image" Target="../media/image11.svg"/><Relationship Id="rId2" Type="http://schemas.openxmlformats.org/officeDocument/2006/relationships/slideLayout" Target="../slideLayouts/slideLayout9.xml"/><Relationship Id="rId1" Type="http://schemas.openxmlformats.org/officeDocument/2006/relationships/tags" Target="../tags/tag7.xml"/><Relationship Id="rId6" Type="http://schemas.openxmlformats.org/officeDocument/2006/relationships/image" Target="../media/image7.png"/><Relationship Id="rId5" Type="http://schemas.openxmlformats.org/officeDocument/2006/relationships/image" Target="../media/image9.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8.xml"/><Relationship Id="rId5" Type="http://schemas.openxmlformats.org/officeDocument/2006/relationships/image" Target="../media/image11.sv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9.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F8A9E9-DD29-4B96-85D3-ECD9F9B8E921}"/>
              </a:ext>
            </a:extLst>
          </p:cNvPr>
          <p:cNvSpPr>
            <a:spLocks noGrp="1"/>
          </p:cNvSpPr>
          <p:nvPr>
            <p:ph type="title"/>
          </p:nvPr>
        </p:nvSpPr>
        <p:spPr>
          <a:xfrm>
            <a:off x="588263" y="1871544"/>
            <a:ext cx="4167887" cy="1661993"/>
          </a:xfrm>
        </p:spPr>
        <p:txBody>
          <a:bodyPr/>
          <a:lstStyle/>
          <a:p>
            <a:r>
              <a:rPr lang="en-US" dirty="0"/>
              <a:t>Module 03: Develop solutions that use blob storage</a:t>
            </a:r>
          </a:p>
        </p:txBody>
      </p:sp>
      <p:sp>
        <p:nvSpPr>
          <p:cNvPr id="5" name="Text Placeholder 4">
            <a:extLst>
              <a:ext uri="{FF2B5EF4-FFF2-40B4-BE49-F238E27FC236}">
                <a16:creationId xmlns:a16="http://schemas.microsoft.com/office/drawing/2014/main" xmlns=""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6858E-BFF7-4E84-90CC-9306FF7BE712}"/>
              </a:ext>
            </a:extLst>
          </p:cNvPr>
          <p:cNvSpPr>
            <a:spLocks noGrp="1"/>
          </p:cNvSpPr>
          <p:nvPr>
            <p:ph type="title"/>
          </p:nvPr>
        </p:nvSpPr>
        <p:spPr/>
        <p:txBody>
          <a:bodyPr/>
          <a:lstStyle/>
          <a:p>
            <a:r>
              <a:rPr lang="en-US" dirty="0"/>
              <a:t>Page blobs</a:t>
            </a:r>
          </a:p>
        </p:txBody>
      </p:sp>
      <p:sp>
        <p:nvSpPr>
          <p:cNvPr id="3" name="Text Placeholder 2">
            <a:extLst>
              <a:ext uri="{FF2B5EF4-FFF2-40B4-BE49-F238E27FC236}">
                <a16:creationId xmlns:a16="http://schemas.microsoft.com/office/drawing/2014/main" xmlns="" id="{9E633590-D883-43FD-B2E8-8752BD88CCB3}"/>
              </a:ext>
            </a:extLst>
          </p:cNvPr>
          <p:cNvSpPr>
            <a:spLocks noGrp="1"/>
          </p:cNvSpPr>
          <p:nvPr>
            <p:ph type="body" sz="quarter" idx="10"/>
          </p:nvPr>
        </p:nvSpPr>
        <p:spPr>
          <a:xfrm>
            <a:off x="584200" y="1435497"/>
            <a:ext cx="11018520" cy="3016210"/>
          </a:xfrm>
        </p:spPr>
        <p:txBody>
          <a:bodyPr/>
          <a:lstStyle/>
          <a:p>
            <a:r>
              <a:rPr lang="en-US" dirty="0"/>
              <a:t>Composed of 512-byte pages</a:t>
            </a:r>
          </a:p>
          <a:p>
            <a:r>
              <a:rPr lang="en-US" dirty="0"/>
              <a:t>Similar to hard disk storage</a:t>
            </a:r>
          </a:p>
          <a:p>
            <a:r>
              <a:rPr lang="en-US" dirty="0"/>
              <a:t>Ideal for virtual hard disks </a:t>
            </a:r>
          </a:p>
          <a:p>
            <a:r>
              <a:rPr lang="en-US" dirty="0"/>
              <a:t>Pages created by initializing the page blob and specifying the size</a:t>
            </a:r>
          </a:p>
          <a:p>
            <a:r>
              <a:rPr lang="en-US" dirty="0"/>
              <a:t>Content to be added within 512-byte page boundaries</a:t>
            </a:r>
          </a:p>
          <a:p>
            <a:r>
              <a:rPr lang="en-US" dirty="0"/>
              <a:t>Writes to page blobs commit immediately</a:t>
            </a:r>
          </a:p>
        </p:txBody>
      </p:sp>
      <p:pic>
        <p:nvPicPr>
          <p:cNvPr id="5" name="Graphic 16" descr="Page blob icon.&#10;">
            <a:extLst>
              <a:ext uri="{FF2B5EF4-FFF2-40B4-BE49-F238E27FC236}">
                <a16:creationId xmlns:a16="http://schemas.microsoft.com/office/drawing/2014/main" xmlns="" id="{06310B18-6E80-4B55-A58A-034257265B56}"/>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5094448" y="4498594"/>
            <a:ext cx="2003104" cy="1847817"/>
          </a:xfrm>
          <a:prstGeom prst="rect">
            <a:avLst/>
          </a:prstGeom>
        </p:spPr>
      </p:pic>
    </p:spTree>
    <p:custDataLst>
      <p:tags r:id="rId1"/>
    </p:custDataLst>
    <p:extLst>
      <p:ext uri="{BB962C8B-B14F-4D97-AF65-F5344CB8AC3E}">
        <p14:creationId xmlns:p14="http://schemas.microsoft.com/office/powerpoint/2010/main" val="321812690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96EC82-D49F-4A0E-B133-7411DB7FF9F6}"/>
              </a:ext>
            </a:extLst>
          </p:cNvPr>
          <p:cNvSpPr>
            <a:spLocks noGrp="1"/>
          </p:cNvSpPr>
          <p:nvPr>
            <p:ph type="title"/>
          </p:nvPr>
        </p:nvSpPr>
        <p:spPr/>
        <p:txBody>
          <a:bodyPr/>
          <a:lstStyle/>
          <a:p>
            <a:r>
              <a:rPr lang="en-US" dirty="0"/>
              <a:t>Blob events</a:t>
            </a:r>
          </a:p>
        </p:txBody>
      </p:sp>
      <p:pic>
        <p:nvPicPr>
          <p:cNvPr id="5" name="Picture 4" descr="Diagram illustrating the differences between event publishers (such as &quot;Blob Storage&quot; and &quot;Resource Groups&quot;) and subscribers (such as &quot;Azure Functions&quot; and &quot;Logic Apps&quot;).">
            <a:extLst>
              <a:ext uri="{FF2B5EF4-FFF2-40B4-BE49-F238E27FC236}">
                <a16:creationId xmlns:a16="http://schemas.microsoft.com/office/drawing/2014/main" xmlns="" id="{230714F4-E3C7-4A59-BAFA-555AEA06EB02}"/>
              </a:ext>
            </a:extLst>
          </p:cNvPr>
          <p:cNvPicPr>
            <a:picLocks noChangeAspect="1"/>
          </p:cNvPicPr>
          <p:nvPr/>
        </p:nvPicPr>
        <p:blipFill>
          <a:blip r:embed="rId4"/>
          <a:stretch>
            <a:fillRect/>
          </a:stretch>
        </p:blipFill>
        <p:spPr>
          <a:xfrm>
            <a:off x="1524000" y="1115686"/>
            <a:ext cx="9144000" cy="5149741"/>
          </a:xfrm>
          <a:prstGeom prst="rect">
            <a:avLst/>
          </a:prstGeom>
        </p:spPr>
      </p:pic>
    </p:spTree>
    <p:custDataLst>
      <p:tags r:id="rId1"/>
    </p:custDataLst>
    <p:extLst>
      <p:ext uri="{BB962C8B-B14F-4D97-AF65-F5344CB8AC3E}">
        <p14:creationId xmlns:p14="http://schemas.microsoft.com/office/powerpoint/2010/main" val="33154443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D7DEEC-15BD-4AA6-A1A8-ED10A02AFC32}"/>
              </a:ext>
            </a:extLst>
          </p:cNvPr>
          <p:cNvSpPr>
            <a:spLocks noGrp="1"/>
          </p:cNvSpPr>
          <p:nvPr>
            <p:ph type="title"/>
          </p:nvPr>
        </p:nvSpPr>
        <p:spPr/>
        <p:txBody>
          <a:bodyPr/>
          <a:lstStyle/>
          <a:p>
            <a:r>
              <a:rPr lang="en-US" dirty="0"/>
              <a:t>Storage durability options</a:t>
            </a:r>
          </a:p>
        </p:txBody>
      </p:sp>
      <p:grpSp>
        <p:nvGrpSpPr>
          <p:cNvPr id="3" name="Group 2" descr="Illustration depicting three copies of data in a single region.">
            <a:extLst>
              <a:ext uri="{FF2B5EF4-FFF2-40B4-BE49-F238E27FC236}">
                <a16:creationId xmlns:a16="http://schemas.microsoft.com/office/drawing/2014/main" xmlns="" id="{CF827161-72AF-4C6B-A284-424BCDD0A06B}"/>
              </a:ext>
            </a:extLst>
          </p:cNvPr>
          <p:cNvGrpSpPr/>
          <p:nvPr/>
        </p:nvGrpSpPr>
        <p:grpSpPr>
          <a:xfrm>
            <a:off x="401935" y="1861284"/>
            <a:ext cx="2558082" cy="4267459"/>
            <a:chOff x="868057" y="2122897"/>
            <a:chExt cx="2558082" cy="4267459"/>
          </a:xfrm>
        </p:grpSpPr>
        <p:sp>
          <p:nvSpPr>
            <p:cNvPr id="4" name="Rectangle 3">
              <a:extLst>
                <a:ext uri="{FF2B5EF4-FFF2-40B4-BE49-F238E27FC236}">
                  <a16:creationId xmlns:a16="http://schemas.microsoft.com/office/drawing/2014/main" xmlns="" id="{FD4E110A-8573-4099-B67E-487931949E82}"/>
                </a:ext>
              </a:extLst>
            </p:cNvPr>
            <p:cNvSpPr/>
            <p:nvPr/>
          </p:nvSpPr>
          <p:spPr bwMode="auto">
            <a:xfrm>
              <a:off x="868057" y="3887729"/>
              <a:ext cx="2558082"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rPr>
                <a:t>       LRS</a:t>
              </a:r>
              <a:endParaRPr kumimoji="0" lang="en-US" sz="16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endParaRP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Three replicas, one region</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Protects against disk, node, rack failures</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Write is acknowledged when all replicas are committed</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Superior to dual-parity RAID</a:t>
              </a: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56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 name="Rectangle 4">
              <a:extLst>
                <a:ext uri="{FF2B5EF4-FFF2-40B4-BE49-F238E27FC236}">
                  <a16:creationId xmlns:a16="http://schemas.microsoft.com/office/drawing/2014/main" xmlns="" id="{6C6AF43B-BCBD-4C59-A22F-D157720D8F7E}"/>
                </a:ext>
              </a:extLst>
            </p:cNvPr>
            <p:cNvSpPr>
              <a:spLocks noChangeAspect="1"/>
            </p:cNvSpPr>
            <p:nvPr/>
          </p:nvSpPr>
          <p:spPr bwMode="auto">
            <a:xfrm>
              <a:off x="1448626" y="2486357"/>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 name="Database_EFC7" title="Icon of a cylinder">
              <a:extLst>
                <a:ext uri="{FF2B5EF4-FFF2-40B4-BE49-F238E27FC236}">
                  <a16:creationId xmlns:a16="http://schemas.microsoft.com/office/drawing/2014/main" xmlns="" id="{EBEA1E8F-157E-4DAB-A971-F76AE9516F37}"/>
                </a:ext>
              </a:extLst>
            </p:cNvPr>
            <p:cNvSpPr>
              <a:spLocks noChangeAspect="1" noEditPoints="1"/>
            </p:cNvSpPr>
            <p:nvPr/>
          </p:nvSpPr>
          <p:spPr bwMode="auto">
            <a:xfrm>
              <a:off x="1499903" y="2840833"/>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7" name="Database_EFC7" title="Icon of a cylinder">
              <a:extLst>
                <a:ext uri="{FF2B5EF4-FFF2-40B4-BE49-F238E27FC236}">
                  <a16:creationId xmlns:a16="http://schemas.microsoft.com/office/drawing/2014/main" xmlns="" id="{A9B1EB3E-90B8-4768-9D38-BAE6A76CBD61}"/>
                </a:ext>
              </a:extLst>
            </p:cNvPr>
            <p:cNvSpPr>
              <a:spLocks noChangeAspect="1" noEditPoints="1"/>
            </p:cNvSpPr>
            <p:nvPr/>
          </p:nvSpPr>
          <p:spPr bwMode="auto">
            <a:xfrm>
              <a:off x="1652303" y="2993233"/>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8" name="Database_EFC7" title="Icon of a cylinder">
              <a:extLst>
                <a:ext uri="{FF2B5EF4-FFF2-40B4-BE49-F238E27FC236}">
                  <a16:creationId xmlns:a16="http://schemas.microsoft.com/office/drawing/2014/main" xmlns="" id="{A55671CF-7A7C-4977-9AE7-B6B950AA6C25}"/>
                </a:ext>
              </a:extLst>
            </p:cNvPr>
            <p:cNvSpPr>
              <a:spLocks noChangeAspect="1" noEditPoints="1"/>
            </p:cNvSpPr>
            <p:nvPr/>
          </p:nvSpPr>
          <p:spPr bwMode="auto">
            <a:xfrm>
              <a:off x="1804703" y="3145633"/>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cxnSp>
          <p:nvCxnSpPr>
            <p:cNvPr id="9" name="Straight Arrow Connector 8">
              <a:extLst>
                <a:ext uri="{FF2B5EF4-FFF2-40B4-BE49-F238E27FC236}">
                  <a16:creationId xmlns:a16="http://schemas.microsoft.com/office/drawing/2014/main" xmlns="" id="{44225306-D914-401F-895C-D814AC2D4F99}"/>
                </a:ext>
              </a:extLst>
            </p:cNvPr>
            <p:cNvCxnSpPr>
              <a:cxnSpLocks/>
            </p:cNvCxnSpPr>
            <p:nvPr/>
          </p:nvCxnSpPr>
          <p:spPr>
            <a:xfrm flipV="1">
              <a:off x="1971140" y="2122897"/>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xmlns="" id="{075F169A-C125-4882-BCB1-C358CB3CDB70}"/>
                </a:ext>
              </a:extLst>
            </p:cNvPr>
            <p:cNvCxnSpPr>
              <a:cxnSpLocks/>
            </p:cNvCxnSpPr>
            <p:nvPr/>
          </p:nvCxnSpPr>
          <p:spPr>
            <a:xfrm flipH="1">
              <a:off x="1686487" y="2122897"/>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1" name="Group 10" descr="Illustration depicting six copies of data split evenly between regions.">
            <a:extLst>
              <a:ext uri="{FF2B5EF4-FFF2-40B4-BE49-F238E27FC236}">
                <a16:creationId xmlns:a16="http://schemas.microsoft.com/office/drawing/2014/main" xmlns="" id="{CA5C8CD5-7128-48CF-AC4B-45E0C3BD24EF}"/>
              </a:ext>
            </a:extLst>
          </p:cNvPr>
          <p:cNvGrpSpPr/>
          <p:nvPr/>
        </p:nvGrpSpPr>
        <p:grpSpPr>
          <a:xfrm>
            <a:off x="6162257" y="1914084"/>
            <a:ext cx="2758305" cy="4356575"/>
            <a:chOff x="4525412" y="2033782"/>
            <a:chExt cx="2758305" cy="4356575"/>
          </a:xfrm>
        </p:grpSpPr>
        <p:sp>
          <p:nvSpPr>
            <p:cNvPr id="12" name="Rectangle 11">
              <a:extLst>
                <a:ext uri="{FF2B5EF4-FFF2-40B4-BE49-F238E27FC236}">
                  <a16:creationId xmlns:a16="http://schemas.microsoft.com/office/drawing/2014/main" xmlns="" id="{0A0D0FC9-C3C3-42EC-91F3-84256B768264}"/>
                </a:ext>
              </a:extLst>
            </p:cNvPr>
            <p:cNvSpPr/>
            <p:nvPr/>
          </p:nvSpPr>
          <p:spPr bwMode="auto">
            <a:xfrm>
              <a:off x="4525413" y="3887730"/>
              <a:ext cx="2758304"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2050">
                      <a:lumMod val="50000"/>
                      <a:lumOff val="50000"/>
                    </a:srgbClr>
                  </a:solidFill>
                  <a:effectLst/>
                  <a:uLnTx/>
                  <a:uFillTx/>
                  <a:latin typeface="Segoe UI Semibold" panose="020B0702040204020203" pitchFamily="34" charset="0"/>
                  <a:ea typeface="+mn-ea"/>
                  <a:cs typeface="Segoe UI Semibold" panose="020B0702040204020203" pitchFamily="34" charset="0"/>
                </a:rPr>
                <a:t>              GRS</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765" b="0" i="0" u="none" strike="noStrike" kern="1200" cap="none" spc="0" normalizeH="0" baseline="0" noProof="0" dirty="0">
                <a:ln>
                  <a:noFill/>
                </a:ln>
                <a:solidFill>
                  <a:srgbClr val="FFFFFF"/>
                </a:solidFill>
                <a:effectLst/>
                <a:uLnTx/>
                <a:uFillTx/>
                <a:latin typeface="Segoe UI Semilight"/>
                <a:ea typeface="+mn-ea"/>
                <a:cs typeface="+mn-cs"/>
              </a:endParaRPr>
            </a:p>
            <a:p>
              <a:pPr marL="285750" marR="0" lvl="0" indent="-28575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400" dirty="0">
                  <a:solidFill>
                    <a:srgbClr val="2F2F2F"/>
                  </a:solidFill>
                  <a:latin typeface="Segoe UI" panose="020B0502040204020203" pitchFamily="34" charset="0"/>
                  <a:cs typeface="Segoe UI" panose="020B0502040204020203" pitchFamily="34" charset="0"/>
                </a:rPr>
                <a:t>Six</a:t>
              </a: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mn-ea"/>
                  <a:cs typeface="Segoe UI" panose="020B0502040204020203" pitchFamily="34" charset="0"/>
                </a:rPr>
                <a:t> replicas, two regions (three per region)</a:t>
              </a:r>
            </a:p>
            <a:p>
              <a:pPr marL="285750" marR="0" lvl="0" indent="-28575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mn-ea"/>
                  <a:cs typeface="Segoe UI" panose="020B0502040204020203" pitchFamily="34" charset="0"/>
                </a:rPr>
                <a:t>Protects against major regional disasters</a:t>
              </a:r>
            </a:p>
            <a:p>
              <a:pPr marL="285750" marR="0" lvl="0" indent="-28575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mn-ea"/>
                  <a:cs typeface="Segoe UI" panose="020B0502040204020203" pitchFamily="34" charset="0"/>
                </a:rPr>
                <a:t>Asynchronous copy to secondary</a:t>
              </a:r>
            </a:p>
            <a:p>
              <a:pPr marL="280121" marR="0" lvl="0" indent="-280121"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2F2F2F"/>
                </a:solidFill>
                <a:effectLst/>
                <a:uLnTx/>
                <a:uFillTx/>
                <a:latin typeface="Segoe UI Semilight"/>
                <a:ea typeface="+mn-ea"/>
                <a:cs typeface="+mn-cs"/>
              </a:endParaRPr>
            </a:p>
            <a:p>
              <a:pPr marL="0" marR="0" lvl="0" indent="0" algn="l" defTabSz="914367" rtl="0" eaLnBrk="1" fontAlgn="auto" latinLnBrk="0" hangingPunct="1">
                <a:lnSpc>
                  <a:spcPct val="90000"/>
                </a:lnSpc>
                <a:spcBef>
                  <a:spcPts val="0"/>
                </a:spcBef>
                <a:spcAft>
                  <a:spcPts val="588"/>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367" rtl="0" eaLnBrk="1" fontAlgn="auto" latinLnBrk="0" hangingPunct="1">
                <a:lnSpc>
                  <a:spcPct val="90000"/>
                </a:lnSpc>
                <a:spcBef>
                  <a:spcPts val="0"/>
                </a:spcBef>
                <a:spcAft>
                  <a:spcPts val="588"/>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13" name="Rectangle 12">
              <a:extLst>
                <a:ext uri="{FF2B5EF4-FFF2-40B4-BE49-F238E27FC236}">
                  <a16:creationId xmlns:a16="http://schemas.microsoft.com/office/drawing/2014/main" xmlns="" id="{E2CC7B60-55E6-4A2A-86C7-2D13D867FBE1}"/>
                </a:ext>
              </a:extLst>
            </p:cNvPr>
            <p:cNvSpPr>
              <a:spLocks noChangeAspect="1"/>
            </p:cNvSpPr>
            <p:nvPr/>
          </p:nvSpPr>
          <p:spPr bwMode="auto">
            <a:xfrm>
              <a:off x="4619894" y="2601298"/>
              <a:ext cx="1045829" cy="993538"/>
            </a:xfrm>
            <a:prstGeom prst="rect">
              <a:avLst/>
            </a:prstGeom>
            <a:noFill/>
            <a:ln>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 name="TextBox 13">
              <a:extLst>
                <a:ext uri="{FF2B5EF4-FFF2-40B4-BE49-F238E27FC236}">
                  <a16:creationId xmlns:a16="http://schemas.microsoft.com/office/drawing/2014/main" xmlns="" id="{B3CA7A34-D154-4F87-9CA5-DAA2AB70D0EC}"/>
                </a:ext>
              </a:extLst>
            </p:cNvPr>
            <p:cNvSpPr txBox="1"/>
            <p:nvPr/>
          </p:nvSpPr>
          <p:spPr>
            <a:xfrm>
              <a:off x="4842799" y="2405287"/>
              <a:ext cx="1475819"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Typically &gt;300mi</a:t>
              </a:r>
            </a:p>
          </p:txBody>
        </p:sp>
        <p:sp>
          <p:nvSpPr>
            <p:cNvPr id="15" name="TextBox 14">
              <a:extLst>
                <a:ext uri="{FF2B5EF4-FFF2-40B4-BE49-F238E27FC236}">
                  <a16:creationId xmlns:a16="http://schemas.microsoft.com/office/drawing/2014/main" xmlns="" id="{DA1B1187-4FC6-4DC4-95D9-C01D2A06C875}"/>
                </a:ext>
              </a:extLst>
            </p:cNvPr>
            <p:cNvSpPr txBox="1"/>
            <p:nvPr/>
          </p:nvSpPr>
          <p:spPr>
            <a:xfrm>
              <a:off x="5260153" y="2855250"/>
              <a:ext cx="750230"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Async</a:t>
              </a:r>
            </a:p>
          </p:txBody>
        </p:sp>
        <p:sp>
          <p:nvSpPr>
            <p:cNvPr id="16" name="TextBox 15">
              <a:extLst>
                <a:ext uri="{FF2B5EF4-FFF2-40B4-BE49-F238E27FC236}">
                  <a16:creationId xmlns:a16="http://schemas.microsoft.com/office/drawing/2014/main" xmlns="" id="{43DBF20F-D8F3-440E-8283-D6BB1635E9D0}"/>
                </a:ext>
              </a:extLst>
            </p:cNvPr>
            <p:cNvSpPr txBox="1"/>
            <p:nvPr/>
          </p:nvSpPr>
          <p:spPr>
            <a:xfrm>
              <a:off x="4729191" y="3509842"/>
              <a:ext cx="872555"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Primary</a:t>
              </a:r>
            </a:p>
          </p:txBody>
        </p:sp>
        <p:sp>
          <p:nvSpPr>
            <p:cNvPr id="17" name="TextBox 16">
              <a:extLst>
                <a:ext uri="{FF2B5EF4-FFF2-40B4-BE49-F238E27FC236}">
                  <a16:creationId xmlns:a16="http://schemas.microsoft.com/office/drawing/2014/main" xmlns="" id="{DC9D8381-88B6-4510-A8F2-F1C24DF455EB}"/>
                </a:ext>
              </a:extLst>
            </p:cNvPr>
            <p:cNvSpPr txBox="1"/>
            <p:nvPr/>
          </p:nvSpPr>
          <p:spPr>
            <a:xfrm>
              <a:off x="5891564" y="3526679"/>
              <a:ext cx="1059562"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Secondary</a:t>
              </a:r>
            </a:p>
          </p:txBody>
        </p:sp>
        <p:sp>
          <p:nvSpPr>
            <p:cNvPr id="18" name="Rectangle 17">
              <a:extLst>
                <a:ext uri="{FF2B5EF4-FFF2-40B4-BE49-F238E27FC236}">
                  <a16:creationId xmlns:a16="http://schemas.microsoft.com/office/drawing/2014/main" xmlns="" id="{39FB99B4-E66C-468F-B712-006F46575B4F}"/>
                </a:ext>
              </a:extLst>
            </p:cNvPr>
            <p:cNvSpPr>
              <a:spLocks noChangeAspect="1"/>
            </p:cNvSpPr>
            <p:nvPr/>
          </p:nvSpPr>
          <p:spPr bwMode="auto">
            <a:xfrm>
              <a:off x="4525412" y="2543828"/>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 name="Database_EFC7" title="Icon of a cylinder">
              <a:extLst>
                <a:ext uri="{FF2B5EF4-FFF2-40B4-BE49-F238E27FC236}">
                  <a16:creationId xmlns:a16="http://schemas.microsoft.com/office/drawing/2014/main" xmlns="" id="{F1173F8D-7502-4F4D-96F5-78034AA7A375}"/>
                </a:ext>
              </a:extLst>
            </p:cNvPr>
            <p:cNvSpPr>
              <a:spLocks noChangeAspect="1" noEditPoints="1"/>
            </p:cNvSpPr>
            <p:nvPr/>
          </p:nvSpPr>
          <p:spPr bwMode="auto">
            <a:xfrm>
              <a:off x="4660456" y="26942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20" name="Database_EFC7" title="Icon of a cylinder">
              <a:extLst>
                <a:ext uri="{FF2B5EF4-FFF2-40B4-BE49-F238E27FC236}">
                  <a16:creationId xmlns:a16="http://schemas.microsoft.com/office/drawing/2014/main" xmlns="" id="{6F425934-3AB0-4965-89D8-59B1AB68CC2E}"/>
                </a:ext>
              </a:extLst>
            </p:cNvPr>
            <p:cNvSpPr>
              <a:spLocks noChangeAspect="1" noEditPoints="1"/>
            </p:cNvSpPr>
            <p:nvPr/>
          </p:nvSpPr>
          <p:spPr bwMode="auto">
            <a:xfrm>
              <a:off x="4812856" y="28466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21" name="Database_EFC7" title="Icon of a cylinder">
              <a:extLst>
                <a:ext uri="{FF2B5EF4-FFF2-40B4-BE49-F238E27FC236}">
                  <a16:creationId xmlns:a16="http://schemas.microsoft.com/office/drawing/2014/main" xmlns="" id="{8072FDB5-2C31-4FFD-B316-8E9B75C48FA3}"/>
                </a:ext>
              </a:extLst>
            </p:cNvPr>
            <p:cNvSpPr>
              <a:spLocks noChangeAspect="1" noEditPoints="1"/>
            </p:cNvSpPr>
            <p:nvPr/>
          </p:nvSpPr>
          <p:spPr bwMode="auto">
            <a:xfrm>
              <a:off x="4965256" y="29990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cxnSp>
          <p:nvCxnSpPr>
            <p:cNvPr id="22" name="Straight Arrow Connector 21">
              <a:extLst>
                <a:ext uri="{FF2B5EF4-FFF2-40B4-BE49-F238E27FC236}">
                  <a16:creationId xmlns:a16="http://schemas.microsoft.com/office/drawing/2014/main" xmlns="" id="{7B20CC4D-73AB-43BF-80EC-79750C451609}"/>
                </a:ext>
              </a:extLst>
            </p:cNvPr>
            <p:cNvCxnSpPr>
              <a:cxnSpLocks/>
            </p:cNvCxnSpPr>
            <p:nvPr/>
          </p:nvCxnSpPr>
          <p:spPr>
            <a:xfrm flipV="1">
              <a:off x="4965256" y="2033782"/>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BAC4C654-E5C5-4918-925D-F9978938ED39}"/>
                </a:ext>
              </a:extLst>
            </p:cNvPr>
            <p:cNvCxnSpPr>
              <a:cxnSpLocks/>
            </p:cNvCxnSpPr>
            <p:nvPr/>
          </p:nvCxnSpPr>
          <p:spPr>
            <a:xfrm flipH="1">
              <a:off x="4737317" y="2057910"/>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Database_EFC7" title="Icon of a cylinder">
              <a:extLst>
                <a:ext uri="{FF2B5EF4-FFF2-40B4-BE49-F238E27FC236}">
                  <a16:creationId xmlns:a16="http://schemas.microsoft.com/office/drawing/2014/main" xmlns="" id="{51C20421-8C6C-4A36-ADB7-5CD4D1D7C544}"/>
                </a:ext>
              </a:extLst>
            </p:cNvPr>
            <p:cNvSpPr>
              <a:spLocks noChangeAspect="1" noEditPoints="1"/>
            </p:cNvSpPr>
            <p:nvPr/>
          </p:nvSpPr>
          <p:spPr bwMode="auto">
            <a:xfrm>
              <a:off x="6045872" y="2711084"/>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25" name="Database_EFC7" title="Icon of a cylinder">
              <a:extLst>
                <a:ext uri="{FF2B5EF4-FFF2-40B4-BE49-F238E27FC236}">
                  <a16:creationId xmlns:a16="http://schemas.microsoft.com/office/drawing/2014/main" xmlns="" id="{F6AE8D94-5647-43E7-BF68-DF5AB83C34B3}"/>
                </a:ext>
              </a:extLst>
            </p:cNvPr>
            <p:cNvSpPr>
              <a:spLocks noChangeAspect="1" noEditPoints="1"/>
            </p:cNvSpPr>
            <p:nvPr/>
          </p:nvSpPr>
          <p:spPr bwMode="auto">
            <a:xfrm>
              <a:off x="6198272" y="2863484"/>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26" name="Database_EFC7" title="Icon of a cylinder">
              <a:extLst>
                <a:ext uri="{FF2B5EF4-FFF2-40B4-BE49-F238E27FC236}">
                  <a16:creationId xmlns:a16="http://schemas.microsoft.com/office/drawing/2014/main" xmlns="" id="{40F3F6A8-D332-4640-8DD0-E8304FDDD401}"/>
                </a:ext>
              </a:extLst>
            </p:cNvPr>
            <p:cNvSpPr>
              <a:spLocks noChangeAspect="1" noEditPoints="1"/>
            </p:cNvSpPr>
            <p:nvPr/>
          </p:nvSpPr>
          <p:spPr bwMode="auto">
            <a:xfrm>
              <a:off x="6350672" y="3015884"/>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cxnSp>
          <p:nvCxnSpPr>
            <p:cNvPr id="27" name="Straight Arrow Connector 26">
              <a:extLst>
                <a:ext uri="{FF2B5EF4-FFF2-40B4-BE49-F238E27FC236}">
                  <a16:creationId xmlns:a16="http://schemas.microsoft.com/office/drawing/2014/main" xmlns="" id="{2EF64D43-C12C-4D05-81BA-9F9850107574}"/>
                </a:ext>
              </a:extLst>
            </p:cNvPr>
            <p:cNvCxnSpPr>
              <a:cxnSpLocks/>
            </p:cNvCxnSpPr>
            <p:nvPr/>
          </p:nvCxnSpPr>
          <p:spPr>
            <a:xfrm>
              <a:off x="5329936" y="2844405"/>
              <a:ext cx="653622" cy="0"/>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8" name="Group 27" descr="Illustration depicting three copies of data spread out among zones in a single region.">
            <a:extLst>
              <a:ext uri="{FF2B5EF4-FFF2-40B4-BE49-F238E27FC236}">
                <a16:creationId xmlns:a16="http://schemas.microsoft.com/office/drawing/2014/main" xmlns="" id="{24F37301-B5D1-4EBC-B1FF-3DCFA4002EEA}"/>
              </a:ext>
            </a:extLst>
          </p:cNvPr>
          <p:cNvGrpSpPr/>
          <p:nvPr/>
        </p:nvGrpSpPr>
        <p:grpSpPr>
          <a:xfrm>
            <a:off x="3384861" y="1717937"/>
            <a:ext cx="2333500" cy="4410806"/>
            <a:chOff x="2463397" y="1537498"/>
            <a:chExt cx="2333500" cy="4410806"/>
          </a:xfrm>
        </p:grpSpPr>
        <p:cxnSp>
          <p:nvCxnSpPr>
            <p:cNvPr id="29" name="Straight Arrow Connector 28">
              <a:extLst>
                <a:ext uri="{FF2B5EF4-FFF2-40B4-BE49-F238E27FC236}">
                  <a16:creationId xmlns:a16="http://schemas.microsoft.com/office/drawing/2014/main" xmlns="" id="{330F8381-DFEF-419D-BF63-D6668620FF73}"/>
                </a:ext>
              </a:extLst>
            </p:cNvPr>
            <p:cNvCxnSpPr>
              <a:cxnSpLocks/>
            </p:cNvCxnSpPr>
            <p:nvPr/>
          </p:nvCxnSpPr>
          <p:spPr>
            <a:xfrm>
              <a:off x="3306421" y="1537498"/>
              <a:ext cx="0" cy="465270"/>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xmlns="" id="{F76F9EC4-4ADA-4CB4-880C-3F45DB35D920}"/>
                </a:ext>
              </a:extLst>
            </p:cNvPr>
            <p:cNvGrpSpPr/>
            <p:nvPr/>
          </p:nvGrpSpPr>
          <p:grpSpPr>
            <a:xfrm>
              <a:off x="2463397" y="1680845"/>
              <a:ext cx="2333500" cy="4267459"/>
              <a:chOff x="3956160" y="1998747"/>
              <a:chExt cx="2333500" cy="4267459"/>
            </a:xfrm>
          </p:grpSpPr>
          <p:grpSp>
            <p:nvGrpSpPr>
              <p:cNvPr id="31" name="Group 30">
                <a:extLst>
                  <a:ext uri="{FF2B5EF4-FFF2-40B4-BE49-F238E27FC236}">
                    <a16:creationId xmlns:a16="http://schemas.microsoft.com/office/drawing/2014/main" xmlns="" id="{13BA1778-D5C1-4779-B65C-CEDD938C1F46}"/>
                  </a:ext>
                </a:extLst>
              </p:cNvPr>
              <p:cNvGrpSpPr/>
              <p:nvPr/>
            </p:nvGrpSpPr>
            <p:grpSpPr>
              <a:xfrm>
                <a:off x="3956160" y="2899305"/>
                <a:ext cx="660730" cy="679743"/>
                <a:chOff x="2345503" y="2517191"/>
                <a:chExt cx="918874" cy="911809"/>
              </a:xfrm>
            </p:grpSpPr>
            <p:sp>
              <p:nvSpPr>
                <p:cNvPr id="43" name="Database_EFC7" title="Icon of a cylinder">
                  <a:extLst>
                    <a:ext uri="{FF2B5EF4-FFF2-40B4-BE49-F238E27FC236}">
                      <a16:creationId xmlns:a16="http://schemas.microsoft.com/office/drawing/2014/main" xmlns="" id="{68FFE1CD-4515-458C-BBBB-264A2103779B}"/>
                    </a:ext>
                  </a:extLst>
                </p:cNvPr>
                <p:cNvSpPr>
                  <a:spLocks noChangeAspect="1" noEditPoints="1"/>
                </p:cNvSpPr>
                <p:nvPr/>
              </p:nvSpPr>
              <p:spPr bwMode="auto">
                <a:xfrm>
                  <a:off x="2541816"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44" name="Rectangle 43">
                  <a:extLst>
                    <a:ext uri="{FF2B5EF4-FFF2-40B4-BE49-F238E27FC236}">
                      <a16:creationId xmlns:a16="http://schemas.microsoft.com/office/drawing/2014/main" xmlns="" id="{C89EDB5C-398D-4495-9C01-62F3CBD85FC3}"/>
                    </a:ext>
                  </a:extLst>
                </p:cNvPr>
                <p:cNvSpPr/>
                <p:nvPr/>
              </p:nvSpPr>
              <p:spPr bwMode="auto">
                <a:xfrm>
                  <a:off x="2345503" y="2517191"/>
                  <a:ext cx="918874"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
                  </a: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Z2</a:t>
                  </a:r>
                </a:p>
              </p:txBody>
            </p:sp>
          </p:grpSp>
          <p:cxnSp>
            <p:nvCxnSpPr>
              <p:cNvPr id="32" name="Straight Arrow Connector 31">
                <a:extLst>
                  <a:ext uri="{FF2B5EF4-FFF2-40B4-BE49-F238E27FC236}">
                    <a16:creationId xmlns:a16="http://schemas.microsoft.com/office/drawing/2014/main" xmlns="" id="{F7ACBB2D-DFB5-4837-B5D7-122B2CE8F6C5}"/>
                  </a:ext>
                </a:extLst>
              </p:cNvPr>
              <p:cNvCxnSpPr>
                <a:cxnSpLocks/>
              </p:cNvCxnSpPr>
              <p:nvPr/>
            </p:nvCxnSpPr>
            <p:spPr>
              <a:xfrm flipH="1">
                <a:off x="4250053" y="1998747"/>
                <a:ext cx="443640" cy="878617"/>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xmlns="" id="{19CF996E-97E0-4C30-9FCD-3AA490DB0BD1}"/>
                  </a:ext>
                </a:extLst>
              </p:cNvPr>
              <p:cNvGrpSpPr/>
              <p:nvPr/>
            </p:nvGrpSpPr>
            <p:grpSpPr>
              <a:xfrm>
                <a:off x="3968495" y="2429107"/>
                <a:ext cx="2321165" cy="3837099"/>
                <a:chOff x="1112535" y="2486357"/>
                <a:chExt cx="2321165" cy="3837099"/>
              </a:xfrm>
            </p:grpSpPr>
            <p:sp>
              <p:nvSpPr>
                <p:cNvPr id="41" name="Rectangle 40">
                  <a:extLst>
                    <a:ext uri="{FF2B5EF4-FFF2-40B4-BE49-F238E27FC236}">
                      <a16:creationId xmlns:a16="http://schemas.microsoft.com/office/drawing/2014/main" xmlns="" id="{48D10DF9-8798-4F25-9B04-1ADDDEF5A8C3}"/>
                    </a:ext>
                  </a:extLst>
                </p:cNvPr>
                <p:cNvSpPr/>
                <p:nvPr/>
              </p:nvSpPr>
              <p:spPr bwMode="auto">
                <a:xfrm>
                  <a:off x="1112535" y="3820829"/>
                  <a:ext cx="2321165"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rPr>
                    <a:t>        ZRS</a:t>
                  </a:r>
                  <a:endParaRPr kumimoji="0" lang="en-US" sz="16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endParaRPr>
                </a:p>
                <a:p>
                  <a:pPr marL="285750" marR="0" lvl="0" indent="-285750" algn="l" defTabSz="914102"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lang="en-US" sz="1400" dirty="0">
                      <a:solidFill>
                        <a:srgbClr val="2F2F2F"/>
                      </a:solidFill>
                      <a:latin typeface="Segoe UI" panose="020B0502040204020203" pitchFamily="34" charset="0"/>
                      <a:ea typeface="Segoe UI" panose="020B0502040204020203" pitchFamily="34" charset="0"/>
                      <a:cs typeface="Segoe UI" panose="020B0502040204020203" pitchFamily="34" charset="0"/>
                    </a:rPr>
                    <a:t>Three</a:t>
                  </a: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 replicas, three zones, one region</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Protects against disk, node, rack, and </a:t>
                  </a:r>
                  <a:r>
                    <a:rPr kumimoji="0" lang="en-US" sz="140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zone</a:t>
                  </a: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 failures</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Synchronous writes to all three zones</a:t>
                  </a: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56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 name="Rectangle 41">
                  <a:extLst>
                    <a:ext uri="{FF2B5EF4-FFF2-40B4-BE49-F238E27FC236}">
                      <a16:creationId xmlns:a16="http://schemas.microsoft.com/office/drawing/2014/main" xmlns="" id="{450DC561-7D63-4C6D-B6AC-9E6CFED7E2C9}"/>
                    </a:ext>
                  </a:extLst>
                </p:cNvPr>
                <p:cNvSpPr>
                  <a:spLocks noChangeAspect="1"/>
                </p:cNvSpPr>
                <p:nvPr/>
              </p:nvSpPr>
              <p:spPr bwMode="auto">
                <a:xfrm>
                  <a:off x="1448626" y="2486357"/>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34" name="Group 33">
                <a:extLst>
                  <a:ext uri="{FF2B5EF4-FFF2-40B4-BE49-F238E27FC236}">
                    <a16:creationId xmlns:a16="http://schemas.microsoft.com/office/drawing/2014/main" xmlns="" id="{2701AA83-A968-4B91-ACCA-FA2B2EAC6CEF}"/>
                  </a:ext>
                </a:extLst>
              </p:cNvPr>
              <p:cNvGrpSpPr/>
              <p:nvPr/>
            </p:nvGrpSpPr>
            <p:grpSpPr>
              <a:xfrm>
                <a:off x="4468819" y="2320670"/>
                <a:ext cx="660730" cy="679743"/>
                <a:chOff x="2345503" y="2517191"/>
                <a:chExt cx="918874" cy="911809"/>
              </a:xfrm>
            </p:grpSpPr>
            <p:sp>
              <p:nvSpPr>
                <p:cNvPr id="39" name="Database_EFC7" title="Icon of a cylinder">
                  <a:extLst>
                    <a:ext uri="{FF2B5EF4-FFF2-40B4-BE49-F238E27FC236}">
                      <a16:creationId xmlns:a16="http://schemas.microsoft.com/office/drawing/2014/main" xmlns="" id="{54BA4A37-112C-4121-84B7-04547E084DBB}"/>
                    </a:ext>
                  </a:extLst>
                </p:cNvPr>
                <p:cNvSpPr>
                  <a:spLocks noChangeAspect="1" noEditPoints="1"/>
                </p:cNvSpPr>
                <p:nvPr/>
              </p:nvSpPr>
              <p:spPr bwMode="auto">
                <a:xfrm>
                  <a:off x="2541816"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40" name="Rectangle 39">
                  <a:extLst>
                    <a:ext uri="{FF2B5EF4-FFF2-40B4-BE49-F238E27FC236}">
                      <a16:creationId xmlns:a16="http://schemas.microsoft.com/office/drawing/2014/main" xmlns="" id="{D7265039-B843-4ACD-A675-F6C2D12FD0E9}"/>
                    </a:ext>
                  </a:extLst>
                </p:cNvPr>
                <p:cNvSpPr/>
                <p:nvPr/>
              </p:nvSpPr>
              <p:spPr bwMode="auto">
                <a:xfrm>
                  <a:off x="2345503" y="2517191"/>
                  <a:ext cx="918874"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
                  </a: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Z1</a:t>
                  </a:r>
                </a:p>
              </p:txBody>
            </p:sp>
          </p:grpSp>
          <p:grpSp>
            <p:nvGrpSpPr>
              <p:cNvPr id="35" name="Group 34">
                <a:extLst>
                  <a:ext uri="{FF2B5EF4-FFF2-40B4-BE49-F238E27FC236}">
                    <a16:creationId xmlns:a16="http://schemas.microsoft.com/office/drawing/2014/main" xmlns="" id="{B26DDE57-EC6F-42F6-B765-3BF9B9C5C6CC}"/>
                  </a:ext>
                </a:extLst>
              </p:cNvPr>
              <p:cNvGrpSpPr/>
              <p:nvPr/>
            </p:nvGrpSpPr>
            <p:grpSpPr>
              <a:xfrm>
                <a:off x="4983130" y="2906078"/>
                <a:ext cx="660730" cy="679743"/>
                <a:chOff x="2345503" y="2517191"/>
                <a:chExt cx="918874" cy="911809"/>
              </a:xfrm>
            </p:grpSpPr>
            <p:sp>
              <p:nvSpPr>
                <p:cNvPr id="37" name="Database_EFC7" title="Icon of a cylinder">
                  <a:extLst>
                    <a:ext uri="{FF2B5EF4-FFF2-40B4-BE49-F238E27FC236}">
                      <a16:creationId xmlns:a16="http://schemas.microsoft.com/office/drawing/2014/main" xmlns="" id="{05FC921B-DCAC-4D58-A00D-4801E670B9F3}"/>
                    </a:ext>
                  </a:extLst>
                </p:cNvPr>
                <p:cNvSpPr>
                  <a:spLocks noChangeAspect="1" noEditPoints="1"/>
                </p:cNvSpPr>
                <p:nvPr/>
              </p:nvSpPr>
              <p:spPr bwMode="auto">
                <a:xfrm>
                  <a:off x="2541816"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38" name="Rectangle 37">
                  <a:extLst>
                    <a:ext uri="{FF2B5EF4-FFF2-40B4-BE49-F238E27FC236}">
                      <a16:creationId xmlns:a16="http://schemas.microsoft.com/office/drawing/2014/main" xmlns="" id="{C91C5571-FC6A-459B-B147-F35134D3AE18}"/>
                    </a:ext>
                  </a:extLst>
                </p:cNvPr>
                <p:cNvSpPr/>
                <p:nvPr/>
              </p:nvSpPr>
              <p:spPr bwMode="auto">
                <a:xfrm>
                  <a:off x="2345503" y="2517191"/>
                  <a:ext cx="918874"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
                  </a: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Z3</a:t>
                  </a:r>
                </a:p>
              </p:txBody>
            </p:sp>
          </p:grpSp>
          <p:cxnSp>
            <p:nvCxnSpPr>
              <p:cNvPr id="36" name="Straight Arrow Connector 35">
                <a:extLst>
                  <a:ext uri="{FF2B5EF4-FFF2-40B4-BE49-F238E27FC236}">
                    <a16:creationId xmlns:a16="http://schemas.microsoft.com/office/drawing/2014/main" xmlns="" id="{E3341885-A8E7-4FED-B2D0-6D362795CEB1}"/>
                  </a:ext>
                </a:extLst>
              </p:cNvPr>
              <p:cNvCxnSpPr>
                <a:cxnSpLocks/>
              </p:cNvCxnSpPr>
              <p:nvPr/>
            </p:nvCxnSpPr>
            <p:spPr>
              <a:xfrm>
                <a:off x="4905873" y="1998747"/>
                <a:ext cx="405073" cy="892284"/>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grpSp>
        <p:nvGrpSpPr>
          <p:cNvPr id="45" name="Group 44" descr="Illustration depicting six copies of data spread evenly between regions with read access available in every region.">
            <a:extLst>
              <a:ext uri="{FF2B5EF4-FFF2-40B4-BE49-F238E27FC236}">
                <a16:creationId xmlns:a16="http://schemas.microsoft.com/office/drawing/2014/main" xmlns="" id="{879E84DB-21E5-46EA-BAE5-F4119E3EF1D7}"/>
              </a:ext>
            </a:extLst>
          </p:cNvPr>
          <p:cNvGrpSpPr/>
          <p:nvPr/>
        </p:nvGrpSpPr>
        <p:grpSpPr>
          <a:xfrm>
            <a:off x="9172860" y="1880157"/>
            <a:ext cx="2758305" cy="4359119"/>
            <a:chOff x="9215046" y="1748852"/>
            <a:chExt cx="2758305" cy="4359119"/>
          </a:xfrm>
        </p:grpSpPr>
        <p:grpSp>
          <p:nvGrpSpPr>
            <p:cNvPr id="46" name="Group 45">
              <a:extLst>
                <a:ext uri="{FF2B5EF4-FFF2-40B4-BE49-F238E27FC236}">
                  <a16:creationId xmlns:a16="http://schemas.microsoft.com/office/drawing/2014/main" xmlns="" id="{E33235E5-385D-473A-88DA-9C5790191924}"/>
                </a:ext>
              </a:extLst>
            </p:cNvPr>
            <p:cNvGrpSpPr/>
            <p:nvPr/>
          </p:nvGrpSpPr>
          <p:grpSpPr>
            <a:xfrm>
              <a:off x="9215046" y="1748852"/>
              <a:ext cx="2758305" cy="4359119"/>
              <a:chOff x="4525412" y="2031238"/>
              <a:chExt cx="2758305" cy="4359119"/>
            </a:xfrm>
          </p:grpSpPr>
          <p:sp>
            <p:nvSpPr>
              <p:cNvPr id="48" name="Rectangle 47">
                <a:extLst>
                  <a:ext uri="{FF2B5EF4-FFF2-40B4-BE49-F238E27FC236}">
                    <a16:creationId xmlns:a16="http://schemas.microsoft.com/office/drawing/2014/main" xmlns="" id="{21B3E5DA-84AA-4B4C-ACB6-2F82677A83E9}"/>
                  </a:ext>
                </a:extLst>
              </p:cNvPr>
              <p:cNvSpPr/>
              <p:nvPr/>
            </p:nvSpPr>
            <p:spPr bwMode="auto">
              <a:xfrm>
                <a:off x="4525413" y="3887730"/>
                <a:ext cx="2758304"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2050">
                        <a:lumMod val="50000"/>
                        <a:lumOff val="50000"/>
                      </a:srgbClr>
                    </a:solidFill>
                    <a:effectLst/>
                    <a:uLnTx/>
                    <a:uFillTx/>
                    <a:latin typeface="Segoe UI Semibold" panose="020B0702040204020203" pitchFamily="34" charset="0"/>
                    <a:ea typeface="+mn-ea"/>
                    <a:cs typeface="Segoe UI Semibold" panose="020B0702040204020203" pitchFamily="34" charset="0"/>
                  </a:rPr>
                  <a:t>             RA-GRS</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Semilight"/>
                  <a:ea typeface="+mn-ea"/>
                  <a:cs typeface="+mn-cs"/>
                </a:endParaRP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GRS + read access to secondary</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Separate secondary endpoint</a:t>
                </a:r>
              </a:p>
              <a:p>
                <a:pPr marL="285750" lvl="0" indent="-285750" defTabSz="914102" fontAlgn="base">
                  <a:spcBef>
                    <a:spcPct val="0"/>
                  </a:spcBef>
                  <a:spcAft>
                    <a:spcPts val="600"/>
                  </a:spcAft>
                  <a:buFont typeface="Arial" panose="020B0604020202020204" pitchFamily="34" charset="0"/>
                  <a:buChar char="•"/>
                  <a:defRPr/>
                </a:pPr>
                <a:r>
                  <a:rPr lang="en-US" sz="1400" dirty="0">
                    <a:solidFill>
                      <a:srgbClr val="2F2F2F"/>
                    </a:solidFill>
                    <a:latin typeface="Segoe UI" panose="020B0502040204020203" pitchFamily="34" charset="0"/>
                    <a:ea typeface="Segoe UI" panose="020B0502040204020203" pitchFamily="34" charset="0"/>
                    <a:cs typeface="Segoe UI" panose="020B0502040204020203" pitchFamily="34" charset="0"/>
                  </a:rPr>
                  <a:t>Recovery point objective (RPO) </a:t>
                </a: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delay to secondary can be queried</a:t>
                </a:r>
                <a:endParaRPr kumimoji="0" lang="en-US" sz="1400" b="0" i="0" u="none" strike="noStrike" kern="1200" cap="none" spc="0" normalizeH="0" baseline="0" noProof="0" dirty="0">
                  <a:ln>
                    <a:noFill/>
                  </a:ln>
                  <a:solidFill>
                    <a:srgbClr val="2F2F2F"/>
                  </a:solidFill>
                  <a:effectLst/>
                  <a:uLnTx/>
                  <a:uFillTx/>
                  <a:latin typeface="Segoe UI Semilight"/>
                  <a:ea typeface="+mn-ea"/>
                  <a:cs typeface="+mn-cs"/>
                </a:endParaRPr>
              </a:p>
              <a:p>
                <a:pPr marL="0" marR="0" lvl="0" indent="0" algn="l" defTabSz="914367" rtl="0" eaLnBrk="1" fontAlgn="auto" latinLnBrk="0" hangingPunct="1">
                  <a:lnSpc>
                    <a:spcPct val="90000"/>
                  </a:lnSpc>
                  <a:spcBef>
                    <a:spcPts val="0"/>
                  </a:spcBef>
                  <a:spcAft>
                    <a:spcPts val="588"/>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367" rtl="0" eaLnBrk="1" fontAlgn="auto" latinLnBrk="0" hangingPunct="1">
                  <a:lnSpc>
                    <a:spcPct val="90000"/>
                  </a:lnSpc>
                  <a:spcBef>
                    <a:spcPts val="0"/>
                  </a:spcBef>
                  <a:spcAft>
                    <a:spcPts val="588"/>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49" name="Rectangle 48">
                <a:extLst>
                  <a:ext uri="{FF2B5EF4-FFF2-40B4-BE49-F238E27FC236}">
                    <a16:creationId xmlns:a16="http://schemas.microsoft.com/office/drawing/2014/main" xmlns="" id="{996B3E57-35EA-4FFE-A476-A5CD38A63C1B}"/>
                  </a:ext>
                </a:extLst>
              </p:cNvPr>
              <p:cNvSpPr>
                <a:spLocks noChangeAspect="1"/>
              </p:cNvSpPr>
              <p:nvPr/>
            </p:nvSpPr>
            <p:spPr bwMode="auto">
              <a:xfrm>
                <a:off x="4619894" y="2601298"/>
                <a:ext cx="1045829" cy="993538"/>
              </a:xfrm>
              <a:prstGeom prst="rect">
                <a:avLst/>
              </a:prstGeom>
              <a:noFill/>
              <a:ln>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0" name="TextBox 49">
                <a:extLst>
                  <a:ext uri="{FF2B5EF4-FFF2-40B4-BE49-F238E27FC236}">
                    <a16:creationId xmlns:a16="http://schemas.microsoft.com/office/drawing/2014/main" xmlns="" id="{F8B54B12-ED89-4EE0-8528-4BDB100FAA4A}"/>
                  </a:ext>
                </a:extLst>
              </p:cNvPr>
              <p:cNvSpPr txBox="1"/>
              <p:nvPr/>
            </p:nvSpPr>
            <p:spPr>
              <a:xfrm>
                <a:off x="4842799" y="2405287"/>
                <a:ext cx="1475819"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Typically &gt;300mi</a:t>
                </a:r>
              </a:p>
            </p:txBody>
          </p:sp>
          <p:sp>
            <p:nvSpPr>
              <p:cNvPr id="51" name="TextBox 50">
                <a:extLst>
                  <a:ext uri="{FF2B5EF4-FFF2-40B4-BE49-F238E27FC236}">
                    <a16:creationId xmlns:a16="http://schemas.microsoft.com/office/drawing/2014/main" xmlns="" id="{CD2E673F-FA46-4EE7-B0D4-53AE25F22787}"/>
                  </a:ext>
                </a:extLst>
              </p:cNvPr>
              <p:cNvSpPr txBox="1"/>
              <p:nvPr/>
            </p:nvSpPr>
            <p:spPr>
              <a:xfrm>
                <a:off x="5260153" y="2855250"/>
                <a:ext cx="750230"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Async</a:t>
                </a:r>
              </a:p>
            </p:txBody>
          </p:sp>
          <p:sp>
            <p:nvSpPr>
              <p:cNvPr id="52" name="TextBox 51">
                <a:extLst>
                  <a:ext uri="{FF2B5EF4-FFF2-40B4-BE49-F238E27FC236}">
                    <a16:creationId xmlns:a16="http://schemas.microsoft.com/office/drawing/2014/main" xmlns="" id="{A41BC2A0-B464-446B-BB54-5A0ABF7DEAF2}"/>
                  </a:ext>
                </a:extLst>
              </p:cNvPr>
              <p:cNvSpPr txBox="1"/>
              <p:nvPr/>
            </p:nvSpPr>
            <p:spPr>
              <a:xfrm>
                <a:off x="4729191" y="3509842"/>
                <a:ext cx="872555"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Primary</a:t>
                </a:r>
              </a:p>
            </p:txBody>
          </p:sp>
          <p:sp>
            <p:nvSpPr>
              <p:cNvPr id="53" name="TextBox 52">
                <a:extLst>
                  <a:ext uri="{FF2B5EF4-FFF2-40B4-BE49-F238E27FC236}">
                    <a16:creationId xmlns:a16="http://schemas.microsoft.com/office/drawing/2014/main" xmlns="" id="{6D9965F9-E879-4F01-8287-189EBC91E269}"/>
                  </a:ext>
                </a:extLst>
              </p:cNvPr>
              <p:cNvSpPr txBox="1"/>
              <p:nvPr/>
            </p:nvSpPr>
            <p:spPr>
              <a:xfrm>
                <a:off x="5891564" y="3526679"/>
                <a:ext cx="1059562"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Secondary</a:t>
                </a:r>
              </a:p>
            </p:txBody>
          </p:sp>
          <p:sp>
            <p:nvSpPr>
              <p:cNvPr id="54" name="Rectangle 53">
                <a:extLst>
                  <a:ext uri="{FF2B5EF4-FFF2-40B4-BE49-F238E27FC236}">
                    <a16:creationId xmlns:a16="http://schemas.microsoft.com/office/drawing/2014/main" xmlns="" id="{042DE131-C600-4966-9DDE-6AD1FB4D04BB}"/>
                  </a:ext>
                </a:extLst>
              </p:cNvPr>
              <p:cNvSpPr>
                <a:spLocks noChangeAspect="1"/>
              </p:cNvSpPr>
              <p:nvPr/>
            </p:nvSpPr>
            <p:spPr bwMode="auto">
              <a:xfrm>
                <a:off x="4525412" y="2543828"/>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5" name="Database_EFC7" title="Icon of a cylinder">
                <a:extLst>
                  <a:ext uri="{FF2B5EF4-FFF2-40B4-BE49-F238E27FC236}">
                    <a16:creationId xmlns:a16="http://schemas.microsoft.com/office/drawing/2014/main" xmlns="" id="{4EF9980E-06FC-4996-919C-032C694844D7}"/>
                  </a:ext>
                </a:extLst>
              </p:cNvPr>
              <p:cNvSpPr>
                <a:spLocks noChangeAspect="1" noEditPoints="1"/>
              </p:cNvSpPr>
              <p:nvPr/>
            </p:nvSpPr>
            <p:spPr bwMode="auto">
              <a:xfrm>
                <a:off x="4660456" y="26942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56" name="Database_EFC7" title="Icon of a cylinder">
                <a:extLst>
                  <a:ext uri="{FF2B5EF4-FFF2-40B4-BE49-F238E27FC236}">
                    <a16:creationId xmlns:a16="http://schemas.microsoft.com/office/drawing/2014/main" xmlns="" id="{94EFC49E-B185-45B8-ACDB-92000FB7FCAA}"/>
                  </a:ext>
                </a:extLst>
              </p:cNvPr>
              <p:cNvSpPr>
                <a:spLocks noChangeAspect="1" noEditPoints="1"/>
              </p:cNvSpPr>
              <p:nvPr/>
            </p:nvSpPr>
            <p:spPr bwMode="auto">
              <a:xfrm>
                <a:off x="4812856" y="28466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57" name="Database_EFC7" title="Icon of a cylinder">
                <a:extLst>
                  <a:ext uri="{FF2B5EF4-FFF2-40B4-BE49-F238E27FC236}">
                    <a16:creationId xmlns:a16="http://schemas.microsoft.com/office/drawing/2014/main" xmlns="" id="{C02399F0-70AF-4E17-AA05-8D9E1F4B0012}"/>
                  </a:ext>
                </a:extLst>
              </p:cNvPr>
              <p:cNvSpPr>
                <a:spLocks noChangeAspect="1" noEditPoints="1"/>
              </p:cNvSpPr>
              <p:nvPr/>
            </p:nvSpPr>
            <p:spPr bwMode="auto">
              <a:xfrm>
                <a:off x="4965256" y="29990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cxnSp>
            <p:nvCxnSpPr>
              <p:cNvPr id="58" name="Straight Arrow Connector 57">
                <a:extLst>
                  <a:ext uri="{FF2B5EF4-FFF2-40B4-BE49-F238E27FC236}">
                    <a16:creationId xmlns:a16="http://schemas.microsoft.com/office/drawing/2014/main" xmlns="" id="{AD3CA4C0-A1D3-4C87-B441-44E7CD4A965B}"/>
                  </a:ext>
                </a:extLst>
              </p:cNvPr>
              <p:cNvCxnSpPr>
                <a:cxnSpLocks/>
              </p:cNvCxnSpPr>
              <p:nvPr/>
            </p:nvCxnSpPr>
            <p:spPr>
              <a:xfrm flipV="1">
                <a:off x="4943338" y="2031238"/>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xmlns="" id="{2DD0494E-3892-49DA-A5D5-B5120BAFD9DB}"/>
                  </a:ext>
                </a:extLst>
              </p:cNvPr>
              <p:cNvCxnSpPr>
                <a:cxnSpLocks/>
              </p:cNvCxnSpPr>
              <p:nvPr/>
            </p:nvCxnSpPr>
            <p:spPr>
              <a:xfrm flipH="1">
                <a:off x="4729191" y="2055366"/>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Database_EFC7" title="Icon of a cylinder">
                <a:extLst>
                  <a:ext uri="{FF2B5EF4-FFF2-40B4-BE49-F238E27FC236}">
                    <a16:creationId xmlns:a16="http://schemas.microsoft.com/office/drawing/2014/main" xmlns="" id="{B77EB9CD-A562-4BEF-AF0C-586D61063D05}"/>
                  </a:ext>
                </a:extLst>
              </p:cNvPr>
              <p:cNvSpPr>
                <a:spLocks noChangeAspect="1" noEditPoints="1"/>
              </p:cNvSpPr>
              <p:nvPr/>
            </p:nvSpPr>
            <p:spPr bwMode="auto">
              <a:xfrm>
                <a:off x="6045872" y="2711084"/>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61" name="Database_EFC7" title="Icon of a cylinder">
                <a:extLst>
                  <a:ext uri="{FF2B5EF4-FFF2-40B4-BE49-F238E27FC236}">
                    <a16:creationId xmlns:a16="http://schemas.microsoft.com/office/drawing/2014/main" xmlns="" id="{F8F71878-43E3-45FE-BD45-42B1B91EB606}"/>
                  </a:ext>
                </a:extLst>
              </p:cNvPr>
              <p:cNvSpPr>
                <a:spLocks noChangeAspect="1" noEditPoints="1"/>
              </p:cNvSpPr>
              <p:nvPr/>
            </p:nvSpPr>
            <p:spPr bwMode="auto">
              <a:xfrm>
                <a:off x="6198272" y="2863484"/>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62" name="Database_EFC7" title="Icon of a cylinder">
                <a:extLst>
                  <a:ext uri="{FF2B5EF4-FFF2-40B4-BE49-F238E27FC236}">
                    <a16:creationId xmlns:a16="http://schemas.microsoft.com/office/drawing/2014/main" xmlns="" id="{1F91B0D3-0A22-4745-B4F5-998E47A607D3}"/>
                  </a:ext>
                </a:extLst>
              </p:cNvPr>
              <p:cNvSpPr>
                <a:spLocks noChangeAspect="1" noEditPoints="1"/>
              </p:cNvSpPr>
              <p:nvPr/>
            </p:nvSpPr>
            <p:spPr bwMode="auto">
              <a:xfrm>
                <a:off x="6350672" y="3015884"/>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cxnSp>
            <p:nvCxnSpPr>
              <p:cNvPr id="63" name="Straight Arrow Connector 62">
                <a:extLst>
                  <a:ext uri="{FF2B5EF4-FFF2-40B4-BE49-F238E27FC236}">
                    <a16:creationId xmlns:a16="http://schemas.microsoft.com/office/drawing/2014/main" xmlns="" id="{B9A9B3A0-461E-4602-BC27-EC149D4E8F57}"/>
                  </a:ext>
                </a:extLst>
              </p:cNvPr>
              <p:cNvCxnSpPr>
                <a:cxnSpLocks/>
              </p:cNvCxnSpPr>
              <p:nvPr/>
            </p:nvCxnSpPr>
            <p:spPr>
              <a:xfrm>
                <a:off x="5329936" y="2844405"/>
                <a:ext cx="653622" cy="0"/>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47" name="Straight Arrow Connector 46">
              <a:extLst>
                <a:ext uri="{FF2B5EF4-FFF2-40B4-BE49-F238E27FC236}">
                  <a16:creationId xmlns:a16="http://schemas.microsoft.com/office/drawing/2014/main" xmlns="" id="{090700A4-559B-4CD2-AE5E-CEBA11884266}"/>
                </a:ext>
              </a:extLst>
            </p:cNvPr>
            <p:cNvCxnSpPr>
              <a:cxnSpLocks/>
            </p:cNvCxnSpPr>
            <p:nvPr/>
          </p:nvCxnSpPr>
          <p:spPr>
            <a:xfrm flipV="1">
              <a:off x="10984185" y="1763744"/>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64" name="Rectangle 63">
            <a:extLst>
              <a:ext uri="{FF2B5EF4-FFF2-40B4-BE49-F238E27FC236}">
                <a16:creationId xmlns:a16="http://schemas.microsoft.com/office/drawing/2014/main" xmlns="" id="{B555D60E-B23B-48FF-9602-7C6B83C6A068}"/>
              </a:ext>
            </a:extLst>
          </p:cNvPr>
          <p:cNvSpPr/>
          <p:nvPr/>
        </p:nvSpPr>
        <p:spPr bwMode="auto">
          <a:xfrm>
            <a:off x="1263006" y="1288811"/>
            <a:ext cx="2795062" cy="3743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765"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Semibold" panose="020B0702040204020203" pitchFamily="34" charset="0"/>
              </a:rPr>
              <a:t>Single region</a:t>
            </a:r>
          </a:p>
        </p:txBody>
      </p:sp>
      <p:sp>
        <p:nvSpPr>
          <p:cNvPr id="65" name="Rectangle 64">
            <a:extLst>
              <a:ext uri="{FF2B5EF4-FFF2-40B4-BE49-F238E27FC236}">
                <a16:creationId xmlns:a16="http://schemas.microsoft.com/office/drawing/2014/main" xmlns="" id="{0E4B901D-D2C6-4A7F-8355-B6C92737B3BB}"/>
              </a:ext>
            </a:extLst>
          </p:cNvPr>
          <p:cNvSpPr/>
          <p:nvPr/>
        </p:nvSpPr>
        <p:spPr bwMode="auto">
          <a:xfrm>
            <a:off x="7152848" y="1404402"/>
            <a:ext cx="2795062" cy="3743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765"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Semibold" panose="020B0702040204020203" pitchFamily="34" charset="0"/>
              </a:rPr>
              <a:t>Multiple regions</a:t>
            </a:r>
          </a:p>
        </p:txBody>
      </p:sp>
    </p:spTree>
    <p:custDataLst>
      <p:tags r:id="rId1"/>
    </p:custDataLst>
    <p:extLst>
      <p:ext uri="{BB962C8B-B14F-4D97-AF65-F5344CB8AC3E}">
        <p14:creationId xmlns:p14="http://schemas.microsoft.com/office/powerpoint/2010/main" val="4990633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wipe(down)">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down)">
                                      <p:cBhvr>
                                        <p:cTn id="14" dur="500"/>
                                        <p:tgtEl>
                                          <p:spTgt spid="2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par>
                                <p:cTn id="19" presetID="2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wipe(down)">
                                      <p:cBhvr>
                                        <p:cTn id="2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57">
            <a:extLst>
              <a:ext uri="{FF2B5EF4-FFF2-40B4-BE49-F238E27FC236}">
                <a16:creationId xmlns:a16="http://schemas.microsoft.com/office/drawing/2014/main" xmlns="" id="{481E6AC7-4CA9-499A-B6D2-226954A9DC93}"/>
              </a:ext>
            </a:extLst>
          </p:cNvPr>
          <p:cNvSpPr>
            <a:spLocks noGrp="1"/>
          </p:cNvSpPr>
          <p:nvPr>
            <p:ph type="title"/>
          </p:nvPr>
        </p:nvSpPr>
        <p:spPr>
          <a:xfrm>
            <a:off x="588263" y="457200"/>
            <a:ext cx="11018520" cy="553998"/>
          </a:xfrm>
        </p:spPr>
        <p:txBody>
          <a:bodyPr/>
          <a:lstStyle/>
          <a:p>
            <a:r>
              <a:rPr lang="en-US" dirty="0"/>
              <a:t>Storage durability options (continued)</a:t>
            </a:r>
          </a:p>
        </p:txBody>
      </p:sp>
      <p:sp>
        <p:nvSpPr>
          <p:cNvPr id="59" name="Rectangle 58">
            <a:extLst>
              <a:ext uri="{FF2B5EF4-FFF2-40B4-BE49-F238E27FC236}">
                <a16:creationId xmlns:a16="http://schemas.microsoft.com/office/drawing/2014/main" xmlns="" id="{634504BE-E85C-446A-ADDD-2B9FB035FA0C}"/>
              </a:ext>
            </a:extLst>
          </p:cNvPr>
          <p:cNvSpPr/>
          <p:nvPr/>
        </p:nvSpPr>
        <p:spPr bwMode="auto">
          <a:xfrm>
            <a:off x="4594807" y="1316892"/>
            <a:ext cx="2795062" cy="3743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4102" fontAlgn="base">
              <a:spcBef>
                <a:spcPct val="0"/>
              </a:spcBef>
              <a:spcAft>
                <a:spcPct val="0"/>
              </a:spcAft>
              <a:defRPr/>
            </a:pPr>
            <a:r>
              <a:rPr lang="en-US" sz="1765" dirty="0">
                <a:solidFill>
                  <a:schemeClr val="tx1"/>
                </a:solidFill>
                <a:latin typeface="Segoe UI Semibold" panose="020B0702040204020203" pitchFamily="34" charset="0"/>
                <a:ea typeface="Segoe UI" pitchFamily="34" charset="0"/>
                <a:cs typeface="Segoe UI Semibold" panose="020B0702040204020203" pitchFamily="34" charset="0"/>
              </a:rPr>
              <a:t>Multiple regions</a:t>
            </a:r>
          </a:p>
        </p:txBody>
      </p:sp>
      <p:grpSp>
        <p:nvGrpSpPr>
          <p:cNvPr id="111" name="Group 110" descr="Illustration depicting multiple copies of data spread out among multiple zones in multiple regions.">
            <a:extLst>
              <a:ext uri="{FF2B5EF4-FFF2-40B4-BE49-F238E27FC236}">
                <a16:creationId xmlns:a16="http://schemas.microsoft.com/office/drawing/2014/main" xmlns="" id="{C8314A5F-9375-4F45-84C5-139E2A56CB6E}"/>
              </a:ext>
            </a:extLst>
          </p:cNvPr>
          <p:cNvGrpSpPr/>
          <p:nvPr/>
        </p:nvGrpSpPr>
        <p:grpSpPr>
          <a:xfrm>
            <a:off x="1788062" y="1697598"/>
            <a:ext cx="3191035" cy="4477706"/>
            <a:chOff x="3915727" y="1627028"/>
            <a:chExt cx="3191035" cy="4477706"/>
          </a:xfrm>
        </p:grpSpPr>
        <p:grpSp>
          <p:nvGrpSpPr>
            <p:cNvPr id="112" name="Group 111">
              <a:extLst>
                <a:ext uri="{FF2B5EF4-FFF2-40B4-BE49-F238E27FC236}">
                  <a16:creationId xmlns:a16="http://schemas.microsoft.com/office/drawing/2014/main" xmlns="" id="{B00ED073-6D96-4B52-8103-B5B81B464738}"/>
                </a:ext>
              </a:extLst>
            </p:cNvPr>
            <p:cNvGrpSpPr/>
            <p:nvPr/>
          </p:nvGrpSpPr>
          <p:grpSpPr>
            <a:xfrm>
              <a:off x="3915727" y="1627028"/>
              <a:ext cx="2571650" cy="4477706"/>
              <a:chOff x="2436079" y="1537498"/>
              <a:chExt cx="2571650" cy="4477706"/>
            </a:xfrm>
          </p:grpSpPr>
          <p:cxnSp>
            <p:nvCxnSpPr>
              <p:cNvPr id="120" name="Straight Arrow Connector 119">
                <a:extLst>
                  <a:ext uri="{FF2B5EF4-FFF2-40B4-BE49-F238E27FC236}">
                    <a16:creationId xmlns:a16="http://schemas.microsoft.com/office/drawing/2014/main" xmlns="" id="{C1A1FF69-D726-4651-93F8-1C8F9FAE44BD}"/>
                  </a:ext>
                </a:extLst>
              </p:cNvPr>
              <p:cNvCxnSpPr>
                <a:cxnSpLocks/>
              </p:cNvCxnSpPr>
              <p:nvPr/>
            </p:nvCxnSpPr>
            <p:spPr>
              <a:xfrm>
                <a:off x="3279103" y="1537498"/>
                <a:ext cx="0" cy="465270"/>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21" name="Group 120">
                <a:extLst>
                  <a:ext uri="{FF2B5EF4-FFF2-40B4-BE49-F238E27FC236}">
                    <a16:creationId xmlns:a16="http://schemas.microsoft.com/office/drawing/2014/main" xmlns="" id="{602A8A64-95FE-4439-8A90-FA886B90B1E1}"/>
                  </a:ext>
                </a:extLst>
              </p:cNvPr>
              <p:cNvGrpSpPr/>
              <p:nvPr/>
            </p:nvGrpSpPr>
            <p:grpSpPr>
              <a:xfrm>
                <a:off x="2436079" y="1680845"/>
                <a:ext cx="2571650" cy="4334359"/>
                <a:chOff x="3928842" y="1998747"/>
                <a:chExt cx="2571650" cy="4334359"/>
              </a:xfrm>
            </p:grpSpPr>
            <p:grpSp>
              <p:nvGrpSpPr>
                <p:cNvPr id="122" name="Group 121">
                  <a:extLst>
                    <a:ext uri="{FF2B5EF4-FFF2-40B4-BE49-F238E27FC236}">
                      <a16:creationId xmlns:a16="http://schemas.microsoft.com/office/drawing/2014/main" xmlns="" id="{F6D5964E-C117-4197-9A00-4C59D87D3C90}"/>
                    </a:ext>
                  </a:extLst>
                </p:cNvPr>
                <p:cNvGrpSpPr/>
                <p:nvPr/>
              </p:nvGrpSpPr>
              <p:grpSpPr>
                <a:xfrm>
                  <a:off x="3928842" y="2899305"/>
                  <a:ext cx="660731" cy="679743"/>
                  <a:chOff x="2307514" y="2517191"/>
                  <a:chExt cx="918875" cy="911809"/>
                </a:xfrm>
              </p:grpSpPr>
              <p:sp>
                <p:nvSpPr>
                  <p:cNvPr id="134" name="Database_EFC7" title="Icon of a cylinder">
                    <a:extLst>
                      <a:ext uri="{FF2B5EF4-FFF2-40B4-BE49-F238E27FC236}">
                        <a16:creationId xmlns:a16="http://schemas.microsoft.com/office/drawing/2014/main" xmlns="" id="{0DAFDA1C-D81B-4BE7-8EEE-48FD6526D79B}"/>
                      </a:ext>
                    </a:extLst>
                  </p:cNvPr>
                  <p:cNvSpPr>
                    <a:spLocks noChangeAspect="1" noEditPoints="1"/>
                  </p:cNvSpPr>
                  <p:nvPr/>
                </p:nvSpPr>
                <p:spPr bwMode="auto">
                  <a:xfrm>
                    <a:off x="2503827"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35" name="Rectangle 134">
                    <a:extLst>
                      <a:ext uri="{FF2B5EF4-FFF2-40B4-BE49-F238E27FC236}">
                        <a16:creationId xmlns:a16="http://schemas.microsoft.com/office/drawing/2014/main" xmlns="" id="{31EAE317-D3E1-40FC-B2BB-4BF56EC46242}"/>
                      </a:ext>
                    </a:extLst>
                  </p:cNvPr>
                  <p:cNvSpPr/>
                  <p:nvPr/>
                </p:nvSpPr>
                <p:spPr bwMode="auto">
                  <a:xfrm>
                    <a:off x="2307514" y="2517191"/>
                    <a:ext cx="918875"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
                    </a: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Z2</a:t>
                    </a:r>
                  </a:p>
                </p:txBody>
              </p:sp>
            </p:grpSp>
            <p:cxnSp>
              <p:nvCxnSpPr>
                <p:cNvPr id="123" name="Straight Arrow Connector 122">
                  <a:extLst>
                    <a:ext uri="{FF2B5EF4-FFF2-40B4-BE49-F238E27FC236}">
                      <a16:creationId xmlns:a16="http://schemas.microsoft.com/office/drawing/2014/main" xmlns="" id="{DBB7A66D-3468-44D9-9CEA-4B48C47C92A4}"/>
                    </a:ext>
                  </a:extLst>
                </p:cNvPr>
                <p:cNvCxnSpPr>
                  <a:cxnSpLocks/>
                </p:cNvCxnSpPr>
                <p:nvPr/>
              </p:nvCxnSpPr>
              <p:spPr>
                <a:xfrm flipH="1">
                  <a:off x="4222735" y="1998747"/>
                  <a:ext cx="443640" cy="878617"/>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24" name="Group 123">
                  <a:extLst>
                    <a:ext uri="{FF2B5EF4-FFF2-40B4-BE49-F238E27FC236}">
                      <a16:creationId xmlns:a16="http://schemas.microsoft.com/office/drawing/2014/main" xmlns="" id="{0C6C68CF-F9BF-4147-9627-1C3F5363D5BF}"/>
                    </a:ext>
                  </a:extLst>
                </p:cNvPr>
                <p:cNvGrpSpPr/>
                <p:nvPr/>
              </p:nvGrpSpPr>
              <p:grpSpPr>
                <a:xfrm>
                  <a:off x="4179327" y="2429107"/>
                  <a:ext cx="2321165" cy="3903999"/>
                  <a:chOff x="1323367" y="2486357"/>
                  <a:chExt cx="2321165" cy="3903999"/>
                </a:xfrm>
              </p:grpSpPr>
              <p:sp>
                <p:nvSpPr>
                  <p:cNvPr id="132" name="Rectangle 131">
                    <a:extLst>
                      <a:ext uri="{FF2B5EF4-FFF2-40B4-BE49-F238E27FC236}">
                        <a16:creationId xmlns:a16="http://schemas.microsoft.com/office/drawing/2014/main" xmlns="" id="{AD2D99D5-3F83-4427-BE32-DB815A336476}"/>
                      </a:ext>
                    </a:extLst>
                  </p:cNvPr>
                  <p:cNvSpPr/>
                  <p:nvPr/>
                </p:nvSpPr>
                <p:spPr bwMode="auto">
                  <a:xfrm>
                    <a:off x="1323367" y="3887729"/>
                    <a:ext cx="2321165"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rPr>
                      <a:t>         GZRS</a:t>
                    </a:r>
                    <a:endParaRPr kumimoji="0" lang="en-US" sz="16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endParaRP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Six replicas, 3+1 zones, two regions</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Protects against disk, node, rack, zone, and region failures</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Synchronous writes to all three zones and a</a:t>
                    </a: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mn-ea"/>
                        <a:cs typeface="Segoe UI" panose="020B0502040204020203" pitchFamily="34" charset="0"/>
                      </a:rPr>
                      <a:t>synchronous copy to secondary</a:t>
                    </a:r>
                    <a:endPar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endParaRP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56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3" name="Rectangle 132">
                    <a:extLst>
                      <a:ext uri="{FF2B5EF4-FFF2-40B4-BE49-F238E27FC236}">
                        <a16:creationId xmlns:a16="http://schemas.microsoft.com/office/drawing/2014/main" xmlns="" id="{C70D36D0-16BA-4134-9D27-47FB34C53736}"/>
                      </a:ext>
                    </a:extLst>
                  </p:cNvPr>
                  <p:cNvSpPr>
                    <a:spLocks noChangeAspect="1"/>
                  </p:cNvSpPr>
                  <p:nvPr/>
                </p:nvSpPr>
                <p:spPr bwMode="auto">
                  <a:xfrm>
                    <a:off x="1448626" y="2486357"/>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25" name="Group 124">
                  <a:extLst>
                    <a:ext uri="{FF2B5EF4-FFF2-40B4-BE49-F238E27FC236}">
                      <a16:creationId xmlns:a16="http://schemas.microsoft.com/office/drawing/2014/main" xmlns="" id="{51E477C4-9847-47A3-B0C5-0AF98DD365D1}"/>
                    </a:ext>
                  </a:extLst>
                </p:cNvPr>
                <p:cNvGrpSpPr/>
                <p:nvPr/>
              </p:nvGrpSpPr>
              <p:grpSpPr>
                <a:xfrm>
                  <a:off x="4441501" y="2320670"/>
                  <a:ext cx="660731" cy="679743"/>
                  <a:chOff x="2307514" y="2517191"/>
                  <a:chExt cx="918875" cy="911809"/>
                </a:xfrm>
              </p:grpSpPr>
              <p:sp>
                <p:nvSpPr>
                  <p:cNvPr id="130" name="Database_EFC7" title="Icon of a cylinder">
                    <a:extLst>
                      <a:ext uri="{FF2B5EF4-FFF2-40B4-BE49-F238E27FC236}">
                        <a16:creationId xmlns:a16="http://schemas.microsoft.com/office/drawing/2014/main" xmlns="" id="{077D4069-0975-47D2-A2FD-20213B4062B0}"/>
                      </a:ext>
                    </a:extLst>
                  </p:cNvPr>
                  <p:cNvSpPr>
                    <a:spLocks noChangeAspect="1" noEditPoints="1"/>
                  </p:cNvSpPr>
                  <p:nvPr/>
                </p:nvSpPr>
                <p:spPr bwMode="auto">
                  <a:xfrm>
                    <a:off x="2503827"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31" name="Rectangle 130">
                    <a:extLst>
                      <a:ext uri="{FF2B5EF4-FFF2-40B4-BE49-F238E27FC236}">
                        <a16:creationId xmlns:a16="http://schemas.microsoft.com/office/drawing/2014/main" xmlns="" id="{D9473CDD-A61D-4087-A5D0-9DB04560E27E}"/>
                      </a:ext>
                    </a:extLst>
                  </p:cNvPr>
                  <p:cNvSpPr/>
                  <p:nvPr/>
                </p:nvSpPr>
                <p:spPr bwMode="auto">
                  <a:xfrm>
                    <a:off x="2307514" y="2517191"/>
                    <a:ext cx="918875"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
                    </a: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Z1</a:t>
                    </a:r>
                  </a:p>
                </p:txBody>
              </p:sp>
            </p:grpSp>
            <p:grpSp>
              <p:nvGrpSpPr>
                <p:cNvPr id="126" name="Group 125">
                  <a:extLst>
                    <a:ext uri="{FF2B5EF4-FFF2-40B4-BE49-F238E27FC236}">
                      <a16:creationId xmlns:a16="http://schemas.microsoft.com/office/drawing/2014/main" xmlns="" id="{94BF548C-F44B-4333-A93F-3BED0E3357DD}"/>
                    </a:ext>
                  </a:extLst>
                </p:cNvPr>
                <p:cNvGrpSpPr/>
                <p:nvPr/>
              </p:nvGrpSpPr>
              <p:grpSpPr>
                <a:xfrm>
                  <a:off x="4955812" y="2906078"/>
                  <a:ext cx="660731" cy="679743"/>
                  <a:chOff x="2307514" y="2517191"/>
                  <a:chExt cx="918875" cy="911809"/>
                </a:xfrm>
              </p:grpSpPr>
              <p:sp>
                <p:nvSpPr>
                  <p:cNvPr id="128" name="Database_EFC7" title="Icon of a cylinder">
                    <a:extLst>
                      <a:ext uri="{FF2B5EF4-FFF2-40B4-BE49-F238E27FC236}">
                        <a16:creationId xmlns:a16="http://schemas.microsoft.com/office/drawing/2014/main" xmlns="" id="{21D68BB4-3CC4-4A70-9DE4-3E1D9B12FCB2}"/>
                      </a:ext>
                    </a:extLst>
                  </p:cNvPr>
                  <p:cNvSpPr>
                    <a:spLocks noChangeAspect="1" noEditPoints="1"/>
                  </p:cNvSpPr>
                  <p:nvPr/>
                </p:nvSpPr>
                <p:spPr bwMode="auto">
                  <a:xfrm>
                    <a:off x="2503827"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29" name="Rectangle 128">
                    <a:extLst>
                      <a:ext uri="{FF2B5EF4-FFF2-40B4-BE49-F238E27FC236}">
                        <a16:creationId xmlns:a16="http://schemas.microsoft.com/office/drawing/2014/main" xmlns="" id="{CDA9BAC6-4A20-414E-B7DC-928A48A071BE}"/>
                      </a:ext>
                    </a:extLst>
                  </p:cNvPr>
                  <p:cNvSpPr/>
                  <p:nvPr/>
                </p:nvSpPr>
                <p:spPr bwMode="auto">
                  <a:xfrm>
                    <a:off x="2307514" y="2517191"/>
                    <a:ext cx="918875"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
                    </a: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Z3</a:t>
                    </a:r>
                  </a:p>
                </p:txBody>
              </p:sp>
            </p:grpSp>
            <p:cxnSp>
              <p:nvCxnSpPr>
                <p:cNvPr id="127" name="Straight Arrow Connector 126">
                  <a:extLst>
                    <a:ext uri="{FF2B5EF4-FFF2-40B4-BE49-F238E27FC236}">
                      <a16:creationId xmlns:a16="http://schemas.microsoft.com/office/drawing/2014/main" xmlns="" id="{A9EC4FE1-2061-426A-93AB-694B54EE44F1}"/>
                    </a:ext>
                  </a:extLst>
                </p:cNvPr>
                <p:cNvCxnSpPr>
                  <a:cxnSpLocks/>
                </p:cNvCxnSpPr>
                <p:nvPr/>
              </p:nvCxnSpPr>
              <p:spPr>
                <a:xfrm>
                  <a:off x="4878555" y="1998747"/>
                  <a:ext cx="405073" cy="892284"/>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
          <p:nvSpPr>
            <p:cNvPr id="113" name="TextBox 112">
              <a:extLst>
                <a:ext uri="{FF2B5EF4-FFF2-40B4-BE49-F238E27FC236}">
                  <a16:creationId xmlns:a16="http://schemas.microsoft.com/office/drawing/2014/main" xmlns="" id="{4F0729A7-182F-41B0-B820-80E571A417E0}"/>
                </a:ext>
              </a:extLst>
            </p:cNvPr>
            <p:cNvSpPr txBox="1"/>
            <p:nvPr/>
          </p:nvSpPr>
          <p:spPr>
            <a:xfrm>
              <a:off x="5192204" y="2003182"/>
              <a:ext cx="1475819"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Typically &gt;300mi</a:t>
              </a:r>
            </a:p>
          </p:txBody>
        </p:sp>
        <p:sp>
          <p:nvSpPr>
            <p:cNvPr id="114" name="TextBox 113">
              <a:extLst>
                <a:ext uri="{FF2B5EF4-FFF2-40B4-BE49-F238E27FC236}">
                  <a16:creationId xmlns:a16="http://schemas.microsoft.com/office/drawing/2014/main" xmlns="" id="{D13DD411-294D-4401-9109-2633B2F1CF09}"/>
                </a:ext>
              </a:extLst>
            </p:cNvPr>
            <p:cNvSpPr txBox="1"/>
            <p:nvPr/>
          </p:nvSpPr>
          <p:spPr>
            <a:xfrm>
              <a:off x="5645269" y="3027837"/>
              <a:ext cx="750230"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Async</a:t>
              </a:r>
            </a:p>
          </p:txBody>
        </p:sp>
        <p:sp>
          <p:nvSpPr>
            <p:cNvPr id="115" name="TextBox 114">
              <a:extLst>
                <a:ext uri="{FF2B5EF4-FFF2-40B4-BE49-F238E27FC236}">
                  <a16:creationId xmlns:a16="http://schemas.microsoft.com/office/drawing/2014/main" xmlns="" id="{636C51C0-42B4-4EDF-B3DA-AAED4EC0EB3D}"/>
                </a:ext>
              </a:extLst>
            </p:cNvPr>
            <p:cNvSpPr txBox="1"/>
            <p:nvPr/>
          </p:nvSpPr>
          <p:spPr>
            <a:xfrm>
              <a:off x="6047200" y="3235996"/>
              <a:ext cx="1059562"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Secondary</a:t>
              </a:r>
            </a:p>
          </p:txBody>
        </p:sp>
        <p:sp>
          <p:nvSpPr>
            <p:cNvPr id="116" name="Database_EFC7" title="Icon of a cylinder">
              <a:extLst>
                <a:ext uri="{FF2B5EF4-FFF2-40B4-BE49-F238E27FC236}">
                  <a16:creationId xmlns:a16="http://schemas.microsoft.com/office/drawing/2014/main" xmlns="" id="{01FC8375-42E1-4932-A0AA-3D248053C553}"/>
                </a:ext>
              </a:extLst>
            </p:cNvPr>
            <p:cNvSpPr>
              <a:spLocks noChangeAspect="1" noEditPoints="1"/>
            </p:cNvSpPr>
            <p:nvPr/>
          </p:nvSpPr>
          <p:spPr bwMode="auto">
            <a:xfrm>
              <a:off x="6201508" y="2420401"/>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17" name="Database_EFC7" title="Icon of a cylinder">
              <a:extLst>
                <a:ext uri="{FF2B5EF4-FFF2-40B4-BE49-F238E27FC236}">
                  <a16:creationId xmlns:a16="http://schemas.microsoft.com/office/drawing/2014/main" xmlns="" id="{68C7CFF3-4CBF-4CF0-94BC-7FB7B38F639D}"/>
                </a:ext>
              </a:extLst>
            </p:cNvPr>
            <p:cNvSpPr>
              <a:spLocks noChangeAspect="1" noEditPoints="1"/>
            </p:cNvSpPr>
            <p:nvPr/>
          </p:nvSpPr>
          <p:spPr bwMode="auto">
            <a:xfrm>
              <a:off x="6353908" y="2572801"/>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18" name="Database_EFC7" title="Icon of a cylinder">
              <a:extLst>
                <a:ext uri="{FF2B5EF4-FFF2-40B4-BE49-F238E27FC236}">
                  <a16:creationId xmlns:a16="http://schemas.microsoft.com/office/drawing/2014/main" xmlns="" id="{150DC6A9-CD24-48BC-8D50-747A3B0CDE01}"/>
                </a:ext>
              </a:extLst>
            </p:cNvPr>
            <p:cNvSpPr>
              <a:spLocks noChangeAspect="1" noEditPoints="1"/>
            </p:cNvSpPr>
            <p:nvPr/>
          </p:nvSpPr>
          <p:spPr bwMode="auto">
            <a:xfrm>
              <a:off x="6506308" y="2725201"/>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cxnSp>
          <p:nvCxnSpPr>
            <p:cNvPr id="119" name="Straight Arrow Connector 118">
              <a:extLst>
                <a:ext uri="{FF2B5EF4-FFF2-40B4-BE49-F238E27FC236}">
                  <a16:creationId xmlns:a16="http://schemas.microsoft.com/office/drawing/2014/main" xmlns="" id="{BCE0FD44-A828-4871-8834-AD8C14551E6E}"/>
                </a:ext>
              </a:extLst>
            </p:cNvPr>
            <p:cNvCxnSpPr>
              <a:cxnSpLocks/>
            </p:cNvCxnSpPr>
            <p:nvPr/>
          </p:nvCxnSpPr>
          <p:spPr>
            <a:xfrm>
              <a:off x="5658445" y="3071245"/>
              <a:ext cx="653622" cy="0"/>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36" name="Group 135" descr="Illustration depicting multiple copies of data spread out among multiple zones in multiple regions, with read access available in every region.">
            <a:extLst>
              <a:ext uri="{FF2B5EF4-FFF2-40B4-BE49-F238E27FC236}">
                <a16:creationId xmlns:a16="http://schemas.microsoft.com/office/drawing/2014/main" xmlns="" id="{F1273B79-9467-434C-A751-907005A438A7}"/>
              </a:ext>
            </a:extLst>
          </p:cNvPr>
          <p:cNvGrpSpPr/>
          <p:nvPr/>
        </p:nvGrpSpPr>
        <p:grpSpPr>
          <a:xfrm>
            <a:off x="7121837" y="1697598"/>
            <a:ext cx="3191035" cy="4477706"/>
            <a:chOff x="3915727" y="1627028"/>
            <a:chExt cx="3191035" cy="4477706"/>
          </a:xfrm>
        </p:grpSpPr>
        <p:grpSp>
          <p:nvGrpSpPr>
            <p:cNvPr id="137" name="Group 136">
              <a:extLst>
                <a:ext uri="{FF2B5EF4-FFF2-40B4-BE49-F238E27FC236}">
                  <a16:creationId xmlns:a16="http://schemas.microsoft.com/office/drawing/2014/main" xmlns="" id="{D2F4592F-FD52-4891-861D-48FC7E50AA75}"/>
                </a:ext>
              </a:extLst>
            </p:cNvPr>
            <p:cNvGrpSpPr/>
            <p:nvPr/>
          </p:nvGrpSpPr>
          <p:grpSpPr>
            <a:xfrm>
              <a:off x="3915727" y="1627028"/>
              <a:ext cx="2865164" cy="4477706"/>
              <a:chOff x="2436079" y="1537498"/>
              <a:chExt cx="2865164" cy="4477706"/>
            </a:xfrm>
          </p:grpSpPr>
          <p:cxnSp>
            <p:nvCxnSpPr>
              <p:cNvPr id="145" name="Straight Arrow Connector 144">
                <a:extLst>
                  <a:ext uri="{FF2B5EF4-FFF2-40B4-BE49-F238E27FC236}">
                    <a16:creationId xmlns:a16="http://schemas.microsoft.com/office/drawing/2014/main" xmlns="" id="{A0A3E8EC-E9FA-46E0-A464-3CB8AC382258}"/>
                  </a:ext>
                </a:extLst>
              </p:cNvPr>
              <p:cNvCxnSpPr>
                <a:cxnSpLocks/>
              </p:cNvCxnSpPr>
              <p:nvPr/>
            </p:nvCxnSpPr>
            <p:spPr>
              <a:xfrm>
                <a:off x="3279103" y="1537498"/>
                <a:ext cx="0" cy="465270"/>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46" name="Group 145">
                <a:extLst>
                  <a:ext uri="{FF2B5EF4-FFF2-40B4-BE49-F238E27FC236}">
                    <a16:creationId xmlns:a16="http://schemas.microsoft.com/office/drawing/2014/main" xmlns="" id="{E3CB160B-A169-4D65-B88F-C06BFC556340}"/>
                  </a:ext>
                </a:extLst>
              </p:cNvPr>
              <p:cNvGrpSpPr/>
              <p:nvPr/>
            </p:nvGrpSpPr>
            <p:grpSpPr>
              <a:xfrm>
                <a:off x="2436079" y="1680845"/>
                <a:ext cx="2865164" cy="4334359"/>
                <a:chOff x="3928842" y="1998747"/>
                <a:chExt cx="2865164" cy="4334359"/>
              </a:xfrm>
            </p:grpSpPr>
            <p:grpSp>
              <p:nvGrpSpPr>
                <p:cNvPr id="147" name="Group 146">
                  <a:extLst>
                    <a:ext uri="{FF2B5EF4-FFF2-40B4-BE49-F238E27FC236}">
                      <a16:creationId xmlns:a16="http://schemas.microsoft.com/office/drawing/2014/main" xmlns="" id="{E83A1CC7-E684-4EEB-9E86-8F2478F21128}"/>
                    </a:ext>
                  </a:extLst>
                </p:cNvPr>
                <p:cNvGrpSpPr/>
                <p:nvPr/>
              </p:nvGrpSpPr>
              <p:grpSpPr>
                <a:xfrm>
                  <a:off x="3928842" y="2899305"/>
                  <a:ext cx="660731" cy="679743"/>
                  <a:chOff x="2307514" y="2517191"/>
                  <a:chExt cx="918875" cy="911809"/>
                </a:xfrm>
              </p:grpSpPr>
              <p:sp>
                <p:nvSpPr>
                  <p:cNvPr id="159" name="Database_EFC7" title="Icon of a cylinder">
                    <a:extLst>
                      <a:ext uri="{FF2B5EF4-FFF2-40B4-BE49-F238E27FC236}">
                        <a16:creationId xmlns:a16="http://schemas.microsoft.com/office/drawing/2014/main" xmlns="" id="{C11FFDED-8A23-43F8-8AE8-1763CB479598}"/>
                      </a:ext>
                    </a:extLst>
                  </p:cNvPr>
                  <p:cNvSpPr>
                    <a:spLocks noChangeAspect="1" noEditPoints="1"/>
                  </p:cNvSpPr>
                  <p:nvPr/>
                </p:nvSpPr>
                <p:spPr bwMode="auto">
                  <a:xfrm>
                    <a:off x="2503827"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60" name="Rectangle 159">
                    <a:extLst>
                      <a:ext uri="{FF2B5EF4-FFF2-40B4-BE49-F238E27FC236}">
                        <a16:creationId xmlns:a16="http://schemas.microsoft.com/office/drawing/2014/main" xmlns="" id="{25FF83FC-BC26-4E9F-A68C-A882CBA646E5}"/>
                      </a:ext>
                    </a:extLst>
                  </p:cNvPr>
                  <p:cNvSpPr/>
                  <p:nvPr/>
                </p:nvSpPr>
                <p:spPr bwMode="auto">
                  <a:xfrm>
                    <a:off x="2307514" y="2517191"/>
                    <a:ext cx="918875"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
                    </a: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Z2</a:t>
                    </a:r>
                  </a:p>
                </p:txBody>
              </p:sp>
            </p:grpSp>
            <p:cxnSp>
              <p:nvCxnSpPr>
                <p:cNvPr id="148" name="Straight Arrow Connector 147">
                  <a:extLst>
                    <a:ext uri="{FF2B5EF4-FFF2-40B4-BE49-F238E27FC236}">
                      <a16:creationId xmlns:a16="http://schemas.microsoft.com/office/drawing/2014/main" xmlns="" id="{24FBC4AD-951E-4CD8-9904-A2A2177632BD}"/>
                    </a:ext>
                  </a:extLst>
                </p:cNvPr>
                <p:cNvCxnSpPr>
                  <a:cxnSpLocks/>
                </p:cNvCxnSpPr>
                <p:nvPr/>
              </p:nvCxnSpPr>
              <p:spPr>
                <a:xfrm flipH="1">
                  <a:off x="4222735" y="1998747"/>
                  <a:ext cx="443640" cy="878617"/>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49" name="Group 148">
                  <a:extLst>
                    <a:ext uri="{FF2B5EF4-FFF2-40B4-BE49-F238E27FC236}">
                      <a16:creationId xmlns:a16="http://schemas.microsoft.com/office/drawing/2014/main" xmlns="" id="{99E1120E-B7E5-4B0F-96F5-E4450D03E67F}"/>
                    </a:ext>
                  </a:extLst>
                </p:cNvPr>
                <p:cNvGrpSpPr/>
                <p:nvPr/>
              </p:nvGrpSpPr>
              <p:grpSpPr>
                <a:xfrm>
                  <a:off x="4304586" y="2429107"/>
                  <a:ext cx="2489420" cy="3903999"/>
                  <a:chOff x="1448626" y="2486357"/>
                  <a:chExt cx="2489420" cy="3903999"/>
                </a:xfrm>
              </p:grpSpPr>
              <p:sp>
                <p:nvSpPr>
                  <p:cNvPr id="157" name="Rectangle 156">
                    <a:extLst>
                      <a:ext uri="{FF2B5EF4-FFF2-40B4-BE49-F238E27FC236}">
                        <a16:creationId xmlns:a16="http://schemas.microsoft.com/office/drawing/2014/main" xmlns="" id="{7697DBDF-2EB8-445E-A1D0-2EE1647A136F}"/>
                      </a:ext>
                    </a:extLst>
                  </p:cNvPr>
                  <p:cNvSpPr/>
                  <p:nvPr/>
                </p:nvSpPr>
                <p:spPr bwMode="auto">
                  <a:xfrm>
                    <a:off x="1616881" y="3887729"/>
                    <a:ext cx="2321165"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rPr>
                      <a:t>         RA-GZRS</a:t>
                    </a:r>
                    <a:endParaRPr kumimoji="0" lang="en-US" sz="16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endParaRP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GZRS + read access to secondary</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Separate secondary endpoint</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RPO delay to secondary can be queried</a:t>
                    </a:r>
                    <a:endParaRPr kumimoji="0" lang="en-US" sz="1400" b="0" i="0" u="none" strike="noStrike" kern="1200" cap="none" spc="0" normalizeH="0" baseline="0" noProof="0" dirty="0">
                      <a:ln>
                        <a:noFill/>
                      </a:ln>
                      <a:solidFill>
                        <a:srgbClr val="2F2F2F"/>
                      </a:solidFill>
                      <a:effectLst/>
                      <a:uLnTx/>
                      <a:uFillTx/>
                      <a:latin typeface="Segoe UI Semilight"/>
                      <a:ea typeface="+mn-ea"/>
                      <a:cs typeface="+mn-cs"/>
                    </a:endParaRPr>
                  </a:p>
                </p:txBody>
              </p:sp>
              <p:sp>
                <p:nvSpPr>
                  <p:cNvPr id="158" name="Rectangle 157">
                    <a:extLst>
                      <a:ext uri="{FF2B5EF4-FFF2-40B4-BE49-F238E27FC236}">
                        <a16:creationId xmlns:a16="http://schemas.microsoft.com/office/drawing/2014/main" xmlns="" id="{220D9020-7F2A-4568-A1EC-860FBAC6CF8B}"/>
                      </a:ext>
                    </a:extLst>
                  </p:cNvPr>
                  <p:cNvSpPr>
                    <a:spLocks noChangeAspect="1"/>
                  </p:cNvSpPr>
                  <p:nvPr/>
                </p:nvSpPr>
                <p:spPr bwMode="auto">
                  <a:xfrm>
                    <a:off x="1448626" y="2486357"/>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50" name="Group 149">
                  <a:extLst>
                    <a:ext uri="{FF2B5EF4-FFF2-40B4-BE49-F238E27FC236}">
                      <a16:creationId xmlns:a16="http://schemas.microsoft.com/office/drawing/2014/main" xmlns="" id="{55FADF9D-1A9C-4967-8FDC-10DC7783B0E0}"/>
                    </a:ext>
                  </a:extLst>
                </p:cNvPr>
                <p:cNvGrpSpPr/>
                <p:nvPr/>
              </p:nvGrpSpPr>
              <p:grpSpPr>
                <a:xfrm>
                  <a:off x="4441501" y="2320670"/>
                  <a:ext cx="660731" cy="679743"/>
                  <a:chOff x="2307514" y="2517191"/>
                  <a:chExt cx="918875" cy="911809"/>
                </a:xfrm>
              </p:grpSpPr>
              <p:sp>
                <p:nvSpPr>
                  <p:cNvPr id="155" name="Database_EFC7" title="Icon of a cylinder">
                    <a:extLst>
                      <a:ext uri="{FF2B5EF4-FFF2-40B4-BE49-F238E27FC236}">
                        <a16:creationId xmlns:a16="http://schemas.microsoft.com/office/drawing/2014/main" xmlns="" id="{E00DDE21-831C-4446-977D-D98035DA8121}"/>
                      </a:ext>
                    </a:extLst>
                  </p:cNvPr>
                  <p:cNvSpPr>
                    <a:spLocks noChangeAspect="1" noEditPoints="1"/>
                  </p:cNvSpPr>
                  <p:nvPr/>
                </p:nvSpPr>
                <p:spPr bwMode="auto">
                  <a:xfrm>
                    <a:off x="2503827"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56" name="Rectangle 155">
                    <a:extLst>
                      <a:ext uri="{FF2B5EF4-FFF2-40B4-BE49-F238E27FC236}">
                        <a16:creationId xmlns:a16="http://schemas.microsoft.com/office/drawing/2014/main" xmlns="" id="{6F76EB92-7546-44BA-86D0-0D82AD3AA419}"/>
                      </a:ext>
                    </a:extLst>
                  </p:cNvPr>
                  <p:cNvSpPr/>
                  <p:nvPr/>
                </p:nvSpPr>
                <p:spPr bwMode="auto">
                  <a:xfrm>
                    <a:off x="2307514" y="2517191"/>
                    <a:ext cx="918875"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
                    </a: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Z1</a:t>
                    </a:r>
                  </a:p>
                </p:txBody>
              </p:sp>
            </p:grpSp>
            <p:grpSp>
              <p:nvGrpSpPr>
                <p:cNvPr id="151" name="Group 150">
                  <a:extLst>
                    <a:ext uri="{FF2B5EF4-FFF2-40B4-BE49-F238E27FC236}">
                      <a16:creationId xmlns:a16="http://schemas.microsoft.com/office/drawing/2014/main" xmlns="" id="{3D213987-3895-42F5-B3D3-927FB2171043}"/>
                    </a:ext>
                  </a:extLst>
                </p:cNvPr>
                <p:cNvGrpSpPr/>
                <p:nvPr/>
              </p:nvGrpSpPr>
              <p:grpSpPr>
                <a:xfrm>
                  <a:off x="4955812" y="2906078"/>
                  <a:ext cx="660731" cy="679743"/>
                  <a:chOff x="2307514" y="2517191"/>
                  <a:chExt cx="918875" cy="911809"/>
                </a:xfrm>
              </p:grpSpPr>
              <p:sp>
                <p:nvSpPr>
                  <p:cNvPr id="153" name="Database_EFC7" title="Icon of a cylinder">
                    <a:extLst>
                      <a:ext uri="{FF2B5EF4-FFF2-40B4-BE49-F238E27FC236}">
                        <a16:creationId xmlns:a16="http://schemas.microsoft.com/office/drawing/2014/main" xmlns="" id="{E6C4759A-B5A0-4AB7-8559-E986D46A629D}"/>
                      </a:ext>
                    </a:extLst>
                  </p:cNvPr>
                  <p:cNvSpPr>
                    <a:spLocks noChangeAspect="1" noEditPoints="1"/>
                  </p:cNvSpPr>
                  <p:nvPr/>
                </p:nvSpPr>
                <p:spPr bwMode="auto">
                  <a:xfrm>
                    <a:off x="2503827"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54" name="Rectangle 153">
                    <a:extLst>
                      <a:ext uri="{FF2B5EF4-FFF2-40B4-BE49-F238E27FC236}">
                        <a16:creationId xmlns:a16="http://schemas.microsoft.com/office/drawing/2014/main" xmlns="" id="{25019DEB-C0BF-4077-A416-38BD41A4ADD8}"/>
                      </a:ext>
                    </a:extLst>
                  </p:cNvPr>
                  <p:cNvSpPr/>
                  <p:nvPr/>
                </p:nvSpPr>
                <p:spPr bwMode="auto">
                  <a:xfrm>
                    <a:off x="2307514" y="2517191"/>
                    <a:ext cx="918875"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
                    </a: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Z3</a:t>
                    </a:r>
                  </a:p>
                </p:txBody>
              </p:sp>
            </p:grpSp>
            <p:cxnSp>
              <p:nvCxnSpPr>
                <p:cNvPr id="152" name="Straight Arrow Connector 151">
                  <a:extLst>
                    <a:ext uri="{FF2B5EF4-FFF2-40B4-BE49-F238E27FC236}">
                      <a16:creationId xmlns:a16="http://schemas.microsoft.com/office/drawing/2014/main" xmlns="" id="{24D781B0-921C-4788-9C74-A310DD2D6923}"/>
                    </a:ext>
                  </a:extLst>
                </p:cNvPr>
                <p:cNvCxnSpPr>
                  <a:cxnSpLocks/>
                </p:cNvCxnSpPr>
                <p:nvPr/>
              </p:nvCxnSpPr>
              <p:spPr>
                <a:xfrm>
                  <a:off x="4878555" y="1998747"/>
                  <a:ext cx="405073" cy="892284"/>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
          <p:nvSpPr>
            <p:cNvPr id="138" name="TextBox 137">
              <a:extLst>
                <a:ext uri="{FF2B5EF4-FFF2-40B4-BE49-F238E27FC236}">
                  <a16:creationId xmlns:a16="http://schemas.microsoft.com/office/drawing/2014/main" xmlns="" id="{C7BBC525-2A7C-410A-ACDC-7C7EB36D0E79}"/>
                </a:ext>
              </a:extLst>
            </p:cNvPr>
            <p:cNvSpPr txBox="1"/>
            <p:nvPr/>
          </p:nvSpPr>
          <p:spPr>
            <a:xfrm>
              <a:off x="5192204" y="2003182"/>
              <a:ext cx="1475819"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Typically &gt;300mi</a:t>
              </a:r>
            </a:p>
          </p:txBody>
        </p:sp>
        <p:sp>
          <p:nvSpPr>
            <p:cNvPr id="139" name="TextBox 138">
              <a:extLst>
                <a:ext uri="{FF2B5EF4-FFF2-40B4-BE49-F238E27FC236}">
                  <a16:creationId xmlns:a16="http://schemas.microsoft.com/office/drawing/2014/main" xmlns="" id="{77DFDAD8-66D3-4C28-AFC4-D41D1F405946}"/>
                </a:ext>
              </a:extLst>
            </p:cNvPr>
            <p:cNvSpPr txBox="1"/>
            <p:nvPr/>
          </p:nvSpPr>
          <p:spPr>
            <a:xfrm>
              <a:off x="5645269" y="3027837"/>
              <a:ext cx="750230"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Async</a:t>
              </a:r>
            </a:p>
          </p:txBody>
        </p:sp>
        <p:sp>
          <p:nvSpPr>
            <p:cNvPr id="140" name="TextBox 139">
              <a:extLst>
                <a:ext uri="{FF2B5EF4-FFF2-40B4-BE49-F238E27FC236}">
                  <a16:creationId xmlns:a16="http://schemas.microsoft.com/office/drawing/2014/main" xmlns="" id="{50D1E592-8749-420E-8E44-27A592D3EB04}"/>
                </a:ext>
              </a:extLst>
            </p:cNvPr>
            <p:cNvSpPr txBox="1"/>
            <p:nvPr/>
          </p:nvSpPr>
          <p:spPr>
            <a:xfrm>
              <a:off x="6047200" y="3235996"/>
              <a:ext cx="1059562"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Secondary</a:t>
              </a:r>
            </a:p>
          </p:txBody>
        </p:sp>
        <p:sp>
          <p:nvSpPr>
            <p:cNvPr id="141" name="Database_EFC7" title="Icon of a cylinder">
              <a:extLst>
                <a:ext uri="{FF2B5EF4-FFF2-40B4-BE49-F238E27FC236}">
                  <a16:creationId xmlns:a16="http://schemas.microsoft.com/office/drawing/2014/main" xmlns="" id="{610797FC-F96C-438F-A8AF-712F8437D5EF}"/>
                </a:ext>
              </a:extLst>
            </p:cNvPr>
            <p:cNvSpPr>
              <a:spLocks noChangeAspect="1" noEditPoints="1"/>
            </p:cNvSpPr>
            <p:nvPr/>
          </p:nvSpPr>
          <p:spPr bwMode="auto">
            <a:xfrm>
              <a:off x="6201508" y="2420401"/>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42" name="Database_EFC7" title="Icon of a cylinder">
              <a:extLst>
                <a:ext uri="{FF2B5EF4-FFF2-40B4-BE49-F238E27FC236}">
                  <a16:creationId xmlns:a16="http://schemas.microsoft.com/office/drawing/2014/main" xmlns="" id="{B82DF049-6CA2-4B4D-8B1D-9074FD20ADFA}"/>
                </a:ext>
              </a:extLst>
            </p:cNvPr>
            <p:cNvSpPr>
              <a:spLocks noChangeAspect="1" noEditPoints="1"/>
            </p:cNvSpPr>
            <p:nvPr/>
          </p:nvSpPr>
          <p:spPr bwMode="auto">
            <a:xfrm>
              <a:off x="6353908" y="2572801"/>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43" name="Database_EFC7" title="Icon of a cylinder">
              <a:extLst>
                <a:ext uri="{FF2B5EF4-FFF2-40B4-BE49-F238E27FC236}">
                  <a16:creationId xmlns:a16="http://schemas.microsoft.com/office/drawing/2014/main" xmlns="" id="{851023B1-0B4C-4601-98CA-0B82808230F2}"/>
                </a:ext>
              </a:extLst>
            </p:cNvPr>
            <p:cNvSpPr>
              <a:spLocks noChangeAspect="1" noEditPoints="1"/>
            </p:cNvSpPr>
            <p:nvPr/>
          </p:nvSpPr>
          <p:spPr bwMode="auto">
            <a:xfrm>
              <a:off x="6506308" y="2725201"/>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cxnSp>
          <p:nvCxnSpPr>
            <p:cNvPr id="144" name="Straight Arrow Connector 143">
              <a:extLst>
                <a:ext uri="{FF2B5EF4-FFF2-40B4-BE49-F238E27FC236}">
                  <a16:creationId xmlns:a16="http://schemas.microsoft.com/office/drawing/2014/main" xmlns="" id="{19EE37D4-44FF-4B43-84BC-7728668F04D2}"/>
                </a:ext>
              </a:extLst>
            </p:cNvPr>
            <p:cNvCxnSpPr>
              <a:cxnSpLocks/>
            </p:cNvCxnSpPr>
            <p:nvPr/>
          </p:nvCxnSpPr>
          <p:spPr>
            <a:xfrm>
              <a:off x="5658445" y="3071245"/>
              <a:ext cx="653622" cy="0"/>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2" name="Straight Arrow Connector 1">
            <a:extLst>
              <a:ext uri="{FF2B5EF4-FFF2-40B4-BE49-F238E27FC236}">
                <a16:creationId xmlns:a16="http://schemas.microsoft.com/office/drawing/2014/main" xmlns="" id="{18394927-873E-4AB3-8A77-4AB916888068}"/>
              </a:ext>
            </a:extLst>
          </p:cNvPr>
          <p:cNvCxnSpPr>
            <a:cxnSpLocks/>
          </p:cNvCxnSpPr>
          <p:nvPr/>
        </p:nvCxnSpPr>
        <p:spPr>
          <a:xfrm flipV="1">
            <a:off x="9787633" y="1907845"/>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58560149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ADCA0A-BA20-46E9-8DF1-D5EBCBF30AFC}"/>
              </a:ext>
            </a:extLst>
          </p:cNvPr>
          <p:cNvSpPr>
            <a:spLocks noGrp="1"/>
          </p:cNvSpPr>
          <p:nvPr>
            <p:ph type="title"/>
          </p:nvPr>
        </p:nvSpPr>
        <p:spPr>
          <a:xfrm>
            <a:off x="585216" y="2534625"/>
            <a:ext cx="9144000" cy="997196"/>
          </a:xfrm>
        </p:spPr>
        <p:txBody>
          <a:bodyPr/>
          <a:lstStyle/>
          <a:p>
            <a:r>
              <a:rPr lang="en-US" dirty="0"/>
              <a:t>Walkthrough: Create a block blob storage account</a:t>
            </a:r>
          </a:p>
        </p:txBody>
      </p:sp>
      <p:sp>
        <p:nvSpPr>
          <p:cNvPr id="3" name="Text Placeholder 2">
            <a:extLst>
              <a:ext uri="{FF2B5EF4-FFF2-40B4-BE49-F238E27FC236}">
                <a16:creationId xmlns:a16="http://schemas.microsoft.com/office/drawing/2014/main" xmlns="" id="{C8BA0B05-2172-43AD-88AA-78C051B8D451}"/>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410662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02: Managing the Azure Blob storage lifecycle</a:t>
            </a:r>
          </a:p>
        </p:txBody>
      </p:sp>
    </p:spTree>
    <p:custDataLst>
      <p:tags r:id="rId1"/>
    </p:custDataLst>
    <p:extLst>
      <p:ext uri="{BB962C8B-B14F-4D97-AF65-F5344CB8AC3E}">
        <p14:creationId xmlns:p14="http://schemas.microsoft.com/office/powerpoint/2010/main" val="2588859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6AD505-69FE-4510-80ED-BBA0E5F07CA6}"/>
              </a:ext>
            </a:extLst>
          </p:cNvPr>
          <p:cNvSpPr>
            <a:spLocks noGrp="1"/>
          </p:cNvSpPr>
          <p:nvPr>
            <p:ph type="title"/>
          </p:nvPr>
        </p:nvSpPr>
        <p:spPr/>
        <p:txBody>
          <a:bodyPr/>
          <a:lstStyle/>
          <a:p>
            <a:r>
              <a:rPr lang="en-US" dirty="0"/>
              <a:t>Storage tiers</a:t>
            </a:r>
          </a:p>
        </p:txBody>
      </p:sp>
      <p:sp>
        <p:nvSpPr>
          <p:cNvPr id="3" name="Text Placeholder 2">
            <a:extLst>
              <a:ext uri="{FF2B5EF4-FFF2-40B4-BE49-F238E27FC236}">
                <a16:creationId xmlns:a16="http://schemas.microsoft.com/office/drawing/2014/main" xmlns="" id="{25781454-E81B-4257-BCE2-8A967AC4CEA0}"/>
              </a:ext>
            </a:extLst>
          </p:cNvPr>
          <p:cNvSpPr>
            <a:spLocks noGrp="1"/>
          </p:cNvSpPr>
          <p:nvPr>
            <p:ph type="body" sz="quarter" idx="10"/>
          </p:nvPr>
        </p:nvSpPr>
        <p:spPr>
          <a:xfrm>
            <a:off x="584200" y="1435497"/>
            <a:ext cx="11018520" cy="1378839"/>
          </a:xfrm>
        </p:spPr>
        <p:txBody>
          <a:bodyPr/>
          <a:lstStyle/>
          <a:p>
            <a:pPr marL="0" indent="0">
              <a:buNone/>
            </a:pPr>
            <a:r>
              <a:rPr lang="en-US" dirty="0"/>
              <a:t>You can use storage tiers to tune performance and cost to a ratio that’s ideal for your solution</a:t>
            </a:r>
          </a:p>
          <a:p>
            <a:pPr marL="0" indent="0">
              <a:buNone/>
            </a:pPr>
            <a:endParaRPr lang="en-US" dirty="0"/>
          </a:p>
        </p:txBody>
      </p:sp>
      <p:grpSp>
        <p:nvGrpSpPr>
          <p:cNvPr id="20" name="Group 19" descr="The four tiers of Azure Storage accounts are premium, hot, cool, and archive.">
            <a:extLst>
              <a:ext uri="{FF2B5EF4-FFF2-40B4-BE49-F238E27FC236}">
                <a16:creationId xmlns:a16="http://schemas.microsoft.com/office/drawing/2014/main" xmlns="" id="{CD532522-32D4-40B8-9B25-7980CDEABBAB}"/>
              </a:ext>
            </a:extLst>
          </p:cNvPr>
          <p:cNvGrpSpPr/>
          <p:nvPr/>
        </p:nvGrpSpPr>
        <p:grpSpPr>
          <a:xfrm>
            <a:off x="1979137" y="4217829"/>
            <a:ext cx="8168576" cy="2409347"/>
            <a:chOff x="2025383" y="3345626"/>
            <a:chExt cx="8168576" cy="2409347"/>
          </a:xfrm>
        </p:grpSpPr>
        <p:sp>
          <p:nvSpPr>
            <p:cNvPr id="4" name="Archive_F03F">
              <a:extLst>
                <a:ext uri="{FF2B5EF4-FFF2-40B4-BE49-F238E27FC236}">
                  <a16:creationId xmlns:a16="http://schemas.microsoft.com/office/drawing/2014/main" xmlns="" id="{A484BDC7-44E8-406B-8840-72964F19AEE2}"/>
                </a:ext>
              </a:extLst>
            </p:cNvPr>
            <p:cNvSpPr>
              <a:spLocks noChangeAspect="1" noEditPoints="1"/>
            </p:cNvSpPr>
            <p:nvPr/>
          </p:nvSpPr>
          <p:spPr bwMode="auto">
            <a:xfrm>
              <a:off x="8729290" y="3409829"/>
              <a:ext cx="592301" cy="513637"/>
            </a:xfrm>
            <a:custGeom>
              <a:avLst/>
              <a:gdLst>
                <a:gd name="T0" fmla="*/ 4721 w 4721"/>
                <a:gd name="T1" fmla="*/ 1260 h 4094"/>
                <a:gd name="T2" fmla="*/ 0 w 4721"/>
                <a:gd name="T3" fmla="*/ 1260 h 4094"/>
                <a:gd name="T4" fmla="*/ 0 w 4721"/>
                <a:gd name="T5" fmla="*/ 0 h 4094"/>
                <a:gd name="T6" fmla="*/ 4721 w 4721"/>
                <a:gd name="T7" fmla="*/ 0 h 4094"/>
                <a:gd name="T8" fmla="*/ 4721 w 4721"/>
                <a:gd name="T9" fmla="*/ 1260 h 4094"/>
                <a:gd name="T10" fmla="*/ 315 w 4721"/>
                <a:gd name="T11" fmla="*/ 1260 h 4094"/>
                <a:gd name="T12" fmla="*/ 315 w 4721"/>
                <a:gd name="T13" fmla="*/ 4094 h 4094"/>
                <a:gd name="T14" fmla="*/ 4407 w 4721"/>
                <a:gd name="T15" fmla="*/ 4094 h 4094"/>
                <a:gd name="T16" fmla="*/ 4407 w 4721"/>
                <a:gd name="T17" fmla="*/ 1260 h 4094"/>
                <a:gd name="T18" fmla="*/ 1417 w 4721"/>
                <a:gd name="T19" fmla="*/ 2205 h 4094"/>
                <a:gd name="T20" fmla="*/ 3305 w 4721"/>
                <a:gd name="T21" fmla="*/ 2205 h 4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21" h="4094">
                  <a:moveTo>
                    <a:pt x="4721" y="1260"/>
                  </a:moveTo>
                  <a:lnTo>
                    <a:pt x="0" y="1260"/>
                  </a:lnTo>
                  <a:lnTo>
                    <a:pt x="0" y="0"/>
                  </a:lnTo>
                  <a:lnTo>
                    <a:pt x="4721" y="0"/>
                  </a:lnTo>
                  <a:lnTo>
                    <a:pt x="4721" y="1260"/>
                  </a:lnTo>
                  <a:moveTo>
                    <a:pt x="315" y="1260"/>
                  </a:moveTo>
                  <a:lnTo>
                    <a:pt x="315" y="4094"/>
                  </a:lnTo>
                  <a:lnTo>
                    <a:pt x="4407" y="4094"/>
                  </a:lnTo>
                  <a:lnTo>
                    <a:pt x="4407" y="1260"/>
                  </a:lnTo>
                  <a:moveTo>
                    <a:pt x="1417" y="2205"/>
                  </a:moveTo>
                  <a:lnTo>
                    <a:pt x="3305" y="2205"/>
                  </a:ln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5" name="Rectangle 4">
              <a:extLst>
                <a:ext uri="{FF2B5EF4-FFF2-40B4-BE49-F238E27FC236}">
                  <a16:creationId xmlns:a16="http://schemas.microsoft.com/office/drawing/2014/main" xmlns="" id="{F224ED12-1BC3-497B-A107-1878A2465367}"/>
                </a:ext>
              </a:extLst>
            </p:cNvPr>
            <p:cNvSpPr/>
            <p:nvPr/>
          </p:nvSpPr>
          <p:spPr bwMode="auto">
            <a:xfrm>
              <a:off x="4246744"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Hot </a:t>
              </a:r>
            </a:p>
          </p:txBody>
        </p:sp>
        <p:sp>
          <p:nvSpPr>
            <p:cNvPr id="6" name="Rectangle 5">
              <a:extLst>
                <a:ext uri="{FF2B5EF4-FFF2-40B4-BE49-F238E27FC236}">
                  <a16:creationId xmlns:a16="http://schemas.microsoft.com/office/drawing/2014/main" xmlns="" id="{DE8311A8-51AE-4BAE-8100-6A5FE292A182}"/>
                </a:ext>
              </a:extLst>
            </p:cNvPr>
            <p:cNvSpPr/>
            <p:nvPr/>
          </p:nvSpPr>
          <p:spPr bwMode="auto">
            <a:xfrm>
              <a:off x="6086136"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Cool</a:t>
              </a:r>
            </a:p>
          </p:txBody>
        </p:sp>
        <p:sp>
          <p:nvSpPr>
            <p:cNvPr id="7" name="Rectangle 6">
              <a:extLst>
                <a:ext uri="{FF2B5EF4-FFF2-40B4-BE49-F238E27FC236}">
                  <a16:creationId xmlns:a16="http://schemas.microsoft.com/office/drawing/2014/main" xmlns="" id="{0A1BF913-5E5A-4594-9268-A21262737DFA}"/>
                </a:ext>
              </a:extLst>
            </p:cNvPr>
            <p:cNvSpPr/>
            <p:nvPr/>
          </p:nvSpPr>
          <p:spPr bwMode="auto">
            <a:xfrm>
              <a:off x="7863915"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fr-FR"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Archive</a:t>
              </a:r>
              <a:endPar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endParaRPr>
            </a:p>
          </p:txBody>
        </p:sp>
        <p:sp>
          <p:nvSpPr>
            <p:cNvPr id="8" name="Temperature_mild">
              <a:extLst>
                <a:ext uri="{FF2B5EF4-FFF2-40B4-BE49-F238E27FC236}">
                  <a16:creationId xmlns:a16="http://schemas.microsoft.com/office/drawing/2014/main" xmlns="" id="{FC3A0D6F-8F7E-4E8D-9105-B1AA06A12AD9}"/>
                </a:ext>
              </a:extLst>
            </p:cNvPr>
            <p:cNvSpPr>
              <a:spLocks noChangeAspect="1" noEditPoints="1"/>
            </p:cNvSpPr>
            <p:nvPr/>
          </p:nvSpPr>
          <p:spPr bwMode="auto">
            <a:xfrm>
              <a:off x="7135619" y="3345626"/>
              <a:ext cx="231081" cy="577839"/>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193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1931"/>
                  </a:moveTo>
                  <a:cubicBezTo>
                    <a:pt x="748" y="2716"/>
                    <a:pt x="748" y="2716"/>
                    <a:pt x="748" y="2716"/>
                  </a:cubicBezTo>
                </a:path>
              </a:pathLst>
            </a:custGeom>
            <a:solidFill>
              <a:schemeClr val="accent1">
                <a:lumMod val="20000"/>
                <a:lumOff val="80000"/>
              </a:schemeClr>
            </a:solidFill>
            <a:ln w="1905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9" name="Temperature_hot">
              <a:extLst>
                <a:ext uri="{FF2B5EF4-FFF2-40B4-BE49-F238E27FC236}">
                  <a16:creationId xmlns:a16="http://schemas.microsoft.com/office/drawing/2014/main" xmlns="" id="{112204ED-B8B1-479B-B0F7-8B58BF3FE65D}"/>
                </a:ext>
              </a:extLst>
            </p:cNvPr>
            <p:cNvSpPr>
              <a:spLocks noChangeAspect="1" noEditPoints="1"/>
            </p:cNvSpPr>
            <p:nvPr/>
          </p:nvSpPr>
          <p:spPr bwMode="auto">
            <a:xfrm>
              <a:off x="5299843" y="3345626"/>
              <a:ext cx="231081" cy="577839"/>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49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491"/>
                  </a:moveTo>
                  <a:cubicBezTo>
                    <a:pt x="748" y="2716"/>
                    <a:pt x="748" y="2716"/>
                    <a:pt x="748" y="2716"/>
                  </a:cubicBezTo>
                </a:path>
              </a:pathLst>
            </a:custGeom>
            <a:solidFill>
              <a:srgbClr val="FFC000"/>
            </a:solidFill>
            <a:ln w="1905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10" name="Freeform: Shape 9">
              <a:extLst>
                <a:ext uri="{FF2B5EF4-FFF2-40B4-BE49-F238E27FC236}">
                  <a16:creationId xmlns:a16="http://schemas.microsoft.com/office/drawing/2014/main" xmlns="" id="{BD97FE40-0C46-45D7-8C77-C44ED3FBE34F}"/>
                </a:ext>
              </a:extLst>
            </p:cNvPr>
            <p:cNvSpPr/>
            <p:nvPr/>
          </p:nvSpPr>
          <p:spPr bwMode="auto">
            <a:xfrm>
              <a:off x="5037259"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11" name="Freeform: Shape 10">
              <a:extLst>
                <a:ext uri="{FF2B5EF4-FFF2-40B4-BE49-F238E27FC236}">
                  <a16:creationId xmlns:a16="http://schemas.microsoft.com/office/drawing/2014/main" xmlns="" id="{0EC4FBC6-5C0D-41C8-B9D2-3DBF8A7F688D}"/>
                </a:ext>
              </a:extLst>
            </p:cNvPr>
            <p:cNvSpPr/>
            <p:nvPr/>
          </p:nvSpPr>
          <p:spPr bwMode="auto">
            <a:xfrm>
              <a:off x="6873035"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12" name="Freeform: Shape 11">
              <a:extLst>
                <a:ext uri="{FF2B5EF4-FFF2-40B4-BE49-F238E27FC236}">
                  <a16:creationId xmlns:a16="http://schemas.microsoft.com/office/drawing/2014/main" xmlns="" id="{0B3C40FC-3A00-4A34-8DE7-02EF749B9F5F}"/>
                </a:ext>
              </a:extLst>
            </p:cNvPr>
            <p:cNvSpPr/>
            <p:nvPr/>
          </p:nvSpPr>
          <p:spPr bwMode="auto">
            <a:xfrm>
              <a:off x="8650813"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13" name="TextBox 12">
              <a:extLst>
                <a:ext uri="{FF2B5EF4-FFF2-40B4-BE49-F238E27FC236}">
                  <a16:creationId xmlns:a16="http://schemas.microsoft.com/office/drawing/2014/main" xmlns="" id="{71077F64-BAFB-45C9-B366-0F9782E2EE98}"/>
                </a:ext>
              </a:extLst>
            </p:cNvPr>
            <p:cNvSpPr txBox="1"/>
            <p:nvPr/>
          </p:nvSpPr>
          <p:spPr>
            <a:xfrm>
              <a:off x="4267547" y="4634402"/>
              <a:ext cx="2288436" cy="843572"/>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Frequently </a:t>
              </a:r>
              <a:b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b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accessed data</a:t>
              </a:r>
            </a:p>
          </p:txBody>
        </p:sp>
        <p:sp>
          <p:nvSpPr>
            <p:cNvPr id="14" name="TextBox 13">
              <a:extLst>
                <a:ext uri="{FF2B5EF4-FFF2-40B4-BE49-F238E27FC236}">
                  <a16:creationId xmlns:a16="http://schemas.microsoft.com/office/drawing/2014/main" xmlns="" id="{A87C0A29-B7EE-412A-B93A-72464BC58F44}"/>
                </a:ext>
              </a:extLst>
            </p:cNvPr>
            <p:cNvSpPr txBox="1"/>
            <p:nvPr/>
          </p:nvSpPr>
          <p:spPr>
            <a:xfrm>
              <a:off x="6106940" y="4634402"/>
              <a:ext cx="2288436" cy="843572"/>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Less frequently accessed data</a:t>
              </a:r>
            </a:p>
          </p:txBody>
        </p:sp>
        <p:sp>
          <p:nvSpPr>
            <p:cNvPr id="15" name="TextBox 14">
              <a:extLst>
                <a:ext uri="{FF2B5EF4-FFF2-40B4-BE49-F238E27FC236}">
                  <a16:creationId xmlns:a16="http://schemas.microsoft.com/office/drawing/2014/main" xmlns="" id="{DB26BE8C-9389-4117-B017-8761F1691E02}"/>
                </a:ext>
              </a:extLst>
            </p:cNvPr>
            <p:cNvSpPr txBox="1"/>
            <p:nvPr/>
          </p:nvSpPr>
          <p:spPr>
            <a:xfrm>
              <a:off x="7884720" y="4634402"/>
              <a:ext cx="2288436" cy="843572"/>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Rarely </a:t>
              </a:r>
              <a:b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b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accessed data</a:t>
              </a:r>
            </a:p>
          </p:txBody>
        </p:sp>
        <p:sp>
          <p:nvSpPr>
            <p:cNvPr id="16" name="Rectangle 15">
              <a:extLst>
                <a:ext uri="{FF2B5EF4-FFF2-40B4-BE49-F238E27FC236}">
                  <a16:creationId xmlns:a16="http://schemas.microsoft.com/office/drawing/2014/main" xmlns="" id="{B3DEB320-C95B-46FD-9335-BBC5AE18F172}"/>
                </a:ext>
              </a:extLst>
            </p:cNvPr>
            <p:cNvSpPr/>
            <p:nvPr/>
          </p:nvSpPr>
          <p:spPr bwMode="auto">
            <a:xfrm>
              <a:off x="2085453" y="4064583"/>
              <a:ext cx="2376171"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Premium </a:t>
              </a:r>
            </a:p>
          </p:txBody>
        </p:sp>
        <p:sp>
          <p:nvSpPr>
            <p:cNvPr id="17" name="Freeform: Shape 16">
              <a:extLst>
                <a:ext uri="{FF2B5EF4-FFF2-40B4-BE49-F238E27FC236}">
                  <a16:creationId xmlns:a16="http://schemas.microsoft.com/office/drawing/2014/main" xmlns="" id="{C0927729-C0E0-4854-9F07-6D1A25678A5C}"/>
                </a:ext>
              </a:extLst>
            </p:cNvPr>
            <p:cNvSpPr/>
            <p:nvPr/>
          </p:nvSpPr>
          <p:spPr bwMode="auto">
            <a:xfrm>
              <a:off x="2795095"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18" name="TextBox 17">
              <a:extLst>
                <a:ext uri="{FF2B5EF4-FFF2-40B4-BE49-F238E27FC236}">
                  <a16:creationId xmlns:a16="http://schemas.microsoft.com/office/drawing/2014/main" xmlns="" id="{C2E46093-31C0-4497-8BB0-B79781573F1D}"/>
                </a:ext>
              </a:extLst>
            </p:cNvPr>
            <p:cNvSpPr txBox="1"/>
            <p:nvPr/>
          </p:nvSpPr>
          <p:spPr>
            <a:xfrm>
              <a:off x="2025383" y="4634402"/>
              <a:ext cx="2288436" cy="1120571"/>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Low and consistent latency data</a:t>
              </a:r>
            </a:p>
          </p:txBody>
        </p:sp>
        <p:pic>
          <p:nvPicPr>
            <p:cNvPr id="19" name="Graphic 18" descr="Fire">
              <a:extLst>
                <a:ext uri="{FF2B5EF4-FFF2-40B4-BE49-F238E27FC236}">
                  <a16:creationId xmlns:a16="http://schemas.microsoft.com/office/drawing/2014/main" xmlns="" id="{CDAFD136-213E-4111-891A-9332BF3DE17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2880638" y="3345626"/>
              <a:ext cx="577923" cy="577923"/>
            </a:xfrm>
            <a:prstGeom prst="rect">
              <a:avLst/>
            </a:prstGeom>
          </p:spPr>
        </p:pic>
      </p:grpSp>
      <p:sp>
        <p:nvSpPr>
          <p:cNvPr id="21" name="Right Brace 20">
            <a:extLst>
              <a:ext uri="{FF2B5EF4-FFF2-40B4-BE49-F238E27FC236}">
                <a16:creationId xmlns:a16="http://schemas.microsoft.com/office/drawing/2014/main" xmlns="" id="{8179E35C-18F1-4B12-AA39-1CD4167C02E5}"/>
              </a:ext>
            </a:extLst>
          </p:cNvPr>
          <p:cNvSpPr/>
          <p:nvPr/>
        </p:nvSpPr>
        <p:spPr>
          <a:xfrm rot="16200000">
            <a:off x="6980627" y="1573141"/>
            <a:ext cx="493665" cy="4110110"/>
          </a:xfrm>
          <a:prstGeom prst="rightBrac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 Placeholder 2">
            <a:extLst>
              <a:ext uri="{FF2B5EF4-FFF2-40B4-BE49-F238E27FC236}">
                <a16:creationId xmlns:a16="http://schemas.microsoft.com/office/drawing/2014/main" xmlns="" id="{20551F02-0410-434F-9B99-FDF144BAD45E}"/>
              </a:ext>
            </a:extLst>
          </p:cNvPr>
          <p:cNvSpPr txBox="1">
            <a:spLocks/>
          </p:cNvSpPr>
          <p:nvPr/>
        </p:nvSpPr>
        <p:spPr>
          <a:xfrm>
            <a:off x="5179574" y="2881108"/>
            <a:ext cx="4102941" cy="94795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t>Access tiers</a:t>
            </a:r>
          </a:p>
          <a:p>
            <a:pPr marL="0" indent="0">
              <a:buFont typeface="Wingdings" panose="05000000000000000000" pitchFamily="2" charset="2"/>
              <a:buNone/>
            </a:pPr>
            <a:endParaRPr lang="en-US" dirty="0"/>
          </a:p>
        </p:txBody>
      </p:sp>
      <p:sp>
        <p:nvSpPr>
          <p:cNvPr id="23" name="Text Placeholder 2">
            <a:extLst>
              <a:ext uri="{FF2B5EF4-FFF2-40B4-BE49-F238E27FC236}">
                <a16:creationId xmlns:a16="http://schemas.microsoft.com/office/drawing/2014/main" xmlns="" id="{AE08DDFA-24EC-4D8A-8037-54632CDA44DF}"/>
              </a:ext>
            </a:extLst>
          </p:cNvPr>
          <p:cNvSpPr txBox="1">
            <a:spLocks/>
          </p:cNvSpPr>
          <p:nvPr/>
        </p:nvSpPr>
        <p:spPr>
          <a:xfrm>
            <a:off x="1076633" y="2881108"/>
            <a:ext cx="4102941" cy="94795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t>Performance  tier</a:t>
            </a:r>
          </a:p>
          <a:p>
            <a:pPr marL="0" indent="0">
              <a:buFont typeface="Wingdings" panose="05000000000000000000" pitchFamily="2" charset="2"/>
              <a:buNone/>
            </a:pPr>
            <a:endParaRPr lang="en-US" dirty="0"/>
          </a:p>
        </p:txBody>
      </p:sp>
      <p:cxnSp>
        <p:nvCxnSpPr>
          <p:cNvPr id="26" name="Straight Arrow Connector 25">
            <a:extLst>
              <a:ext uri="{FF2B5EF4-FFF2-40B4-BE49-F238E27FC236}">
                <a16:creationId xmlns:a16="http://schemas.microsoft.com/office/drawing/2014/main" xmlns="" id="{77744B3C-86AA-45F0-90FC-FFF7209BC307}"/>
              </a:ext>
            </a:extLst>
          </p:cNvPr>
          <p:cNvCxnSpPr/>
          <p:nvPr/>
        </p:nvCxnSpPr>
        <p:spPr>
          <a:xfrm>
            <a:off x="3128103" y="3429000"/>
            <a:ext cx="0" cy="6731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22333845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FE2735-0C43-4434-94EC-056EDA567BD1}"/>
              </a:ext>
            </a:extLst>
          </p:cNvPr>
          <p:cNvSpPr>
            <a:spLocks noGrp="1"/>
          </p:cNvSpPr>
          <p:nvPr>
            <p:ph type="title"/>
          </p:nvPr>
        </p:nvSpPr>
        <p:spPr/>
        <p:txBody>
          <a:bodyPr/>
          <a:lstStyle/>
          <a:p>
            <a:r>
              <a:rPr lang="en-US" dirty="0"/>
              <a:t>Storage tier pricing</a:t>
            </a:r>
          </a:p>
        </p:txBody>
      </p:sp>
      <p:grpSp>
        <p:nvGrpSpPr>
          <p:cNvPr id="106" name="Group 105" descr="Illustration of how the premium and hot tiers have higher storage costs than the cool and archive tiers.">
            <a:extLst>
              <a:ext uri="{FF2B5EF4-FFF2-40B4-BE49-F238E27FC236}">
                <a16:creationId xmlns:a16="http://schemas.microsoft.com/office/drawing/2014/main" xmlns="" id="{FDBAEB5A-680C-4C04-8941-FD20E28784E3}"/>
              </a:ext>
            </a:extLst>
          </p:cNvPr>
          <p:cNvGrpSpPr/>
          <p:nvPr/>
        </p:nvGrpSpPr>
        <p:grpSpPr>
          <a:xfrm>
            <a:off x="1632298" y="1435497"/>
            <a:ext cx="9244672" cy="686120"/>
            <a:chOff x="1659033" y="1709317"/>
            <a:chExt cx="9244672" cy="686120"/>
          </a:xfrm>
        </p:grpSpPr>
        <p:sp>
          <p:nvSpPr>
            <p:cNvPr id="15" name="TextBox 14">
              <a:extLst>
                <a:ext uri="{FF2B5EF4-FFF2-40B4-BE49-F238E27FC236}">
                  <a16:creationId xmlns:a16="http://schemas.microsoft.com/office/drawing/2014/main" xmlns="" id="{6179B0EC-779C-4623-AB33-B29486ED63A0}"/>
                </a:ext>
              </a:extLst>
            </p:cNvPr>
            <p:cNvSpPr txBox="1"/>
            <p:nvPr/>
          </p:nvSpPr>
          <p:spPr>
            <a:xfrm>
              <a:off x="5300481" y="1785404"/>
              <a:ext cx="1986052" cy="533938"/>
            </a:xfrm>
            <a:prstGeom prst="rect">
              <a:avLst/>
            </a:prstGeom>
            <a:noFill/>
          </p:spPr>
          <p:txBody>
            <a:bodyPr wrap="square" lIns="0" tIns="143387" rIns="0" bIns="143387" rtlCol="0" anchor="ctr">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endParaRPr kumimoji="0" lang="en-US" sz="1730" b="0" i="0" u="none" strike="noStrike" kern="1200" cap="none" spc="0" normalizeH="0" baseline="0" noProof="0" dirty="0">
                <a:ln>
                  <a:noFill/>
                </a:ln>
                <a:gradFill>
                  <a:gsLst>
                    <a:gs pos="88021">
                      <a:srgbClr val="0078D7"/>
                    </a:gs>
                    <a:gs pos="78761">
                      <a:srgbClr val="0078D7"/>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19" name="TextBox 18">
              <a:extLst>
                <a:ext uri="{FF2B5EF4-FFF2-40B4-BE49-F238E27FC236}">
                  <a16:creationId xmlns:a16="http://schemas.microsoft.com/office/drawing/2014/main" xmlns="" id="{F0C81659-72A6-4176-A07F-0CC7744D3776}"/>
                </a:ext>
              </a:extLst>
            </p:cNvPr>
            <p:cNvSpPr txBox="1"/>
            <p:nvPr/>
          </p:nvSpPr>
          <p:spPr>
            <a:xfrm>
              <a:off x="7139874" y="1785404"/>
              <a:ext cx="1986052" cy="533938"/>
            </a:xfrm>
            <a:prstGeom prst="rect">
              <a:avLst/>
            </a:prstGeom>
            <a:noFill/>
          </p:spPr>
          <p:txBody>
            <a:bodyPr wrap="square" lIns="0" tIns="143387" rIns="0" bIns="143387" rtlCol="0" anchor="ctr">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endParaRPr kumimoji="0" lang="en-US" sz="1730" b="0" i="0" u="none" strike="noStrike" kern="1200" cap="none" spc="0" normalizeH="0" baseline="0" noProof="0" dirty="0">
                <a:ln>
                  <a:noFill/>
                </a:ln>
                <a:gradFill>
                  <a:gsLst>
                    <a:gs pos="88021">
                      <a:srgbClr val="0078D7"/>
                    </a:gs>
                    <a:gs pos="78761">
                      <a:srgbClr val="0078D7"/>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3" name="TextBox 22">
              <a:extLst>
                <a:ext uri="{FF2B5EF4-FFF2-40B4-BE49-F238E27FC236}">
                  <a16:creationId xmlns:a16="http://schemas.microsoft.com/office/drawing/2014/main" xmlns="" id="{8275668E-3BEE-4D22-A5AF-9770DBC806EB}"/>
                </a:ext>
              </a:extLst>
            </p:cNvPr>
            <p:cNvSpPr txBox="1"/>
            <p:nvPr/>
          </p:nvSpPr>
          <p:spPr>
            <a:xfrm>
              <a:off x="8917653" y="1785404"/>
              <a:ext cx="1986052" cy="533938"/>
            </a:xfrm>
            <a:prstGeom prst="rect">
              <a:avLst/>
            </a:prstGeom>
            <a:noFill/>
          </p:spPr>
          <p:txBody>
            <a:bodyPr wrap="square" lIns="0" tIns="143387" rIns="0" bIns="143387" rtlCol="0" anchor="ctr">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endParaRPr kumimoji="0" lang="en-US" sz="1730" b="0" i="0" u="none" strike="noStrike" kern="1200" cap="none" spc="0" normalizeH="0" baseline="0" noProof="0" dirty="0">
                <a:ln>
                  <a:noFill/>
                </a:ln>
                <a:gradFill>
                  <a:gsLst>
                    <a:gs pos="88021">
                      <a:srgbClr val="0078D7"/>
                    </a:gs>
                    <a:gs pos="78761">
                      <a:srgbClr val="0078D7"/>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5" name="Freeform: Shape 24">
              <a:extLst>
                <a:ext uri="{FF2B5EF4-FFF2-40B4-BE49-F238E27FC236}">
                  <a16:creationId xmlns:a16="http://schemas.microsoft.com/office/drawing/2014/main" xmlns="" id="{9ED3B769-F468-46B2-A846-E1635503C007}"/>
                </a:ext>
              </a:extLst>
            </p:cNvPr>
            <p:cNvSpPr/>
            <p:nvPr/>
          </p:nvSpPr>
          <p:spPr bwMode="auto">
            <a:xfrm flipV="1">
              <a:off x="1659033" y="1709317"/>
              <a:ext cx="9050416" cy="44820"/>
            </a:xfrm>
            <a:custGeom>
              <a:avLst/>
              <a:gdLst>
                <a:gd name="connsiteX0" fmla="*/ 0 w 7167419"/>
                <a:gd name="connsiteY0" fmla="*/ 0 h 0"/>
                <a:gd name="connsiteX1" fmla="*/ 7167419 w 7167419"/>
                <a:gd name="connsiteY1" fmla="*/ 0 h 0"/>
              </a:gdLst>
              <a:ahLst/>
              <a:cxnLst>
                <a:cxn ang="0">
                  <a:pos x="connsiteX0" y="connsiteY0"/>
                </a:cxn>
                <a:cxn ang="0">
                  <a:pos x="connsiteX1" y="connsiteY1"/>
                </a:cxn>
              </a:cxnLst>
              <a:rect l="l" t="t" r="r" b="b"/>
              <a:pathLst>
                <a:path w="7167419">
                  <a:moveTo>
                    <a:pt x="0" y="0"/>
                  </a:moveTo>
                  <a:lnTo>
                    <a:pt x="7167419" y="0"/>
                  </a:lnTo>
                </a:path>
              </a:pathLst>
            </a:custGeom>
            <a:noFill/>
            <a:ln w="12700">
              <a:solidFill>
                <a:schemeClr val="bg2">
                  <a:lumMod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26" name="Freeform: Shape 25">
              <a:extLst>
                <a:ext uri="{FF2B5EF4-FFF2-40B4-BE49-F238E27FC236}">
                  <a16:creationId xmlns:a16="http://schemas.microsoft.com/office/drawing/2014/main" xmlns="" id="{CFDF7C14-C2B9-4460-8512-FAAB721F52E8}"/>
                </a:ext>
              </a:extLst>
            </p:cNvPr>
            <p:cNvSpPr/>
            <p:nvPr/>
          </p:nvSpPr>
          <p:spPr bwMode="auto">
            <a:xfrm>
              <a:off x="1659033" y="2350617"/>
              <a:ext cx="9050416" cy="44820"/>
            </a:xfrm>
            <a:custGeom>
              <a:avLst/>
              <a:gdLst>
                <a:gd name="connsiteX0" fmla="*/ 0 w 7167419"/>
                <a:gd name="connsiteY0" fmla="*/ 0 h 0"/>
                <a:gd name="connsiteX1" fmla="*/ 7167419 w 7167419"/>
                <a:gd name="connsiteY1" fmla="*/ 0 h 0"/>
              </a:gdLst>
              <a:ahLst/>
              <a:cxnLst>
                <a:cxn ang="0">
                  <a:pos x="connsiteX0" y="connsiteY0"/>
                </a:cxn>
                <a:cxn ang="0">
                  <a:pos x="connsiteX1" y="connsiteY1"/>
                </a:cxn>
              </a:cxnLst>
              <a:rect l="l" t="t" r="r" b="b"/>
              <a:pathLst>
                <a:path w="7167419">
                  <a:moveTo>
                    <a:pt x="0" y="0"/>
                  </a:moveTo>
                  <a:lnTo>
                    <a:pt x="7167419" y="0"/>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30" name="Rectangle 29">
              <a:extLst>
                <a:ext uri="{FF2B5EF4-FFF2-40B4-BE49-F238E27FC236}">
                  <a16:creationId xmlns:a16="http://schemas.microsoft.com/office/drawing/2014/main" xmlns="" id="{B3EDFFD1-C5D6-49A0-9DEC-AB1532D24E1A}"/>
                </a:ext>
              </a:extLst>
            </p:cNvPr>
            <p:cNvSpPr/>
            <p:nvPr/>
          </p:nvSpPr>
          <p:spPr>
            <a:xfrm>
              <a:off x="2156389" y="1844213"/>
              <a:ext cx="907621" cy="417807"/>
            </a:xfrm>
            <a:prstGeom prst="rect">
              <a:avLst/>
            </a:prstGeom>
          </p:spPr>
          <p:txBody>
            <a:bodyPr wrap="none">
              <a:spAutoFit/>
            </a:bodyPr>
            <a:lstStyle/>
            <a:p>
              <a:pPr marL="0" marR="0" lvl="0" indent="0" algn="l" defTabSz="914192" rtl="0" eaLnBrk="1" fontAlgn="auto" latinLnBrk="0" hangingPunct="1">
                <a:lnSpc>
                  <a:spcPct val="90000"/>
                </a:lnSpc>
                <a:spcBef>
                  <a:spcPts val="588"/>
                </a:spcBef>
                <a:spcAft>
                  <a:spcPts val="588"/>
                </a:spcAft>
                <a:buClrTx/>
                <a:buSzTx/>
                <a:buFontTx/>
                <a:buNone/>
                <a:tabLst/>
                <a:defRPr/>
              </a:pPr>
              <a:r>
                <a:rPr kumimoji="0" lang="en-US" sz="1175"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Per GB</a:t>
              </a:r>
              <a:br>
                <a:rPr kumimoji="0" lang="en-US" sz="1175"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br>
              <a:r>
                <a:rPr kumimoji="0" lang="en-US" sz="1175"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per month</a:t>
              </a:r>
            </a:p>
          </p:txBody>
        </p:sp>
        <p:sp>
          <p:nvSpPr>
            <p:cNvPr id="44" name="TextBox 43">
              <a:extLst>
                <a:ext uri="{FF2B5EF4-FFF2-40B4-BE49-F238E27FC236}">
                  <a16:creationId xmlns:a16="http://schemas.microsoft.com/office/drawing/2014/main" xmlns="" id="{A4B9D239-C070-4BB0-B131-A322E2C360A3}"/>
                </a:ext>
              </a:extLst>
            </p:cNvPr>
            <p:cNvSpPr txBox="1"/>
            <p:nvPr/>
          </p:nvSpPr>
          <p:spPr>
            <a:xfrm>
              <a:off x="3185317" y="1785404"/>
              <a:ext cx="1986052" cy="533938"/>
            </a:xfrm>
            <a:prstGeom prst="rect">
              <a:avLst/>
            </a:prstGeom>
            <a:noFill/>
          </p:spPr>
          <p:txBody>
            <a:bodyPr wrap="square" lIns="0" tIns="143387" rIns="0" bIns="143387" rtlCol="0" anchor="ctr">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endParaRPr kumimoji="0" lang="en-US" sz="1730" b="0" i="0" u="none" strike="noStrike" kern="1200" cap="none" spc="0" normalizeH="0" baseline="0" noProof="0" dirty="0">
                <a:ln>
                  <a:noFill/>
                </a:ln>
                <a:gradFill>
                  <a:gsLst>
                    <a:gs pos="88021">
                      <a:srgbClr val="0078D7"/>
                    </a:gs>
                    <a:gs pos="78761">
                      <a:srgbClr val="0078D7"/>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49" name="Arrow: Left-Right 48">
              <a:extLst>
                <a:ext uri="{FF2B5EF4-FFF2-40B4-BE49-F238E27FC236}">
                  <a16:creationId xmlns:a16="http://schemas.microsoft.com/office/drawing/2014/main" xmlns="" id="{679EE6B7-6317-43A7-B938-FE80FAD52C58}"/>
                </a:ext>
              </a:extLst>
            </p:cNvPr>
            <p:cNvSpPr/>
            <p:nvPr/>
          </p:nvSpPr>
          <p:spPr bwMode="auto">
            <a:xfrm>
              <a:off x="4467304" y="1911642"/>
              <a:ext cx="5143730" cy="310840"/>
            </a:xfrm>
            <a:prstGeom prst="leftRightArrow">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TextBox 49">
              <a:extLst>
                <a:ext uri="{FF2B5EF4-FFF2-40B4-BE49-F238E27FC236}">
                  <a16:creationId xmlns:a16="http://schemas.microsoft.com/office/drawing/2014/main" xmlns="" id="{75BF32D8-34FF-4A8C-8FF1-FAC5129B365F}"/>
                </a:ext>
              </a:extLst>
            </p:cNvPr>
            <p:cNvSpPr txBox="1"/>
            <p:nvPr/>
          </p:nvSpPr>
          <p:spPr>
            <a:xfrm>
              <a:off x="8917653" y="1797386"/>
              <a:ext cx="1986052" cy="533938"/>
            </a:xfrm>
            <a:prstGeom prst="rect">
              <a:avLst/>
            </a:prstGeom>
            <a:noFill/>
          </p:spPr>
          <p:txBody>
            <a:bodyPr wrap="square" lIns="0" tIns="143387" rIns="0" bIns="143387" rtlCol="0">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r>
                <a:rPr kumimoji="0" lang="en-US" sz="1730" b="0" i="0" u="none" strike="noStrike" kern="1200" cap="none" spc="0" normalizeH="0" baseline="0" noProof="0" dirty="0">
                  <a:ln>
                    <a:noFill/>
                  </a:ln>
                  <a:solidFill>
                    <a:schemeClr val="accent1"/>
                  </a:solidFill>
                  <a:effectLst/>
                  <a:uLnTx/>
                  <a:uFillTx/>
                  <a:latin typeface="Segoe UI" panose="020B0502040204020203" pitchFamily="34" charset="0"/>
                  <a:ea typeface="+mn-ea"/>
                  <a:cs typeface="Segoe UI" panose="020B0502040204020203" pitchFamily="34" charset="0"/>
                </a:rPr>
                <a:t>Low</a:t>
              </a:r>
            </a:p>
          </p:txBody>
        </p:sp>
        <p:sp>
          <p:nvSpPr>
            <p:cNvPr id="51" name="TextBox 50">
              <a:extLst>
                <a:ext uri="{FF2B5EF4-FFF2-40B4-BE49-F238E27FC236}">
                  <a16:creationId xmlns:a16="http://schemas.microsoft.com/office/drawing/2014/main" xmlns="" id="{55ED46A8-C2C2-49FF-B323-660AED9C4F3F}"/>
                </a:ext>
              </a:extLst>
            </p:cNvPr>
            <p:cNvSpPr txBox="1"/>
            <p:nvPr/>
          </p:nvSpPr>
          <p:spPr>
            <a:xfrm>
              <a:off x="3164062" y="1770854"/>
              <a:ext cx="1986052" cy="533938"/>
            </a:xfrm>
            <a:prstGeom prst="rect">
              <a:avLst/>
            </a:prstGeom>
            <a:noFill/>
          </p:spPr>
          <p:txBody>
            <a:bodyPr wrap="square" lIns="0" tIns="143387" rIns="0" bIns="143387" rtlCol="0">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r>
                <a:rPr kumimoji="0" lang="en-US" sz="1730" b="0" i="0" u="none" strike="noStrike" kern="1200" cap="none" spc="0" normalizeH="0" baseline="0" noProof="0" dirty="0">
                  <a:ln>
                    <a:noFill/>
                  </a:ln>
                  <a:solidFill>
                    <a:schemeClr val="accent1"/>
                  </a:solidFill>
                  <a:effectLst/>
                  <a:uLnTx/>
                  <a:uFillTx/>
                  <a:latin typeface="Segoe UI" panose="020B0502040204020203" pitchFamily="34" charset="0"/>
                  <a:ea typeface="+mn-ea"/>
                  <a:cs typeface="Segoe UI" panose="020B0502040204020203" pitchFamily="34" charset="0"/>
                </a:rPr>
                <a:t>High</a:t>
              </a:r>
            </a:p>
          </p:txBody>
        </p:sp>
      </p:grpSp>
      <p:grpSp>
        <p:nvGrpSpPr>
          <p:cNvPr id="32" name="Group 31" descr="The four tiers (premium, hot, cool, and archive) available for storage accounts">
            <a:extLst>
              <a:ext uri="{FF2B5EF4-FFF2-40B4-BE49-F238E27FC236}">
                <a16:creationId xmlns:a16="http://schemas.microsoft.com/office/drawing/2014/main" xmlns="" id="{AE6985B2-0271-4EE7-B7A4-78EDD5C559E8}"/>
              </a:ext>
            </a:extLst>
          </p:cNvPr>
          <p:cNvGrpSpPr/>
          <p:nvPr/>
        </p:nvGrpSpPr>
        <p:grpSpPr>
          <a:xfrm>
            <a:off x="2041747" y="3345626"/>
            <a:ext cx="8108506" cy="2409347"/>
            <a:chOff x="2085453" y="3345626"/>
            <a:chExt cx="8108506" cy="2409347"/>
          </a:xfrm>
        </p:grpSpPr>
        <p:sp>
          <p:nvSpPr>
            <p:cNvPr id="34" name="Archive_F03F">
              <a:extLst>
                <a:ext uri="{FF2B5EF4-FFF2-40B4-BE49-F238E27FC236}">
                  <a16:creationId xmlns:a16="http://schemas.microsoft.com/office/drawing/2014/main" xmlns="" id="{FFAD3E9C-085E-4A89-AA62-686996EA62FF}"/>
                </a:ext>
              </a:extLst>
            </p:cNvPr>
            <p:cNvSpPr>
              <a:spLocks noChangeAspect="1" noEditPoints="1"/>
            </p:cNvSpPr>
            <p:nvPr/>
          </p:nvSpPr>
          <p:spPr bwMode="auto">
            <a:xfrm>
              <a:off x="8729290" y="3409829"/>
              <a:ext cx="592301" cy="513637"/>
            </a:xfrm>
            <a:custGeom>
              <a:avLst/>
              <a:gdLst>
                <a:gd name="T0" fmla="*/ 4721 w 4721"/>
                <a:gd name="T1" fmla="*/ 1260 h 4094"/>
                <a:gd name="T2" fmla="*/ 0 w 4721"/>
                <a:gd name="T3" fmla="*/ 1260 h 4094"/>
                <a:gd name="T4" fmla="*/ 0 w 4721"/>
                <a:gd name="T5" fmla="*/ 0 h 4094"/>
                <a:gd name="T6" fmla="*/ 4721 w 4721"/>
                <a:gd name="T7" fmla="*/ 0 h 4094"/>
                <a:gd name="T8" fmla="*/ 4721 w 4721"/>
                <a:gd name="T9" fmla="*/ 1260 h 4094"/>
                <a:gd name="T10" fmla="*/ 315 w 4721"/>
                <a:gd name="T11" fmla="*/ 1260 h 4094"/>
                <a:gd name="T12" fmla="*/ 315 w 4721"/>
                <a:gd name="T13" fmla="*/ 4094 h 4094"/>
                <a:gd name="T14" fmla="*/ 4407 w 4721"/>
                <a:gd name="T15" fmla="*/ 4094 h 4094"/>
                <a:gd name="T16" fmla="*/ 4407 w 4721"/>
                <a:gd name="T17" fmla="*/ 1260 h 4094"/>
                <a:gd name="T18" fmla="*/ 1417 w 4721"/>
                <a:gd name="T19" fmla="*/ 2205 h 4094"/>
                <a:gd name="T20" fmla="*/ 3305 w 4721"/>
                <a:gd name="T21" fmla="*/ 2205 h 4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21" h="4094">
                  <a:moveTo>
                    <a:pt x="4721" y="1260"/>
                  </a:moveTo>
                  <a:lnTo>
                    <a:pt x="0" y="1260"/>
                  </a:lnTo>
                  <a:lnTo>
                    <a:pt x="0" y="0"/>
                  </a:lnTo>
                  <a:lnTo>
                    <a:pt x="4721" y="0"/>
                  </a:lnTo>
                  <a:lnTo>
                    <a:pt x="4721" y="1260"/>
                  </a:lnTo>
                  <a:moveTo>
                    <a:pt x="315" y="1260"/>
                  </a:moveTo>
                  <a:lnTo>
                    <a:pt x="315" y="4094"/>
                  </a:lnTo>
                  <a:lnTo>
                    <a:pt x="4407" y="4094"/>
                  </a:lnTo>
                  <a:lnTo>
                    <a:pt x="4407" y="1260"/>
                  </a:lnTo>
                  <a:moveTo>
                    <a:pt x="1417" y="2205"/>
                  </a:moveTo>
                  <a:lnTo>
                    <a:pt x="3305" y="2205"/>
                  </a:ln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35" name="Rectangle 34">
              <a:extLst>
                <a:ext uri="{FF2B5EF4-FFF2-40B4-BE49-F238E27FC236}">
                  <a16:creationId xmlns:a16="http://schemas.microsoft.com/office/drawing/2014/main" xmlns="" id="{B76369A2-27A7-4C10-A48F-D8FEB49E8C3A}"/>
                </a:ext>
              </a:extLst>
            </p:cNvPr>
            <p:cNvSpPr/>
            <p:nvPr/>
          </p:nvSpPr>
          <p:spPr bwMode="auto">
            <a:xfrm>
              <a:off x="4246744"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Hot </a:t>
              </a:r>
            </a:p>
          </p:txBody>
        </p:sp>
        <p:sp>
          <p:nvSpPr>
            <p:cNvPr id="36" name="Rectangle 35">
              <a:extLst>
                <a:ext uri="{FF2B5EF4-FFF2-40B4-BE49-F238E27FC236}">
                  <a16:creationId xmlns:a16="http://schemas.microsoft.com/office/drawing/2014/main" xmlns="" id="{2D311393-478C-4146-A435-DCB78828CBCF}"/>
                </a:ext>
              </a:extLst>
            </p:cNvPr>
            <p:cNvSpPr/>
            <p:nvPr/>
          </p:nvSpPr>
          <p:spPr bwMode="auto">
            <a:xfrm>
              <a:off x="6086136"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Cool</a:t>
              </a:r>
            </a:p>
          </p:txBody>
        </p:sp>
        <p:sp>
          <p:nvSpPr>
            <p:cNvPr id="37" name="Rectangle 36">
              <a:extLst>
                <a:ext uri="{FF2B5EF4-FFF2-40B4-BE49-F238E27FC236}">
                  <a16:creationId xmlns:a16="http://schemas.microsoft.com/office/drawing/2014/main" xmlns="" id="{0935DF5E-4113-4BED-875D-24F4F15639E3}"/>
                </a:ext>
              </a:extLst>
            </p:cNvPr>
            <p:cNvSpPr/>
            <p:nvPr/>
          </p:nvSpPr>
          <p:spPr bwMode="auto">
            <a:xfrm>
              <a:off x="7863915"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fr-FR"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Archive</a:t>
              </a:r>
              <a:endPar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endParaRPr>
            </a:p>
          </p:txBody>
        </p:sp>
        <p:sp>
          <p:nvSpPr>
            <p:cNvPr id="38" name="Temperature_mild">
              <a:extLst>
                <a:ext uri="{FF2B5EF4-FFF2-40B4-BE49-F238E27FC236}">
                  <a16:creationId xmlns:a16="http://schemas.microsoft.com/office/drawing/2014/main" xmlns="" id="{C70AF3A7-AC99-444D-A1EF-87A0682AAB4D}"/>
                </a:ext>
              </a:extLst>
            </p:cNvPr>
            <p:cNvSpPr>
              <a:spLocks noChangeAspect="1" noEditPoints="1"/>
            </p:cNvSpPr>
            <p:nvPr/>
          </p:nvSpPr>
          <p:spPr bwMode="auto">
            <a:xfrm>
              <a:off x="7135619" y="3345626"/>
              <a:ext cx="231081" cy="577839"/>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193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1931"/>
                  </a:moveTo>
                  <a:cubicBezTo>
                    <a:pt x="748" y="2716"/>
                    <a:pt x="748" y="2716"/>
                    <a:pt x="748" y="2716"/>
                  </a:cubicBezTo>
                </a:path>
              </a:pathLst>
            </a:custGeom>
            <a:solidFill>
              <a:schemeClr val="accent1">
                <a:lumMod val="20000"/>
                <a:lumOff val="80000"/>
              </a:schemeClr>
            </a:solidFill>
            <a:ln w="1905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39" name="Temperature_hot">
              <a:extLst>
                <a:ext uri="{FF2B5EF4-FFF2-40B4-BE49-F238E27FC236}">
                  <a16:creationId xmlns:a16="http://schemas.microsoft.com/office/drawing/2014/main" xmlns="" id="{77471444-6299-4A3A-928C-714490196827}"/>
                </a:ext>
              </a:extLst>
            </p:cNvPr>
            <p:cNvSpPr>
              <a:spLocks noChangeAspect="1" noEditPoints="1"/>
            </p:cNvSpPr>
            <p:nvPr/>
          </p:nvSpPr>
          <p:spPr bwMode="auto">
            <a:xfrm>
              <a:off x="5299843" y="3345626"/>
              <a:ext cx="231081" cy="577839"/>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49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491"/>
                  </a:moveTo>
                  <a:cubicBezTo>
                    <a:pt x="748" y="2716"/>
                    <a:pt x="748" y="2716"/>
                    <a:pt x="748" y="2716"/>
                  </a:cubicBezTo>
                </a:path>
              </a:pathLst>
            </a:custGeom>
            <a:solidFill>
              <a:srgbClr val="FFC000"/>
            </a:solidFill>
            <a:ln w="1905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40" name="Freeform: Shape 39">
              <a:extLst>
                <a:ext uri="{FF2B5EF4-FFF2-40B4-BE49-F238E27FC236}">
                  <a16:creationId xmlns:a16="http://schemas.microsoft.com/office/drawing/2014/main" xmlns="" id="{7AEEAB5B-B9D1-4DF2-87D9-761628E7D71A}"/>
                </a:ext>
              </a:extLst>
            </p:cNvPr>
            <p:cNvSpPr/>
            <p:nvPr/>
          </p:nvSpPr>
          <p:spPr bwMode="auto">
            <a:xfrm>
              <a:off x="5037259"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41" name="Freeform: Shape 40">
              <a:extLst>
                <a:ext uri="{FF2B5EF4-FFF2-40B4-BE49-F238E27FC236}">
                  <a16:creationId xmlns:a16="http://schemas.microsoft.com/office/drawing/2014/main" xmlns="" id="{6CFC07AB-0C96-4502-9314-0F8758E627FA}"/>
                </a:ext>
              </a:extLst>
            </p:cNvPr>
            <p:cNvSpPr/>
            <p:nvPr/>
          </p:nvSpPr>
          <p:spPr bwMode="auto">
            <a:xfrm>
              <a:off x="6873035"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42" name="Freeform: Shape 41">
              <a:extLst>
                <a:ext uri="{FF2B5EF4-FFF2-40B4-BE49-F238E27FC236}">
                  <a16:creationId xmlns:a16="http://schemas.microsoft.com/office/drawing/2014/main" xmlns="" id="{F0E0C936-1BD4-4EEA-860F-6324A2262BDE}"/>
                </a:ext>
              </a:extLst>
            </p:cNvPr>
            <p:cNvSpPr/>
            <p:nvPr/>
          </p:nvSpPr>
          <p:spPr bwMode="auto">
            <a:xfrm>
              <a:off x="8650813"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43" name="TextBox 42">
              <a:extLst>
                <a:ext uri="{FF2B5EF4-FFF2-40B4-BE49-F238E27FC236}">
                  <a16:creationId xmlns:a16="http://schemas.microsoft.com/office/drawing/2014/main" xmlns="" id="{B57880D6-6FD4-4A72-A70F-D26950D34CF3}"/>
                </a:ext>
              </a:extLst>
            </p:cNvPr>
            <p:cNvSpPr txBox="1"/>
            <p:nvPr/>
          </p:nvSpPr>
          <p:spPr>
            <a:xfrm>
              <a:off x="4267547" y="4634402"/>
              <a:ext cx="2288436" cy="843572"/>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Frequently </a:t>
              </a:r>
              <a:b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b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accessed data</a:t>
              </a:r>
            </a:p>
          </p:txBody>
        </p:sp>
        <p:sp>
          <p:nvSpPr>
            <p:cNvPr id="45" name="TextBox 44">
              <a:extLst>
                <a:ext uri="{FF2B5EF4-FFF2-40B4-BE49-F238E27FC236}">
                  <a16:creationId xmlns:a16="http://schemas.microsoft.com/office/drawing/2014/main" xmlns="" id="{EC90ADCD-8E2D-40EB-86FD-CADC2E8BF75B}"/>
                </a:ext>
              </a:extLst>
            </p:cNvPr>
            <p:cNvSpPr txBox="1"/>
            <p:nvPr/>
          </p:nvSpPr>
          <p:spPr>
            <a:xfrm>
              <a:off x="6106940" y="4634402"/>
              <a:ext cx="2288436" cy="843572"/>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Less frequently accessed data</a:t>
              </a:r>
            </a:p>
          </p:txBody>
        </p:sp>
        <p:sp>
          <p:nvSpPr>
            <p:cNvPr id="46" name="TextBox 45">
              <a:extLst>
                <a:ext uri="{FF2B5EF4-FFF2-40B4-BE49-F238E27FC236}">
                  <a16:creationId xmlns:a16="http://schemas.microsoft.com/office/drawing/2014/main" xmlns="" id="{CE45C18A-3DC1-4753-BB26-7C11232169D8}"/>
                </a:ext>
              </a:extLst>
            </p:cNvPr>
            <p:cNvSpPr txBox="1"/>
            <p:nvPr/>
          </p:nvSpPr>
          <p:spPr>
            <a:xfrm>
              <a:off x="7884720" y="4634402"/>
              <a:ext cx="2288436" cy="843572"/>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Rarely </a:t>
              </a:r>
              <a:b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b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accessed data</a:t>
              </a:r>
            </a:p>
          </p:txBody>
        </p:sp>
        <p:sp>
          <p:nvSpPr>
            <p:cNvPr id="47" name="Rectangle 46">
              <a:extLst>
                <a:ext uri="{FF2B5EF4-FFF2-40B4-BE49-F238E27FC236}">
                  <a16:creationId xmlns:a16="http://schemas.microsoft.com/office/drawing/2014/main" xmlns="" id="{ECBF7B48-91EC-45B2-A493-66E62F4ABC73}"/>
                </a:ext>
              </a:extLst>
            </p:cNvPr>
            <p:cNvSpPr/>
            <p:nvPr/>
          </p:nvSpPr>
          <p:spPr bwMode="auto">
            <a:xfrm>
              <a:off x="2085453" y="4064583"/>
              <a:ext cx="2376171"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Premium </a:t>
              </a:r>
            </a:p>
          </p:txBody>
        </p:sp>
        <p:sp>
          <p:nvSpPr>
            <p:cNvPr id="48" name="Freeform: Shape 47">
              <a:extLst>
                <a:ext uri="{FF2B5EF4-FFF2-40B4-BE49-F238E27FC236}">
                  <a16:creationId xmlns:a16="http://schemas.microsoft.com/office/drawing/2014/main" xmlns="" id="{1DBE5618-5B7E-44F4-9C53-465DB11CDA4C}"/>
                </a:ext>
              </a:extLst>
            </p:cNvPr>
            <p:cNvSpPr/>
            <p:nvPr/>
          </p:nvSpPr>
          <p:spPr bwMode="auto">
            <a:xfrm>
              <a:off x="2922095"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52" name="TextBox 51">
              <a:extLst>
                <a:ext uri="{FF2B5EF4-FFF2-40B4-BE49-F238E27FC236}">
                  <a16:creationId xmlns:a16="http://schemas.microsoft.com/office/drawing/2014/main" xmlns="" id="{4900B475-F0E6-4E34-9AD4-791F74B0D6AE}"/>
                </a:ext>
              </a:extLst>
            </p:cNvPr>
            <p:cNvSpPr txBox="1"/>
            <p:nvPr/>
          </p:nvSpPr>
          <p:spPr>
            <a:xfrm>
              <a:off x="2152383" y="4634402"/>
              <a:ext cx="2288436" cy="1120571"/>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Low and consistent latency data</a:t>
              </a:r>
            </a:p>
          </p:txBody>
        </p:sp>
        <p:pic>
          <p:nvPicPr>
            <p:cNvPr id="53" name="Graphic 52" descr="Fire">
              <a:extLst>
                <a:ext uri="{FF2B5EF4-FFF2-40B4-BE49-F238E27FC236}">
                  <a16:creationId xmlns:a16="http://schemas.microsoft.com/office/drawing/2014/main" xmlns="" id="{1F744525-2A10-4FDE-AC48-A9609C79AE3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3007638" y="3345626"/>
              <a:ext cx="577923" cy="577923"/>
            </a:xfrm>
            <a:prstGeom prst="rect">
              <a:avLst/>
            </a:prstGeom>
          </p:spPr>
        </p:pic>
      </p:grpSp>
    </p:spTree>
    <p:custDataLst>
      <p:tags r:id="rId1"/>
    </p:custDataLst>
    <p:extLst>
      <p:ext uri="{BB962C8B-B14F-4D97-AF65-F5344CB8AC3E}">
        <p14:creationId xmlns:p14="http://schemas.microsoft.com/office/powerpoint/2010/main" val="27498700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FE2735-0C43-4434-94EC-056EDA567BD1}"/>
              </a:ext>
            </a:extLst>
          </p:cNvPr>
          <p:cNvSpPr>
            <a:spLocks noGrp="1"/>
          </p:cNvSpPr>
          <p:nvPr>
            <p:ph type="title"/>
          </p:nvPr>
        </p:nvSpPr>
        <p:spPr/>
        <p:txBody>
          <a:bodyPr/>
          <a:lstStyle/>
          <a:p>
            <a:r>
              <a:rPr lang="en-US" dirty="0"/>
              <a:t>Storage tier pricing (continued)</a:t>
            </a:r>
          </a:p>
        </p:txBody>
      </p:sp>
      <p:grpSp>
        <p:nvGrpSpPr>
          <p:cNvPr id="106" name="Group 105" descr="Illustration of how the premium and hot tiers have lower transactional costs than the cool and archive tiers.">
            <a:extLst>
              <a:ext uri="{FF2B5EF4-FFF2-40B4-BE49-F238E27FC236}">
                <a16:creationId xmlns:a16="http://schemas.microsoft.com/office/drawing/2014/main" xmlns="" id="{FDBAEB5A-680C-4C04-8941-FD20E28784E3}"/>
              </a:ext>
            </a:extLst>
          </p:cNvPr>
          <p:cNvGrpSpPr/>
          <p:nvPr/>
        </p:nvGrpSpPr>
        <p:grpSpPr>
          <a:xfrm>
            <a:off x="1632298" y="1435497"/>
            <a:ext cx="9244672" cy="686120"/>
            <a:chOff x="1659033" y="1709317"/>
            <a:chExt cx="9244672" cy="686120"/>
          </a:xfrm>
        </p:grpSpPr>
        <p:sp>
          <p:nvSpPr>
            <p:cNvPr id="15" name="TextBox 14">
              <a:extLst>
                <a:ext uri="{FF2B5EF4-FFF2-40B4-BE49-F238E27FC236}">
                  <a16:creationId xmlns:a16="http://schemas.microsoft.com/office/drawing/2014/main" xmlns="" id="{6179B0EC-779C-4623-AB33-B29486ED63A0}"/>
                </a:ext>
              </a:extLst>
            </p:cNvPr>
            <p:cNvSpPr txBox="1"/>
            <p:nvPr/>
          </p:nvSpPr>
          <p:spPr>
            <a:xfrm>
              <a:off x="5300481" y="1785404"/>
              <a:ext cx="1986052" cy="533938"/>
            </a:xfrm>
            <a:prstGeom prst="rect">
              <a:avLst/>
            </a:prstGeom>
            <a:noFill/>
          </p:spPr>
          <p:txBody>
            <a:bodyPr wrap="square" lIns="0" tIns="143387" rIns="0" bIns="143387" rtlCol="0" anchor="ctr">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endParaRPr kumimoji="0" lang="en-US" sz="1730" b="0" i="0" u="none" strike="noStrike" kern="1200" cap="none" spc="0" normalizeH="0" baseline="0" noProof="0" dirty="0">
                <a:ln>
                  <a:noFill/>
                </a:ln>
                <a:gradFill>
                  <a:gsLst>
                    <a:gs pos="88021">
                      <a:srgbClr val="0078D7"/>
                    </a:gs>
                    <a:gs pos="78761">
                      <a:srgbClr val="0078D7"/>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19" name="TextBox 18">
              <a:extLst>
                <a:ext uri="{FF2B5EF4-FFF2-40B4-BE49-F238E27FC236}">
                  <a16:creationId xmlns:a16="http://schemas.microsoft.com/office/drawing/2014/main" xmlns="" id="{F0C81659-72A6-4176-A07F-0CC7744D3776}"/>
                </a:ext>
              </a:extLst>
            </p:cNvPr>
            <p:cNvSpPr txBox="1"/>
            <p:nvPr/>
          </p:nvSpPr>
          <p:spPr>
            <a:xfrm>
              <a:off x="7139874" y="1785404"/>
              <a:ext cx="1986052" cy="533938"/>
            </a:xfrm>
            <a:prstGeom prst="rect">
              <a:avLst/>
            </a:prstGeom>
            <a:noFill/>
          </p:spPr>
          <p:txBody>
            <a:bodyPr wrap="square" lIns="0" tIns="143387" rIns="0" bIns="143387" rtlCol="0" anchor="ctr">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endParaRPr kumimoji="0" lang="en-US" sz="1730" b="0" i="0" u="none" strike="noStrike" kern="1200" cap="none" spc="0" normalizeH="0" baseline="0" noProof="0" dirty="0">
                <a:ln>
                  <a:noFill/>
                </a:ln>
                <a:gradFill>
                  <a:gsLst>
                    <a:gs pos="88021">
                      <a:srgbClr val="0078D7"/>
                    </a:gs>
                    <a:gs pos="78761">
                      <a:srgbClr val="0078D7"/>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3" name="TextBox 22">
              <a:extLst>
                <a:ext uri="{FF2B5EF4-FFF2-40B4-BE49-F238E27FC236}">
                  <a16:creationId xmlns:a16="http://schemas.microsoft.com/office/drawing/2014/main" xmlns="" id="{8275668E-3BEE-4D22-A5AF-9770DBC806EB}"/>
                </a:ext>
              </a:extLst>
            </p:cNvPr>
            <p:cNvSpPr txBox="1"/>
            <p:nvPr/>
          </p:nvSpPr>
          <p:spPr>
            <a:xfrm>
              <a:off x="8917653" y="1785404"/>
              <a:ext cx="1986052" cy="533938"/>
            </a:xfrm>
            <a:prstGeom prst="rect">
              <a:avLst/>
            </a:prstGeom>
            <a:noFill/>
          </p:spPr>
          <p:txBody>
            <a:bodyPr wrap="square" lIns="0" tIns="143387" rIns="0" bIns="143387" rtlCol="0" anchor="ctr">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endParaRPr kumimoji="0" lang="en-US" sz="1730" b="0" i="0" u="none" strike="noStrike" kern="1200" cap="none" spc="0" normalizeH="0" baseline="0" noProof="0" dirty="0">
                <a:ln>
                  <a:noFill/>
                </a:ln>
                <a:gradFill>
                  <a:gsLst>
                    <a:gs pos="88021">
                      <a:srgbClr val="0078D7"/>
                    </a:gs>
                    <a:gs pos="78761">
                      <a:srgbClr val="0078D7"/>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5" name="Freeform: Shape 24">
              <a:extLst>
                <a:ext uri="{FF2B5EF4-FFF2-40B4-BE49-F238E27FC236}">
                  <a16:creationId xmlns:a16="http://schemas.microsoft.com/office/drawing/2014/main" xmlns="" id="{9ED3B769-F468-46B2-A846-E1635503C007}"/>
                </a:ext>
              </a:extLst>
            </p:cNvPr>
            <p:cNvSpPr/>
            <p:nvPr/>
          </p:nvSpPr>
          <p:spPr bwMode="auto">
            <a:xfrm flipV="1">
              <a:off x="1659033" y="1709317"/>
              <a:ext cx="9050416" cy="44820"/>
            </a:xfrm>
            <a:custGeom>
              <a:avLst/>
              <a:gdLst>
                <a:gd name="connsiteX0" fmla="*/ 0 w 7167419"/>
                <a:gd name="connsiteY0" fmla="*/ 0 h 0"/>
                <a:gd name="connsiteX1" fmla="*/ 7167419 w 7167419"/>
                <a:gd name="connsiteY1" fmla="*/ 0 h 0"/>
              </a:gdLst>
              <a:ahLst/>
              <a:cxnLst>
                <a:cxn ang="0">
                  <a:pos x="connsiteX0" y="connsiteY0"/>
                </a:cxn>
                <a:cxn ang="0">
                  <a:pos x="connsiteX1" y="connsiteY1"/>
                </a:cxn>
              </a:cxnLst>
              <a:rect l="l" t="t" r="r" b="b"/>
              <a:pathLst>
                <a:path w="7167419">
                  <a:moveTo>
                    <a:pt x="0" y="0"/>
                  </a:moveTo>
                  <a:lnTo>
                    <a:pt x="7167419" y="0"/>
                  </a:lnTo>
                </a:path>
              </a:pathLst>
            </a:custGeom>
            <a:noFill/>
            <a:ln w="12700">
              <a:solidFill>
                <a:schemeClr val="bg2">
                  <a:lumMod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26" name="Freeform: Shape 25">
              <a:extLst>
                <a:ext uri="{FF2B5EF4-FFF2-40B4-BE49-F238E27FC236}">
                  <a16:creationId xmlns:a16="http://schemas.microsoft.com/office/drawing/2014/main" xmlns="" id="{CFDF7C14-C2B9-4460-8512-FAAB721F52E8}"/>
                </a:ext>
              </a:extLst>
            </p:cNvPr>
            <p:cNvSpPr/>
            <p:nvPr/>
          </p:nvSpPr>
          <p:spPr bwMode="auto">
            <a:xfrm>
              <a:off x="1659033" y="2350617"/>
              <a:ext cx="9050416" cy="44820"/>
            </a:xfrm>
            <a:custGeom>
              <a:avLst/>
              <a:gdLst>
                <a:gd name="connsiteX0" fmla="*/ 0 w 7167419"/>
                <a:gd name="connsiteY0" fmla="*/ 0 h 0"/>
                <a:gd name="connsiteX1" fmla="*/ 7167419 w 7167419"/>
                <a:gd name="connsiteY1" fmla="*/ 0 h 0"/>
              </a:gdLst>
              <a:ahLst/>
              <a:cxnLst>
                <a:cxn ang="0">
                  <a:pos x="connsiteX0" y="connsiteY0"/>
                </a:cxn>
                <a:cxn ang="0">
                  <a:pos x="connsiteX1" y="connsiteY1"/>
                </a:cxn>
              </a:cxnLst>
              <a:rect l="l" t="t" r="r" b="b"/>
              <a:pathLst>
                <a:path w="7167419">
                  <a:moveTo>
                    <a:pt x="0" y="0"/>
                  </a:moveTo>
                  <a:lnTo>
                    <a:pt x="7167419" y="0"/>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30" name="Rectangle 29">
              <a:extLst>
                <a:ext uri="{FF2B5EF4-FFF2-40B4-BE49-F238E27FC236}">
                  <a16:creationId xmlns:a16="http://schemas.microsoft.com/office/drawing/2014/main" xmlns="" id="{B3EDFFD1-C5D6-49A0-9DEC-AB1532D24E1A}"/>
                </a:ext>
              </a:extLst>
            </p:cNvPr>
            <p:cNvSpPr/>
            <p:nvPr/>
          </p:nvSpPr>
          <p:spPr>
            <a:xfrm>
              <a:off x="2156389" y="1844213"/>
              <a:ext cx="1075936" cy="417807"/>
            </a:xfrm>
            <a:prstGeom prst="rect">
              <a:avLst/>
            </a:prstGeom>
          </p:spPr>
          <p:txBody>
            <a:bodyPr wrap="none">
              <a:spAutoFit/>
            </a:bodyPr>
            <a:lstStyle/>
            <a:p>
              <a:pPr lvl="0" defTabSz="914192">
                <a:lnSpc>
                  <a:spcPct val="90000"/>
                </a:lnSpc>
                <a:spcBef>
                  <a:spcPts val="588"/>
                </a:spcBef>
                <a:spcAft>
                  <a:spcPts val="588"/>
                </a:spcAft>
                <a:defRPr/>
              </a:pPr>
              <a:r>
                <a:rPr lang="en-US" sz="1175" dirty="0">
                  <a:gradFill>
                    <a:gsLst>
                      <a:gs pos="78761">
                        <a:srgbClr val="353535"/>
                      </a:gs>
                      <a:gs pos="0">
                        <a:srgbClr val="353535"/>
                      </a:gs>
                    </a:gsLst>
                    <a:lin ang="5400000" scaled="0"/>
                  </a:gradFill>
                  <a:latin typeface="Segoe UI Semibold" panose="020B0702040204020203" pitchFamily="34" charset="0"/>
                  <a:cs typeface="Segoe UI Semibold" panose="020B0702040204020203" pitchFamily="34" charset="0"/>
                </a:rPr>
                <a:t>Per 10K read </a:t>
              </a:r>
              <a:br>
                <a:rPr lang="en-US" sz="1175" dirty="0">
                  <a:gradFill>
                    <a:gsLst>
                      <a:gs pos="78761">
                        <a:srgbClr val="353535"/>
                      </a:gs>
                      <a:gs pos="0">
                        <a:srgbClr val="353535"/>
                      </a:gs>
                    </a:gsLst>
                    <a:lin ang="5400000" scaled="0"/>
                  </a:gradFill>
                  <a:latin typeface="Segoe UI Semibold" panose="020B0702040204020203" pitchFamily="34" charset="0"/>
                  <a:cs typeface="Segoe UI Semibold" panose="020B0702040204020203" pitchFamily="34" charset="0"/>
                </a:rPr>
              </a:br>
              <a:r>
                <a:rPr lang="en-US" sz="1175" dirty="0">
                  <a:gradFill>
                    <a:gsLst>
                      <a:gs pos="78761">
                        <a:srgbClr val="353535"/>
                      </a:gs>
                      <a:gs pos="0">
                        <a:srgbClr val="353535"/>
                      </a:gs>
                    </a:gsLst>
                    <a:lin ang="5400000" scaled="0"/>
                  </a:gradFill>
                  <a:latin typeface="Segoe UI Semibold" panose="020B0702040204020203" pitchFamily="34" charset="0"/>
                  <a:cs typeface="Segoe UI Semibold" panose="020B0702040204020203" pitchFamily="34" charset="0"/>
                </a:rPr>
                <a:t>operations</a:t>
              </a:r>
            </a:p>
          </p:txBody>
        </p:sp>
        <p:sp>
          <p:nvSpPr>
            <p:cNvPr id="44" name="TextBox 43">
              <a:extLst>
                <a:ext uri="{FF2B5EF4-FFF2-40B4-BE49-F238E27FC236}">
                  <a16:creationId xmlns:a16="http://schemas.microsoft.com/office/drawing/2014/main" xmlns="" id="{A4B9D239-C070-4BB0-B131-A322E2C360A3}"/>
                </a:ext>
              </a:extLst>
            </p:cNvPr>
            <p:cNvSpPr txBox="1"/>
            <p:nvPr/>
          </p:nvSpPr>
          <p:spPr>
            <a:xfrm>
              <a:off x="3185317" y="1785404"/>
              <a:ext cx="1986052" cy="533938"/>
            </a:xfrm>
            <a:prstGeom prst="rect">
              <a:avLst/>
            </a:prstGeom>
            <a:noFill/>
          </p:spPr>
          <p:txBody>
            <a:bodyPr wrap="square" lIns="0" tIns="143387" rIns="0" bIns="143387" rtlCol="0" anchor="ctr">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endParaRPr kumimoji="0" lang="en-US" sz="1730" b="0" i="0" u="none" strike="noStrike" kern="1200" cap="none" spc="0" normalizeH="0" baseline="0" noProof="0" dirty="0">
                <a:ln>
                  <a:noFill/>
                </a:ln>
                <a:gradFill>
                  <a:gsLst>
                    <a:gs pos="88021">
                      <a:srgbClr val="0078D7"/>
                    </a:gs>
                    <a:gs pos="78761">
                      <a:srgbClr val="0078D7"/>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49" name="Arrow: Left-Right 48">
              <a:extLst>
                <a:ext uri="{FF2B5EF4-FFF2-40B4-BE49-F238E27FC236}">
                  <a16:creationId xmlns:a16="http://schemas.microsoft.com/office/drawing/2014/main" xmlns="" id="{679EE6B7-6317-43A7-B938-FE80FAD52C58}"/>
                </a:ext>
              </a:extLst>
            </p:cNvPr>
            <p:cNvSpPr/>
            <p:nvPr/>
          </p:nvSpPr>
          <p:spPr bwMode="auto">
            <a:xfrm>
              <a:off x="4467304" y="1911642"/>
              <a:ext cx="5143730" cy="310840"/>
            </a:xfrm>
            <a:prstGeom prst="leftRightArrow">
              <a:avLst/>
            </a:prstGeom>
            <a:solidFill>
              <a:schemeClr val="accent3"/>
            </a:solidFill>
            <a:ln>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TextBox 49">
              <a:extLst>
                <a:ext uri="{FF2B5EF4-FFF2-40B4-BE49-F238E27FC236}">
                  <a16:creationId xmlns:a16="http://schemas.microsoft.com/office/drawing/2014/main" xmlns="" id="{75BF32D8-34FF-4A8C-8FF1-FAC5129B365F}"/>
                </a:ext>
              </a:extLst>
            </p:cNvPr>
            <p:cNvSpPr txBox="1"/>
            <p:nvPr/>
          </p:nvSpPr>
          <p:spPr>
            <a:xfrm>
              <a:off x="8917653" y="1797386"/>
              <a:ext cx="1986052" cy="533938"/>
            </a:xfrm>
            <a:prstGeom prst="rect">
              <a:avLst/>
            </a:prstGeom>
            <a:noFill/>
          </p:spPr>
          <p:txBody>
            <a:bodyPr wrap="square" lIns="0" tIns="143387" rIns="0" bIns="143387" rtlCol="0">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r>
                <a:rPr kumimoji="0" lang="en-US" sz="1730" b="0" i="0" u="none" strike="noStrike" kern="1200" cap="none" spc="0" normalizeH="0" baseline="0" noProof="0" dirty="0">
                  <a:ln>
                    <a:noFill/>
                  </a:ln>
                  <a:solidFill>
                    <a:schemeClr val="accent3"/>
                  </a:solidFill>
                  <a:effectLst/>
                  <a:uLnTx/>
                  <a:uFillTx/>
                  <a:latin typeface="Segoe UI" panose="020B0502040204020203" pitchFamily="34" charset="0"/>
                  <a:ea typeface="+mn-ea"/>
                  <a:cs typeface="Segoe UI" panose="020B0502040204020203" pitchFamily="34" charset="0"/>
                </a:rPr>
                <a:t>High</a:t>
              </a:r>
            </a:p>
          </p:txBody>
        </p:sp>
        <p:sp>
          <p:nvSpPr>
            <p:cNvPr id="51" name="TextBox 50">
              <a:extLst>
                <a:ext uri="{FF2B5EF4-FFF2-40B4-BE49-F238E27FC236}">
                  <a16:creationId xmlns:a16="http://schemas.microsoft.com/office/drawing/2014/main" xmlns="" id="{55ED46A8-C2C2-49FF-B323-660AED9C4F3F}"/>
                </a:ext>
              </a:extLst>
            </p:cNvPr>
            <p:cNvSpPr txBox="1"/>
            <p:nvPr/>
          </p:nvSpPr>
          <p:spPr>
            <a:xfrm>
              <a:off x="3164062" y="1770854"/>
              <a:ext cx="1986052" cy="533938"/>
            </a:xfrm>
            <a:prstGeom prst="rect">
              <a:avLst/>
            </a:prstGeom>
            <a:noFill/>
          </p:spPr>
          <p:txBody>
            <a:bodyPr wrap="square" lIns="0" tIns="143387" rIns="0" bIns="143387" rtlCol="0">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r>
                <a:rPr kumimoji="0" lang="en-US" sz="1730" b="0" i="0" u="none" strike="noStrike" kern="1200" cap="none" spc="0" normalizeH="0" baseline="0" noProof="0" dirty="0">
                  <a:ln>
                    <a:noFill/>
                  </a:ln>
                  <a:solidFill>
                    <a:schemeClr val="accent3"/>
                  </a:solidFill>
                  <a:effectLst/>
                  <a:uLnTx/>
                  <a:uFillTx/>
                  <a:latin typeface="Segoe UI" panose="020B0502040204020203" pitchFamily="34" charset="0"/>
                  <a:ea typeface="+mn-ea"/>
                  <a:cs typeface="Segoe UI" panose="020B0502040204020203" pitchFamily="34" charset="0"/>
                </a:rPr>
                <a:t>Low</a:t>
              </a:r>
            </a:p>
          </p:txBody>
        </p:sp>
      </p:grpSp>
      <p:grpSp>
        <p:nvGrpSpPr>
          <p:cNvPr id="32" name="Group 31" descr="The four tiers (premium, hot, cool, and archive) available for storage accounts.">
            <a:extLst>
              <a:ext uri="{FF2B5EF4-FFF2-40B4-BE49-F238E27FC236}">
                <a16:creationId xmlns:a16="http://schemas.microsoft.com/office/drawing/2014/main" xmlns="" id="{52D4F221-B314-4EA7-B9BA-A9644AB851B7}"/>
              </a:ext>
            </a:extLst>
          </p:cNvPr>
          <p:cNvGrpSpPr/>
          <p:nvPr/>
        </p:nvGrpSpPr>
        <p:grpSpPr>
          <a:xfrm>
            <a:off x="2041747" y="3345626"/>
            <a:ext cx="8108506" cy="2409347"/>
            <a:chOff x="2085453" y="3345626"/>
            <a:chExt cx="8108506" cy="2409347"/>
          </a:xfrm>
        </p:grpSpPr>
        <p:sp>
          <p:nvSpPr>
            <p:cNvPr id="34" name="Archive_F03F">
              <a:extLst>
                <a:ext uri="{FF2B5EF4-FFF2-40B4-BE49-F238E27FC236}">
                  <a16:creationId xmlns:a16="http://schemas.microsoft.com/office/drawing/2014/main" xmlns="" id="{665E164F-8F73-4003-8287-924E69727BA4}"/>
                </a:ext>
              </a:extLst>
            </p:cNvPr>
            <p:cNvSpPr>
              <a:spLocks noChangeAspect="1" noEditPoints="1"/>
            </p:cNvSpPr>
            <p:nvPr/>
          </p:nvSpPr>
          <p:spPr bwMode="auto">
            <a:xfrm>
              <a:off x="8729290" y="3409829"/>
              <a:ext cx="592301" cy="513637"/>
            </a:xfrm>
            <a:custGeom>
              <a:avLst/>
              <a:gdLst>
                <a:gd name="T0" fmla="*/ 4721 w 4721"/>
                <a:gd name="T1" fmla="*/ 1260 h 4094"/>
                <a:gd name="T2" fmla="*/ 0 w 4721"/>
                <a:gd name="T3" fmla="*/ 1260 h 4094"/>
                <a:gd name="T4" fmla="*/ 0 w 4721"/>
                <a:gd name="T5" fmla="*/ 0 h 4094"/>
                <a:gd name="T6" fmla="*/ 4721 w 4721"/>
                <a:gd name="T7" fmla="*/ 0 h 4094"/>
                <a:gd name="T8" fmla="*/ 4721 w 4721"/>
                <a:gd name="T9" fmla="*/ 1260 h 4094"/>
                <a:gd name="T10" fmla="*/ 315 w 4721"/>
                <a:gd name="T11" fmla="*/ 1260 h 4094"/>
                <a:gd name="T12" fmla="*/ 315 w 4721"/>
                <a:gd name="T13" fmla="*/ 4094 h 4094"/>
                <a:gd name="T14" fmla="*/ 4407 w 4721"/>
                <a:gd name="T15" fmla="*/ 4094 h 4094"/>
                <a:gd name="T16" fmla="*/ 4407 w 4721"/>
                <a:gd name="T17" fmla="*/ 1260 h 4094"/>
                <a:gd name="T18" fmla="*/ 1417 w 4721"/>
                <a:gd name="T19" fmla="*/ 2205 h 4094"/>
                <a:gd name="T20" fmla="*/ 3305 w 4721"/>
                <a:gd name="T21" fmla="*/ 2205 h 4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21" h="4094">
                  <a:moveTo>
                    <a:pt x="4721" y="1260"/>
                  </a:moveTo>
                  <a:lnTo>
                    <a:pt x="0" y="1260"/>
                  </a:lnTo>
                  <a:lnTo>
                    <a:pt x="0" y="0"/>
                  </a:lnTo>
                  <a:lnTo>
                    <a:pt x="4721" y="0"/>
                  </a:lnTo>
                  <a:lnTo>
                    <a:pt x="4721" y="1260"/>
                  </a:lnTo>
                  <a:moveTo>
                    <a:pt x="315" y="1260"/>
                  </a:moveTo>
                  <a:lnTo>
                    <a:pt x="315" y="4094"/>
                  </a:lnTo>
                  <a:lnTo>
                    <a:pt x="4407" y="4094"/>
                  </a:lnTo>
                  <a:lnTo>
                    <a:pt x="4407" y="1260"/>
                  </a:lnTo>
                  <a:moveTo>
                    <a:pt x="1417" y="2205"/>
                  </a:moveTo>
                  <a:lnTo>
                    <a:pt x="3305" y="2205"/>
                  </a:ln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35" name="Rectangle 34">
              <a:extLst>
                <a:ext uri="{FF2B5EF4-FFF2-40B4-BE49-F238E27FC236}">
                  <a16:creationId xmlns:a16="http://schemas.microsoft.com/office/drawing/2014/main" xmlns="" id="{6185EC8D-2156-4A9F-AF8F-5654FBB18606}"/>
                </a:ext>
              </a:extLst>
            </p:cNvPr>
            <p:cNvSpPr/>
            <p:nvPr/>
          </p:nvSpPr>
          <p:spPr bwMode="auto">
            <a:xfrm>
              <a:off x="4246744"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Hot </a:t>
              </a:r>
            </a:p>
          </p:txBody>
        </p:sp>
        <p:sp>
          <p:nvSpPr>
            <p:cNvPr id="36" name="Rectangle 35">
              <a:extLst>
                <a:ext uri="{FF2B5EF4-FFF2-40B4-BE49-F238E27FC236}">
                  <a16:creationId xmlns:a16="http://schemas.microsoft.com/office/drawing/2014/main" xmlns="" id="{A26AB3DB-A0D3-4CAF-8907-35C50D082326}"/>
                </a:ext>
              </a:extLst>
            </p:cNvPr>
            <p:cNvSpPr/>
            <p:nvPr/>
          </p:nvSpPr>
          <p:spPr bwMode="auto">
            <a:xfrm>
              <a:off x="6086136"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Cool</a:t>
              </a:r>
            </a:p>
          </p:txBody>
        </p:sp>
        <p:sp>
          <p:nvSpPr>
            <p:cNvPr id="37" name="Rectangle 36">
              <a:extLst>
                <a:ext uri="{FF2B5EF4-FFF2-40B4-BE49-F238E27FC236}">
                  <a16:creationId xmlns:a16="http://schemas.microsoft.com/office/drawing/2014/main" xmlns="" id="{02E427C3-EBF0-43D8-A2AF-5E726998980C}"/>
                </a:ext>
              </a:extLst>
            </p:cNvPr>
            <p:cNvSpPr/>
            <p:nvPr/>
          </p:nvSpPr>
          <p:spPr bwMode="auto">
            <a:xfrm>
              <a:off x="7863915"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fr-FR"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Archive</a:t>
              </a:r>
              <a:endPar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endParaRPr>
            </a:p>
          </p:txBody>
        </p:sp>
        <p:sp>
          <p:nvSpPr>
            <p:cNvPr id="38" name="Temperature_mild">
              <a:extLst>
                <a:ext uri="{FF2B5EF4-FFF2-40B4-BE49-F238E27FC236}">
                  <a16:creationId xmlns:a16="http://schemas.microsoft.com/office/drawing/2014/main" xmlns="" id="{54E00201-6078-4D94-AA3F-B6E020582A83}"/>
                </a:ext>
              </a:extLst>
            </p:cNvPr>
            <p:cNvSpPr>
              <a:spLocks noChangeAspect="1" noEditPoints="1"/>
            </p:cNvSpPr>
            <p:nvPr/>
          </p:nvSpPr>
          <p:spPr bwMode="auto">
            <a:xfrm>
              <a:off x="7135619" y="3345626"/>
              <a:ext cx="231081" cy="577839"/>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193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1931"/>
                  </a:moveTo>
                  <a:cubicBezTo>
                    <a:pt x="748" y="2716"/>
                    <a:pt x="748" y="2716"/>
                    <a:pt x="748" y="2716"/>
                  </a:cubicBezTo>
                </a:path>
              </a:pathLst>
            </a:custGeom>
            <a:solidFill>
              <a:schemeClr val="accent1">
                <a:lumMod val="20000"/>
                <a:lumOff val="80000"/>
              </a:schemeClr>
            </a:solidFill>
            <a:ln w="1905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39" name="Temperature_hot">
              <a:extLst>
                <a:ext uri="{FF2B5EF4-FFF2-40B4-BE49-F238E27FC236}">
                  <a16:creationId xmlns:a16="http://schemas.microsoft.com/office/drawing/2014/main" xmlns="" id="{4CBEECC8-50F9-4E3E-B476-778017F1562F}"/>
                </a:ext>
              </a:extLst>
            </p:cNvPr>
            <p:cNvSpPr>
              <a:spLocks noChangeAspect="1" noEditPoints="1"/>
            </p:cNvSpPr>
            <p:nvPr/>
          </p:nvSpPr>
          <p:spPr bwMode="auto">
            <a:xfrm>
              <a:off x="5299843" y="3345626"/>
              <a:ext cx="231081" cy="577839"/>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49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491"/>
                  </a:moveTo>
                  <a:cubicBezTo>
                    <a:pt x="748" y="2716"/>
                    <a:pt x="748" y="2716"/>
                    <a:pt x="748" y="2716"/>
                  </a:cubicBezTo>
                </a:path>
              </a:pathLst>
            </a:custGeom>
            <a:solidFill>
              <a:srgbClr val="FFC000"/>
            </a:solidFill>
            <a:ln w="1905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40" name="Freeform: Shape 39">
              <a:extLst>
                <a:ext uri="{FF2B5EF4-FFF2-40B4-BE49-F238E27FC236}">
                  <a16:creationId xmlns:a16="http://schemas.microsoft.com/office/drawing/2014/main" xmlns="" id="{D6B462AD-99CF-43ED-AA4C-279060C47404}"/>
                </a:ext>
              </a:extLst>
            </p:cNvPr>
            <p:cNvSpPr/>
            <p:nvPr/>
          </p:nvSpPr>
          <p:spPr bwMode="auto">
            <a:xfrm>
              <a:off x="5037259"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41" name="Freeform: Shape 40">
              <a:extLst>
                <a:ext uri="{FF2B5EF4-FFF2-40B4-BE49-F238E27FC236}">
                  <a16:creationId xmlns:a16="http://schemas.microsoft.com/office/drawing/2014/main" xmlns="" id="{7A8A8C38-9BAC-42C8-9629-76201E36CA8D}"/>
                </a:ext>
              </a:extLst>
            </p:cNvPr>
            <p:cNvSpPr/>
            <p:nvPr/>
          </p:nvSpPr>
          <p:spPr bwMode="auto">
            <a:xfrm>
              <a:off x="6873035"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42" name="Freeform: Shape 41">
              <a:extLst>
                <a:ext uri="{FF2B5EF4-FFF2-40B4-BE49-F238E27FC236}">
                  <a16:creationId xmlns:a16="http://schemas.microsoft.com/office/drawing/2014/main" xmlns="" id="{BF48A14C-5E95-400E-B6A0-BC96AC290FF1}"/>
                </a:ext>
              </a:extLst>
            </p:cNvPr>
            <p:cNvSpPr/>
            <p:nvPr/>
          </p:nvSpPr>
          <p:spPr bwMode="auto">
            <a:xfrm>
              <a:off x="8650813"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43" name="TextBox 42">
              <a:extLst>
                <a:ext uri="{FF2B5EF4-FFF2-40B4-BE49-F238E27FC236}">
                  <a16:creationId xmlns:a16="http://schemas.microsoft.com/office/drawing/2014/main" xmlns="" id="{351BF419-5056-48DF-B9E1-2EE249F0B32A}"/>
                </a:ext>
              </a:extLst>
            </p:cNvPr>
            <p:cNvSpPr txBox="1"/>
            <p:nvPr/>
          </p:nvSpPr>
          <p:spPr>
            <a:xfrm>
              <a:off x="4267547" y="4634402"/>
              <a:ext cx="2288436" cy="843572"/>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Frequently </a:t>
              </a:r>
              <a:b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b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accessed data</a:t>
              </a:r>
            </a:p>
          </p:txBody>
        </p:sp>
        <p:sp>
          <p:nvSpPr>
            <p:cNvPr id="45" name="TextBox 44">
              <a:extLst>
                <a:ext uri="{FF2B5EF4-FFF2-40B4-BE49-F238E27FC236}">
                  <a16:creationId xmlns:a16="http://schemas.microsoft.com/office/drawing/2014/main" xmlns="" id="{1CD20B1A-5C37-46B3-9F92-C07033912F4A}"/>
                </a:ext>
              </a:extLst>
            </p:cNvPr>
            <p:cNvSpPr txBox="1"/>
            <p:nvPr/>
          </p:nvSpPr>
          <p:spPr>
            <a:xfrm>
              <a:off x="6106940" y="4634402"/>
              <a:ext cx="2288436" cy="843572"/>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Less frequently accessed data</a:t>
              </a:r>
            </a:p>
          </p:txBody>
        </p:sp>
        <p:sp>
          <p:nvSpPr>
            <p:cNvPr id="46" name="TextBox 45">
              <a:extLst>
                <a:ext uri="{FF2B5EF4-FFF2-40B4-BE49-F238E27FC236}">
                  <a16:creationId xmlns:a16="http://schemas.microsoft.com/office/drawing/2014/main" xmlns="" id="{FFD02CAD-C01D-435C-B70E-F541252D3794}"/>
                </a:ext>
              </a:extLst>
            </p:cNvPr>
            <p:cNvSpPr txBox="1"/>
            <p:nvPr/>
          </p:nvSpPr>
          <p:spPr>
            <a:xfrm>
              <a:off x="7884720" y="4634402"/>
              <a:ext cx="2288436" cy="843572"/>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Rarely </a:t>
              </a:r>
              <a:b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b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accessed data</a:t>
              </a:r>
            </a:p>
          </p:txBody>
        </p:sp>
        <p:sp>
          <p:nvSpPr>
            <p:cNvPr id="47" name="Rectangle 46">
              <a:extLst>
                <a:ext uri="{FF2B5EF4-FFF2-40B4-BE49-F238E27FC236}">
                  <a16:creationId xmlns:a16="http://schemas.microsoft.com/office/drawing/2014/main" xmlns="" id="{974BDCED-CFEC-470A-BE02-FF43D51956CF}"/>
                </a:ext>
              </a:extLst>
            </p:cNvPr>
            <p:cNvSpPr/>
            <p:nvPr/>
          </p:nvSpPr>
          <p:spPr bwMode="auto">
            <a:xfrm>
              <a:off x="2085453" y="4064583"/>
              <a:ext cx="2376171"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Premium </a:t>
              </a:r>
            </a:p>
          </p:txBody>
        </p:sp>
        <p:sp>
          <p:nvSpPr>
            <p:cNvPr id="48" name="Freeform: Shape 47">
              <a:extLst>
                <a:ext uri="{FF2B5EF4-FFF2-40B4-BE49-F238E27FC236}">
                  <a16:creationId xmlns:a16="http://schemas.microsoft.com/office/drawing/2014/main" xmlns="" id="{3DB5AA5B-5194-4332-B431-5D538BE85190}"/>
                </a:ext>
              </a:extLst>
            </p:cNvPr>
            <p:cNvSpPr/>
            <p:nvPr/>
          </p:nvSpPr>
          <p:spPr bwMode="auto">
            <a:xfrm>
              <a:off x="2922095"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52" name="TextBox 51">
              <a:extLst>
                <a:ext uri="{FF2B5EF4-FFF2-40B4-BE49-F238E27FC236}">
                  <a16:creationId xmlns:a16="http://schemas.microsoft.com/office/drawing/2014/main" xmlns="" id="{056F92AE-683A-406C-BE96-2998E8C067AA}"/>
                </a:ext>
              </a:extLst>
            </p:cNvPr>
            <p:cNvSpPr txBox="1"/>
            <p:nvPr/>
          </p:nvSpPr>
          <p:spPr>
            <a:xfrm>
              <a:off x="2152383" y="4634402"/>
              <a:ext cx="2288436" cy="1120571"/>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Low and consistent latency data</a:t>
              </a:r>
            </a:p>
          </p:txBody>
        </p:sp>
        <p:pic>
          <p:nvPicPr>
            <p:cNvPr id="53" name="Graphic 52" descr="Fire">
              <a:extLst>
                <a:ext uri="{FF2B5EF4-FFF2-40B4-BE49-F238E27FC236}">
                  <a16:creationId xmlns:a16="http://schemas.microsoft.com/office/drawing/2014/main" xmlns="" id="{69D8A779-BFF2-4C0D-988F-57EFCF2EF9F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3007638" y="3345626"/>
              <a:ext cx="577923" cy="577923"/>
            </a:xfrm>
            <a:prstGeom prst="rect">
              <a:avLst/>
            </a:prstGeom>
          </p:spPr>
        </p:pic>
      </p:grpSp>
    </p:spTree>
    <p:custDataLst>
      <p:tags r:id="rId1"/>
    </p:custDataLst>
    <p:extLst>
      <p:ext uri="{BB962C8B-B14F-4D97-AF65-F5344CB8AC3E}">
        <p14:creationId xmlns:p14="http://schemas.microsoft.com/office/powerpoint/2010/main" val="348582425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0E970B-F318-4E69-9561-E6156766854F}"/>
              </a:ext>
            </a:extLst>
          </p:cNvPr>
          <p:cNvSpPr>
            <a:spLocks noGrp="1"/>
          </p:cNvSpPr>
          <p:nvPr>
            <p:ph type="title"/>
          </p:nvPr>
        </p:nvSpPr>
        <p:spPr/>
        <p:txBody>
          <a:bodyPr/>
          <a:lstStyle/>
          <a:p>
            <a:r>
              <a:rPr lang="en-US" dirty="0"/>
              <a:t>Lifecycle management</a:t>
            </a:r>
          </a:p>
        </p:txBody>
      </p:sp>
      <p:sp>
        <p:nvSpPr>
          <p:cNvPr id="3" name="Text Placeholder 2">
            <a:extLst>
              <a:ext uri="{FF2B5EF4-FFF2-40B4-BE49-F238E27FC236}">
                <a16:creationId xmlns:a16="http://schemas.microsoft.com/office/drawing/2014/main" xmlns="" id="{98ECFA77-B700-474D-813A-E0783E1CADF8}"/>
              </a:ext>
            </a:extLst>
          </p:cNvPr>
          <p:cNvSpPr>
            <a:spLocks noGrp="1"/>
          </p:cNvSpPr>
          <p:nvPr>
            <p:ph type="body" sz="quarter" idx="10"/>
          </p:nvPr>
        </p:nvSpPr>
        <p:spPr>
          <a:xfrm>
            <a:off x="584200" y="1435497"/>
            <a:ext cx="11018520" cy="2868478"/>
          </a:xfrm>
        </p:spPr>
        <p:txBody>
          <a:bodyPr/>
          <a:lstStyle/>
          <a:p>
            <a:pPr marL="0" indent="0">
              <a:buNone/>
            </a:pPr>
            <a:r>
              <a:rPr lang="en-US" dirty="0"/>
              <a:t>Rule-based automation for data tiering and retention management:</a:t>
            </a:r>
          </a:p>
          <a:p>
            <a:pPr lvl="1"/>
            <a:r>
              <a:rPr lang="en-US" sz="2400" dirty="0"/>
              <a:t>Rules run daily at the storage account</a:t>
            </a:r>
          </a:p>
          <a:p>
            <a:pPr lvl="1"/>
            <a:r>
              <a:rPr lang="en-US" sz="2400" dirty="0"/>
              <a:t>Supports:</a:t>
            </a:r>
          </a:p>
          <a:p>
            <a:pPr lvl="2"/>
            <a:r>
              <a:rPr lang="en-US" sz="2000" dirty="0"/>
              <a:t>General-purpose v2 storage accounts</a:t>
            </a:r>
          </a:p>
          <a:p>
            <a:pPr lvl="2"/>
            <a:r>
              <a:rPr lang="en-US" sz="2000" dirty="0"/>
              <a:t>Blob storage</a:t>
            </a:r>
          </a:p>
          <a:p>
            <a:pPr lvl="2"/>
            <a:r>
              <a:rPr lang="en-US" sz="2000" dirty="0"/>
              <a:t>Premium </a:t>
            </a:r>
            <a:r>
              <a:rPr lang="en-US" sz="2000" dirty="0" err="1"/>
              <a:t>BlockBlob</a:t>
            </a:r>
            <a:r>
              <a:rPr lang="en-US" sz="2000" dirty="0"/>
              <a:t> (only supports deletion for lifecycle management)</a:t>
            </a:r>
          </a:p>
          <a:p>
            <a:pPr lvl="1"/>
            <a:r>
              <a:rPr lang="en-US" sz="2400" dirty="0"/>
              <a:t>Prefix filters enable targeting of containers or sets of blobs</a:t>
            </a:r>
          </a:p>
        </p:txBody>
      </p:sp>
    </p:spTree>
    <p:custDataLst>
      <p:tags r:id="rId1"/>
    </p:custDataLst>
    <p:extLst>
      <p:ext uri="{BB962C8B-B14F-4D97-AF65-F5344CB8AC3E}">
        <p14:creationId xmlns:p14="http://schemas.microsoft.com/office/powerpoint/2010/main" val="6411388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24CC91-BAB2-4486-B58A-86FA4C9ECAC0}"/>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xmlns="" id="{35BC4A37-AD60-44A8-817D-1C5E4A69D6CB}"/>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Azure Blob storage core concepts</a:t>
            </a:r>
          </a:p>
          <a:p>
            <a:pPr marL="342900" indent="-342900">
              <a:buFont typeface="Arial" panose="020B0604020202020204" pitchFamily="34" charset="0"/>
              <a:buChar char="•"/>
            </a:pPr>
            <a:r>
              <a:rPr lang="en-US" dirty="0"/>
              <a:t>Managing the Azure Blob storage lifecycle</a:t>
            </a:r>
          </a:p>
          <a:p>
            <a:pPr marL="342900" indent="-342900">
              <a:buFont typeface="Arial" panose="020B0604020202020204" pitchFamily="34" charset="0"/>
              <a:buChar char="•"/>
            </a:pPr>
            <a:r>
              <a:rPr lang="en-US" dirty="0"/>
              <a:t>Working with Azure Blob storage</a:t>
            </a:r>
          </a:p>
        </p:txBody>
      </p:sp>
    </p:spTree>
    <p:extLst>
      <p:ext uri="{BB962C8B-B14F-4D97-AF65-F5344CB8AC3E}">
        <p14:creationId xmlns:p14="http://schemas.microsoft.com/office/powerpoint/2010/main" val="2427520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74F406-8EC6-4D44-A0E8-81A9FE81A58C}"/>
              </a:ext>
            </a:extLst>
          </p:cNvPr>
          <p:cNvSpPr>
            <a:spLocks noGrp="1"/>
          </p:cNvSpPr>
          <p:nvPr>
            <p:ph type="title"/>
          </p:nvPr>
        </p:nvSpPr>
        <p:spPr/>
        <p:txBody>
          <a:bodyPr/>
          <a:lstStyle/>
          <a:p>
            <a:r>
              <a:rPr lang="en-US" dirty="0"/>
              <a:t>Example of lifecycle management flows</a:t>
            </a:r>
          </a:p>
        </p:txBody>
      </p:sp>
      <p:grpSp>
        <p:nvGrpSpPr>
          <p:cNvPr id="3" name="Group 2" descr="Illustration depicting several lifecycle management flows that can exist for a storage account.">
            <a:extLst>
              <a:ext uri="{FF2B5EF4-FFF2-40B4-BE49-F238E27FC236}">
                <a16:creationId xmlns:a16="http://schemas.microsoft.com/office/drawing/2014/main" xmlns="" id="{E016370D-3C3C-4BD8-B4A2-B4D8ABE0F1DF}"/>
              </a:ext>
            </a:extLst>
          </p:cNvPr>
          <p:cNvGrpSpPr/>
          <p:nvPr/>
        </p:nvGrpSpPr>
        <p:grpSpPr>
          <a:xfrm>
            <a:off x="2152069" y="1417732"/>
            <a:ext cx="7887862" cy="5095443"/>
            <a:chOff x="2152069" y="1417732"/>
            <a:chExt cx="7887862" cy="5095443"/>
          </a:xfrm>
        </p:grpSpPr>
        <p:grpSp>
          <p:nvGrpSpPr>
            <p:cNvPr id="21" name="Group 20">
              <a:extLst>
                <a:ext uri="{FF2B5EF4-FFF2-40B4-BE49-F238E27FC236}">
                  <a16:creationId xmlns:a16="http://schemas.microsoft.com/office/drawing/2014/main" xmlns="" id="{169A177F-FF9B-4F7E-AABF-7A3AF7D11EFA}"/>
                </a:ext>
              </a:extLst>
            </p:cNvPr>
            <p:cNvGrpSpPr/>
            <p:nvPr/>
          </p:nvGrpSpPr>
          <p:grpSpPr>
            <a:xfrm>
              <a:off x="3960001" y="1430295"/>
              <a:ext cx="2330044" cy="1316235"/>
              <a:chOff x="4203038" y="3345626"/>
              <a:chExt cx="2330044" cy="1316235"/>
            </a:xfrm>
          </p:grpSpPr>
          <p:sp>
            <p:nvSpPr>
              <p:cNvPr id="5" name="Rectangle 4">
                <a:extLst>
                  <a:ext uri="{FF2B5EF4-FFF2-40B4-BE49-F238E27FC236}">
                    <a16:creationId xmlns:a16="http://schemas.microsoft.com/office/drawing/2014/main" xmlns="" id="{AF4E9EC1-E488-4795-87BB-2AA6F2D2E238}"/>
                  </a:ext>
                </a:extLst>
              </p:cNvPr>
              <p:cNvSpPr/>
              <p:nvPr/>
            </p:nvSpPr>
            <p:spPr bwMode="auto">
              <a:xfrm>
                <a:off x="4203038"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panose="020B0402040204020203" pitchFamily="34" charset="0"/>
                    <a:cs typeface="Segoe UI Semilight" panose="020B0402040204020203" pitchFamily="34" charset="0"/>
                  </a:rPr>
                  <a:t>Hot </a:t>
                </a:r>
              </a:p>
            </p:txBody>
          </p:sp>
          <p:sp>
            <p:nvSpPr>
              <p:cNvPr id="9" name="Temperature_hot">
                <a:extLst>
                  <a:ext uri="{FF2B5EF4-FFF2-40B4-BE49-F238E27FC236}">
                    <a16:creationId xmlns:a16="http://schemas.microsoft.com/office/drawing/2014/main" xmlns="" id="{E74B6461-9AB4-4D62-8316-60FFDAA6339D}"/>
                  </a:ext>
                </a:extLst>
              </p:cNvPr>
              <p:cNvSpPr>
                <a:spLocks noChangeAspect="1" noEditPoints="1"/>
              </p:cNvSpPr>
              <p:nvPr/>
            </p:nvSpPr>
            <p:spPr bwMode="auto">
              <a:xfrm>
                <a:off x="5256137" y="3345626"/>
                <a:ext cx="231081" cy="577839"/>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49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491"/>
                    </a:moveTo>
                    <a:cubicBezTo>
                      <a:pt x="748" y="2716"/>
                      <a:pt x="748" y="2716"/>
                      <a:pt x="748" y="2716"/>
                    </a:cubicBezTo>
                  </a:path>
                </a:pathLst>
              </a:custGeom>
              <a:solidFill>
                <a:srgbClr val="FFC000"/>
              </a:solidFill>
              <a:ln w="1905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353535"/>
                  </a:solidFill>
                  <a:effectLst/>
                  <a:uLnTx/>
                  <a:uFillTx/>
                  <a:latin typeface="Segoe UI Semilight" panose="020B0402040204020203" pitchFamily="34" charset="0"/>
                  <a:cs typeface="Segoe UI Semilight" panose="020B0402040204020203" pitchFamily="34" charset="0"/>
                </a:endParaRPr>
              </a:p>
            </p:txBody>
          </p:sp>
          <p:sp>
            <p:nvSpPr>
              <p:cNvPr id="10" name="Freeform: Shape 9">
                <a:extLst>
                  <a:ext uri="{FF2B5EF4-FFF2-40B4-BE49-F238E27FC236}">
                    <a16:creationId xmlns:a16="http://schemas.microsoft.com/office/drawing/2014/main" xmlns="" id="{87750112-304F-4B54-AD16-E57EEE94A770}"/>
                  </a:ext>
                </a:extLst>
              </p:cNvPr>
              <p:cNvSpPr/>
              <p:nvPr/>
            </p:nvSpPr>
            <p:spPr bwMode="auto">
              <a:xfrm>
                <a:off x="4993553"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endParaRPr>
              </a:p>
            </p:txBody>
          </p:sp>
        </p:grpSp>
        <p:grpSp>
          <p:nvGrpSpPr>
            <p:cNvPr id="22" name="Group 21">
              <a:extLst>
                <a:ext uri="{FF2B5EF4-FFF2-40B4-BE49-F238E27FC236}">
                  <a16:creationId xmlns:a16="http://schemas.microsoft.com/office/drawing/2014/main" xmlns="" id="{52C1FF17-3A44-487E-879E-BDD14A62AD67}"/>
                </a:ext>
              </a:extLst>
            </p:cNvPr>
            <p:cNvGrpSpPr/>
            <p:nvPr/>
          </p:nvGrpSpPr>
          <p:grpSpPr>
            <a:xfrm>
              <a:off x="6840784" y="1430295"/>
              <a:ext cx="2330044" cy="1316235"/>
              <a:chOff x="6042430" y="3345626"/>
              <a:chExt cx="2330044" cy="1316235"/>
            </a:xfrm>
          </p:grpSpPr>
          <p:sp>
            <p:nvSpPr>
              <p:cNvPr id="6" name="Rectangle 5">
                <a:extLst>
                  <a:ext uri="{FF2B5EF4-FFF2-40B4-BE49-F238E27FC236}">
                    <a16:creationId xmlns:a16="http://schemas.microsoft.com/office/drawing/2014/main" xmlns="" id="{4A5AE65D-4AD8-45DF-8E14-84D9FFA1BC59}"/>
                  </a:ext>
                </a:extLst>
              </p:cNvPr>
              <p:cNvSpPr/>
              <p:nvPr/>
            </p:nvSpPr>
            <p:spPr bwMode="auto">
              <a:xfrm>
                <a:off x="6042430"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panose="020B0402040204020203" pitchFamily="34" charset="0"/>
                    <a:cs typeface="Segoe UI Semilight" panose="020B0402040204020203" pitchFamily="34" charset="0"/>
                  </a:rPr>
                  <a:t>Cool</a:t>
                </a:r>
              </a:p>
            </p:txBody>
          </p:sp>
          <p:sp>
            <p:nvSpPr>
              <p:cNvPr id="8" name="Temperature_mild">
                <a:extLst>
                  <a:ext uri="{FF2B5EF4-FFF2-40B4-BE49-F238E27FC236}">
                    <a16:creationId xmlns:a16="http://schemas.microsoft.com/office/drawing/2014/main" xmlns="" id="{F102BA1B-E1B3-4DCB-91D5-FE5BB2AF0043}"/>
                  </a:ext>
                </a:extLst>
              </p:cNvPr>
              <p:cNvSpPr>
                <a:spLocks noChangeAspect="1" noEditPoints="1"/>
              </p:cNvSpPr>
              <p:nvPr/>
            </p:nvSpPr>
            <p:spPr bwMode="auto">
              <a:xfrm>
                <a:off x="7091913" y="3345626"/>
                <a:ext cx="231081" cy="577839"/>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193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1931"/>
                    </a:moveTo>
                    <a:cubicBezTo>
                      <a:pt x="748" y="2716"/>
                      <a:pt x="748" y="2716"/>
                      <a:pt x="748" y="2716"/>
                    </a:cubicBezTo>
                  </a:path>
                </a:pathLst>
              </a:custGeom>
              <a:solidFill>
                <a:schemeClr val="accent1">
                  <a:lumMod val="20000"/>
                  <a:lumOff val="80000"/>
                </a:schemeClr>
              </a:solidFill>
              <a:ln w="1905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353535"/>
                  </a:solidFill>
                  <a:effectLst/>
                  <a:uLnTx/>
                  <a:uFillTx/>
                  <a:latin typeface="Segoe UI Semilight" panose="020B0402040204020203" pitchFamily="34" charset="0"/>
                  <a:cs typeface="Segoe UI Semilight" panose="020B0402040204020203" pitchFamily="34" charset="0"/>
                </a:endParaRPr>
              </a:p>
            </p:txBody>
          </p:sp>
          <p:sp>
            <p:nvSpPr>
              <p:cNvPr id="11" name="Freeform: Shape 10">
                <a:extLst>
                  <a:ext uri="{FF2B5EF4-FFF2-40B4-BE49-F238E27FC236}">
                    <a16:creationId xmlns:a16="http://schemas.microsoft.com/office/drawing/2014/main" xmlns="" id="{A91CA315-B5EC-406D-9228-55454FC35B8F}"/>
                  </a:ext>
                </a:extLst>
              </p:cNvPr>
              <p:cNvSpPr/>
              <p:nvPr/>
            </p:nvSpPr>
            <p:spPr bwMode="auto">
              <a:xfrm>
                <a:off x="6829329"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endParaRPr>
              </a:p>
            </p:txBody>
          </p:sp>
        </p:grpSp>
        <p:grpSp>
          <p:nvGrpSpPr>
            <p:cNvPr id="23" name="Group 22">
              <a:extLst>
                <a:ext uri="{FF2B5EF4-FFF2-40B4-BE49-F238E27FC236}">
                  <a16:creationId xmlns:a16="http://schemas.microsoft.com/office/drawing/2014/main" xmlns="" id="{D5F41B01-F91E-41D4-AA5E-8F7D0470EBB1}"/>
                </a:ext>
              </a:extLst>
            </p:cNvPr>
            <p:cNvGrpSpPr/>
            <p:nvPr/>
          </p:nvGrpSpPr>
          <p:grpSpPr>
            <a:xfrm>
              <a:off x="7709887" y="5203199"/>
              <a:ext cx="2330044" cy="1252032"/>
              <a:chOff x="7820209" y="3409829"/>
              <a:chExt cx="2330044" cy="1252032"/>
            </a:xfrm>
          </p:grpSpPr>
          <p:sp>
            <p:nvSpPr>
              <p:cNvPr id="4" name="Archive_F03F">
                <a:extLst>
                  <a:ext uri="{FF2B5EF4-FFF2-40B4-BE49-F238E27FC236}">
                    <a16:creationId xmlns:a16="http://schemas.microsoft.com/office/drawing/2014/main" xmlns="" id="{8A44015C-533F-4DE8-BB77-A0615DB47869}"/>
                  </a:ext>
                </a:extLst>
              </p:cNvPr>
              <p:cNvSpPr>
                <a:spLocks noChangeAspect="1" noEditPoints="1"/>
              </p:cNvSpPr>
              <p:nvPr/>
            </p:nvSpPr>
            <p:spPr bwMode="auto">
              <a:xfrm>
                <a:off x="8685584" y="3409829"/>
                <a:ext cx="592301" cy="513637"/>
              </a:xfrm>
              <a:custGeom>
                <a:avLst/>
                <a:gdLst>
                  <a:gd name="T0" fmla="*/ 4721 w 4721"/>
                  <a:gd name="T1" fmla="*/ 1260 h 4094"/>
                  <a:gd name="T2" fmla="*/ 0 w 4721"/>
                  <a:gd name="T3" fmla="*/ 1260 h 4094"/>
                  <a:gd name="T4" fmla="*/ 0 w 4721"/>
                  <a:gd name="T5" fmla="*/ 0 h 4094"/>
                  <a:gd name="T6" fmla="*/ 4721 w 4721"/>
                  <a:gd name="T7" fmla="*/ 0 h 4094"/>
                  <a:gd name="T8" fmla="*/ 4721 w 4721"/>
                  <a:gd name="T9" fmla="*/ 1260 h 4094"/>
                  <a:gd name="T10" fmla="*/ 315 w 4721"/>
                  <a:gd name="T11" fmla="*/ 1260 h 4094"/>
                  <a:gd name="T12" fmla="*/ 315 w 4721"/>
                  <a:gd name="T13" fmla="*/ 4094 h 4094"/>
                  <a:gd name="T14" fmla="*/ 4407 w 4721"/>
                  <a:gd name="T15" fmla="*/ 4094 h 4094"/>
                  <a:gd name="T16" fmla="*/ 4407 w 4721"/>
                  <a:gd name="T17" fmla="*/ 1260 h 4094"/>
                  <a:gd name="T18" fmla="*/ 1417 w 4721"/>
                  <a:gd name="T19" fmla="*/ 2205 h 4094"/>
                  <a:gd name="T20" fmla="*/ 3305 w 4721"/>
                  <a:gd name="T21" fmla="*/ 2205 h 4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21" h="4094">
                    <a:moveTo>
                      <a:pt x="4721" y="1260"/>
                    </a:moveTo>
                    <a:lnTo>
                      <a:pt x="0" y="1260"/>
                    </a:lnTo>
                    <a:lnTo>
                      <a:pt x="0" y="0"/>
                    </a:lnTo>
                    <a:lnTo>
                      <a:pt x="4721" y="0"/>
                    </a:lnTo>
                    <a:lnTo>
                      <a:pt x="4721" y="1260"/>
                    </a:lnTo>
                    <a:moveTo>
                      <a:pt x="315" y="1260"/>
                    </a:moveTo>
                    <a:lnTo>
                      <a:pt x="315" y="4094"/>
                    </a:lnTo>
                    <a:lnTo>
                      <a:pt x="4407" y="4094"/>
                    </a:lnTo>
                    <a:lnTo>
                      <a:pt x="4407" y="1260"/>
                    </a:lnTo>
                    <a:moveTo>
                      <a:pt x="1417" y="2205"/>
                    </a:moveTo>
                    <a:lnTo>
                      <a:pt x="3305" y="2205"/>
                    </a:ln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353535"/>
                  </a:solidFill>
                  <a:effectLst/>
                  <a:uLnTx/>
                  <a:uFillTx/>
                  <a:latin typeface="Segoe UI Semilight" panose="020B0402040204020203" pitchFamily="34" charset="0"/>
                  <a:cs typeface="Segoe UI Semilight" panose="020B0402040204020203" pitchFamily="34" charset="0"/>
                </a:endParaRPr>
              </a:p>
            </p:txBody>
          </p:sp>
          <p:sp>
            <p:nvSpPr>
              <p:cNvPr id="7" name="Rectangle 6">
                <a:extLst>
                  <a:ext uri="{FF2B5EF4-FFF2-40B4-BE49-F238E27FC236}">
                    <a16:creationId xmlns:a16="http://schemas.microsoft.com/office/drawing/2014/main" xmlns="" id="{C5BB4AE9-46C6-4D18-A7DD-2C260582D8D4}"/>
                  </a:ext>
                </a:extLst>
              </p:cNvPr>
              <p:cNvSpPr/>
              <p:nvPr/>
            </p:nvSpPr>
            <p:spPr bwMode="auto">
              <a:xfrm>
                <a:off x="7820209"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fr-FR" sz="1961"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panose="020B0402040204020203" pitchFamily="34" charset="0"/>
                    <a:cs typeface="Segoe UI Semilight" panose="020B0402040204020203" pitchFamily="34" charset="0"/>
                  </a:rPr>
                  <a:t>Archive</a:t>
                </a:r>
                <a:endParaRPr kumimoji="0" lang="en-US" sz="1961"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panose="020B0402040204020203" pitchFamily="34" charset="0"/>
                  <a:cs typeface="Segoe UI Semilight" panose="020B0402040204020203" pitchFamily="34" charset="0"/>
                </a:endParaRPr>
              </a:p>
            </p:txBody>
          </p:sp>
          <p:sp>
            <p:nvSpPr>
              <p:cNvPr id="12" name="Freeform: Shape 11">
                <a:extLst>
                  <a:ext uri="{FF2B5EF4-FFF2-40B4-BE49-F238E27FC236}">
                    <a16:creationId xmlns:a16="http://schemas.microsoft.com/office/drawing/2014/main" xmlns="" id="{3C4BCF35-DE4A-454A-9720-B46FE153121A}"/>
                  </a:ext>
                </a:extLst>
              </p:cNvPr>
              <p:cNvSpPr/>
              <p:nvPr/>
            </p:nvSpPr>
            <p:spPr bwMode="auto">
              <a:xfrm>
                <a:off x="8607107"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endParaRPr>
              </a:p>
            </p:txBody>
          </p:sp>
        </p:grpSp>
        <p:grpSp>
          <p:nvGrpSpPr>
            <p:cNvPr id="20" name="Group 19">
              <a:extLst>
                <a:ext uri="{FF2B5EF4-FFF2-40B4-BE49-F238E27FC236}">
                  <a16:creationId xmlns:a16="http://schemas.microsoft.com/office/drawing/2014/main" xmlns="" id="{509F1AD4-7494-4981-8A55-E5218D8B9C4D}"/>
                </a:ext>
              </a:extLst>
            </p:cNvPr>
            <p:cNvGrpSpPr/>
            <p:nvPr/>
          </p:nvGrpSpPr>
          <p:grpSpPr>
            <a:xfrm>
              <a:off x="4668828" y="5196940"/>
              <a:ext cx="2376171" cy="1316235"/>
              <a:chOff x="2597053" y="4293825"/>
              <a:chExt cx="2376171" cy="1316235"/>
            </a:xfrm>
          </p:grpSpPr>
          <p:sp>
            <p:nvSpPr>
              <p:cNvPr id="16" name="Rectangle 15">
                <a:extLst>
                  <a:ext uri="{FF2B5EF4-FFF2-40B4-BE49-F238E27FC236}">
                    <a16:creationId xmlns:a16="http://schemas.microsoft.com/office/drawing/2014/main" xmlns="" id="{92BCA1D0-4AB0-4347-B776-CA80133C429F}"/>
                  </a:ext>
                </a:extLst>
              </p:cNvPr>
              <p:cNvSpPr/>
              <p:nvPr/>
            </p:nvSpPr>
            <p:spPr bwMode="auto">
              <a:xfrm>
                <a:off x="2597053" y="5012782"/>
                <a:ext cx="2376171"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panose="020B0402040204020203" pitchFamily="34" charset="0"/>
                    <a:cs typeface="Segoe UI Semilight" panose="020B0402040204020203" pitchFamily="34" charset="0"/>
                  </a:rPr>
                  <a:t>Premium </a:t>
                </a:r>
              </a:p>
            </p:txBody>
          </p:sp>
          <p:sp>
            <p:nvSpPr>
              <p:cNvPr id="17" name="Freeform: Shape 16">
                <a:extLst>
                  <a:ext uri="{FF2B5EF4-FFF2-40B4-BE49-F238E27FC236}">
                    <a16:creationId xmlns:a16="http://schemas.microsoft.com/office/drawing/2014/main" xmlns="" id="{02D212E8-C75C-424A-8EEC-CCDE7DFF3734}"/>
                  </a:ext>
                </a:extLst>
              </p:cNvPr>
              <p:cNvSpPr/>
              <p:nvPr/>
            </p:nvSpPr>
            <p:spPr bwMode="auto">
              <a:xfrm>
                <a:off x="3421556" y="5060037"/>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endParaRPr>
              </a:p>
            </p:txBody>
          </p:sp>
          <p:pic>
            <p:nvPicPr>
              <p:cNvPr id="19" name="Graphic 18" descr="Fire">
                <a:extLst>
                  <a:ext uri="{FF2B5EF4-FFF2-40B4-BE49-F238E27FC236}">
                    <a16:creationId xmlns:a16="http://schemas.microsoft.com/office/drawing/2014/main" xmlns="" id="{F5835EAE-8833-4BE0-92B4-37E20CE39B9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3519238" y="4293825"/>
                <a:ext cx="577923" cy="577923"/>
              </a:xfrm>
              <a:prstGeom prst="rect">
                <a:avLst/>
              </a:prstGeom>
            </p:spPr>
          </p:pic>
        </p:grpSp>
        <p:pic>
          <p:nvPicPr>
            <p:cNvPr id="26" name="Graphic 25">
              <a:extLst>
                <a:ext uri="{FF2B5EF4-FFF2-40B4-BE49-F238E27FC236}">
                  <a16:creationId xmlns:a16="http://schemas.microsoft.com/office/drawing/2014/main" xmlns="" id="{F1C9CBE5-D8C6-4861-BD94-D409392E7B7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152069" y="3924075"/>
              <a:ext cx="660152" cy="731520"/>
            </a:xfrm>
            <a:prstGeom prst="rect">
              <a:avLst/>
            </a:prstGeom>
          </p:spPr>
        </p:pic>
        <p:sp>
          <p:nvSpPr>
            <p:cNvPr id="30" name="Arrow: Left-Right 29">
              <a:extLst>
                <a:ext uri="{FF2B5EF4-FFF2-40B4-BE49-F238E27FC236}">
                  <a16:creationId xmlns:a16="http://schemas.microsoft.com/office/drawing/2014/main" xmlns="" id="{3E0C3A72-FDFE-499E-B517-DD23711D4466}"/>
                </a:ext>
              </a:extLst>
            </p:cNvPr>
            <p:cNvSpPr/>
            <p:nvPr/>
          </p:nvSpPr>
          <p:spPr bwMode="auto">
            <a:xfrm>
              <a:off x="5493331" y="1417732"/>
              <a:ext cx="2103120" cy="731520"/>
            </a:xfrm>
            <a:prstGeom prst="lef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Hot to cool</a:t>
              </a:r>
            </a:p>
          </p:txBody>
        </p:sp>
        <p:sp>
          <p:nvSpPr>
            <p:cNvPr id="31" name="Arrow: Left-Right 30">
              <a:extLst>
                <a:ext uri="{FF2B5EF4-FFF2-40B4-BE49-F238E27FC236}">
                  <a16:creationId xmlns:a16="http://schemas.microsoft.com/office/drawing/2014/main" xmlns="" id="{4719030D-1E5B-4EDE-9947-E84DE670348E}"/>
                </a:ext>
              </a:extLst>
            </p:cNvPr>
            <p:cNvSpPr/>
            <p:nvPr/>
          </p:nvSpPr>
          <p:spPr bwMode="auto">
            <a:xfrm rot="4500000">
              <a:off x="7333378" y="3446665"/>
              <a:ext cx="2468880" cy="731520"/>
            </a:xfrm>
            <a:prstGeom prst="lef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Cool to archive</a:t>
              </a:r>
            </a:p>
          </p:txBody>
        </p:sp>
        <p:sp>
          <p:nvSpPr>
            <p:cNvPr id="32" name="Arrow: Left-Right 31">
              <a:extLst>
                <a:ext uri="{FF2B5EF4-FFF2-40B4-BE49-F238E27FC236}">
                  <a16:creationId xmlns:a16="http://schemas.microsoft.com/office/drawing/2014/main" xmlns="" id="{FCF292B0-E509-404E-8288-42C47CC2B82F}"/>
                </a:ext>
              </a:extLst>
            </p:cNvPr>
            <p:cNvSpPr/>
            <p:nvPr/>
          </p:nvSpPr>
          <p:spPr bwMode="auto">
            <a:xfrm rot="2738520">
              <a:off x="5129140" y="3491354"/>
              <a:ext cx="3749040" cy="731520"/>
            </a:xfrm>
            <a:prstGeom prst="lef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Hot to archive</a:t>
              </a:r>
            </a:p>
          </p:txBody>
        </p:sp>
        <p:sp>
          <p:nvSpPr>
            <p:cNvPr id="33" name="Arrow: Left-Right 32">
              <a:extLst>
                <a:ext uri="{FF2B5EF4-FFF2-40B4-BE49-F238E27FC236}">
                  <a16:creationId xmlns:a16="http://schemas.microsoft.com/office/drawing/2014/main" xmlns="" id="{03489F36-7F1C-4AA6-928D-2D6E00DBAF72}"/>
                </a:ext>
              </a:extLst>
            </p:cNvPr>
            <p:cNvSpPr/>
            <p:nvPr/>
          </p:nvSpPr>
          <p:spPr bwMode="auto">
            <a:xfrm rot="18900000">
              <a:off x="2538139" y="2853158"/>
              <a:ext cx="2651760" cy="731520"/>
            </a:xfrm>
            <a:prstGeom prst="lef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Deletion</a:t>
              </a:r>
            </a:p>
          </p:txBody>
        </p:sp>
      </p:grpSp>
      <p:sp>
        <p:nvSpPr>
          <p:cNvPr id="27" name="Arrow: Left-Right 26">
            <a:extLst>
              <a:ext uri="{FF2B5EF4-FFF2-40B4-BE49-F238E27FC236}">
                <a16:creationId xmlns:a16="http://schemas.microsoft.com/office/drawing/2014/main" xmlns="" id="{DE441F15-912A-409B-9C52-DA0F6F005CFA}"/>
              </a:ext>
            </a:extLst>
          </p:cNvPr>
          <p:cNvSpPr/>
          <p:nvPr/>
        </p:nvSpPr>
        <p:spPr bwMode="auto">
          <a:xfrm rot="1404752">
            <a:off x="2696071" y="4869095"/>
            <a:ext cx="2651760" cy="731520"/>
          </a:xfrm>
          <a:prstGeom prst="leftRightArrow">
            <a:avLst>
              <a:gd name="adj1" fmla="val 50000"/>
              <a:gd name="adj2" fmla="val 50000"/>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Deletion</a:t>
            </a:r>
          </a:p>
        </p:txBody>
      </p:sp>
    </p:spTree>
    <p:custDataLst>
      <p:tags r:id="rId1"/>
    </p:custDataLst>
    <p:extLst>
      <p:ext uri="{BB962C8B-B14F-4D97-AF65-F5344CB8AC3E}">
        <p14:creationId xmlns:p14="http://schemas.microsoft.com/office/powerpoint/2010/main" val="183820152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10BEEC-7160-4356-9DDB-34732D243C08}"/>
              </a:ext>
            </a:extLst>
          </p:cNvPr>
          <p:cNvSpPr>
            <a:spLocks noGrp="1"/>
          </p:cNvSpPr>
          <p:nvPr>
            <p:ph type="title"/>
          </p:nvPr>
        </p:nvSpPr>
        <p:spPr/>
        <p:txBody>
          <a:bodyPr/>
          <a:lstStyle/>
          <a:p>
            <a:r>
              <a:rPr lang="en-US" dirty="0"/>
              <a:t>Policy example</a:t>
            </a:r>
          </a:p>
        </p:txBody>
      </p:sp>
      <p:sp>
        <p:nvSpPr>
          <p:cNvPr id="4" name="Text Placeholder 3">
            <a:extLst>
              <a:ext uri="{FF2B5EF4-FFF2-40B4-BE49-F238E27FC236}">
                <a16:creationId xmlns:a16="http://schemas.microsoft.com/office/drawing/2014/main" xmlns="" id="{BF6B41C2-F692-4A44-BAFA-EA47D8D9E05B}"/>
              </a:ext>
            </a:extLst>
          </p:cNvPr>
          <p:cNvSpPr>
            <a:spLocks noGrp="1"/>
          </p:cNvSpPr>
          <p:nvPr>
            <p:ph type="body" sz="quarter" idx="10"/>
          </p:nvPr>
        </p:nvSpPr>
        <p:spPr/>
        <p:txBody>
          <a:bodyPr/>
          <a:lstStyle/>
          <a:p>
            <a:r>
              <a:rPr lang="en-US" sz="1800" dirty="0">
                <a:solidFill>
                  <a:srgbClr val="000000"/>
                </a:solidFill>
              </a:rPr>
              <a:t>{</a:t>
            </a:r>
          </a:p>
          <a:p>
            <a:r>
              <a:rPr lang="en-US" sz="1800" dirty="0">
                <a:solidFill>
                  <a:srgbClr val="000000"/>
                </a:solidFill>
              </a:rPr>
              <a:t>    </a:t>
            </a:r>
            <a:r>
              <a:rPr lang="en-US" sz="1800" dirty="0">
                <a:solidFill>
                  <a:srgbClr val="0451A5"/>
                </a:solidFill>
              </a:rPr>
              <a:t>"rules"</a:t>
            </a:r>
            <a:r>
              <a:rPr lang="en-US" sz="1800" dirty="0">
                <a:solidFill>
                  <a:srgbClr val="000000"/>
                </a:solidFill>
              </a:rPr>
              <a:t>: [</a:t>
            </a:r>
          </a:p>
          <a:p>
            <a:r>
              <a:rPr lang="en-US" sz="1800" dirty="0">
                <a:solidFill>
                  <a:srgbClr val="000000"/>
                </a:solidFill>
              </a:rPr>
              <a:t>        {</a:t>
            </a:r>
          </a:p>
          <a:p>
            <a:r>
              <a:rPr lang="en-US" sz="1800" dirty="0">
                <a:solidFill>
                  <a:srgbClr val="000000"/>
                </a:solidFill>
              </a:rPr>
              <a:t>            </a:t>
            </a:r>
            <a:r>
              <a:rPr lang="en-US" sz="1800" dirty="0">
                <a:solidFill>
                  <a:srgbClr val="0451A5"/>
                </a:solidFill>
              </a:rPr>
              <a:t>"name"</a:t>
            </a:r>
            <a:r>
              <a:rPr lang="en-US" sz="1800" dirty="0">
                <a:solidFill>
                  <a:srgbClr val="000000"/>
                </a:solidFill>
              </a:rPr>
              <a:t>: </a:t>
            </a:r>
            <a:r>
              <a:rPr lang="en-US" sz="1800" dirty="0">
                <a:solidFill>
                  <a:srgbClr val="A31515"/>
                </a:solidFill>
              </a:rPr>
              <a:t>"rule1"</a:t>
            </a:r>
            <a:r>
              <a:rPr lang="en-US" sz="1800" dirty="0">
                <a:solidFill>
                  <a:srgbClr val="000000"/>
                </a:solidFill>
              </a:rPr>
              <a:t>,</a:t>
            </a:r>
          </a:p>
          <a:p>
            <a:r>
              <a:rPr lang="en-US" sz="1800" dirty="0">
                <a:solidFill>
                  <a:srgbClr val="000000"/>
                </a:solidFill>
              </a:rPr>
              <a:t>            </a:t>
            </a:r>
            <a:r>
              <a:rPr lang="en-US" sz="1800" dirty="0">
                <a:solidFill>
                  <a:srgbClr val="0451A5"/>
                </a:solidFill>
              </a:rPr>
              <a:t>"enabled"</a:t>
            </a:r>
            <a:r>
              <a:rPr lang="en-US" sz="1800" dirty="0">
                <a:solidFill>
                  <a:srgbClr val="000000"/>
                </a:solidFill>
              </a:rPr>
              <a:t>: </a:t>
            </a:r>
            <a:r>
              <a:rPr lang="en-US" sz="1800" dirty="0">
                <a:solidFill>
                  <a:srgbClr val="0000FF"/>
                </a:solidFill>
              </a:rPr>
              <a:t>true</a:t>
            </a:r>
            <a:r>
              <a:rPr lang="en-US" sz="1800" dirty="0">
                <a:solidFill>
                  <a:srgbClr val="000000"/>
                </a:solidFill>
              </a:rPr>
              <a:t>,</a:t>
            </a:r>
          </a:p>
          <a:p>
            <a:r>
              <a:rPr lang="en-US" sz="1800" dirty="0">
                <a:solidFill>
                  <a:srgbClr val="000000"/>
                </a:solidFill>
              </a:rPr>
              <a:t>            </a:t>
            </a:r>
            <a:r>
              <a:rPr lang="en-US" sz="1800" dirty="0">
                <a:solidFill>
                  <a:srgbClr val="0451A5"/>
                </a:solidFill>
              </a:rPr>
              <a:t>"type"</a:t>
            </a:r>
            <a:r>
              <a:rPr lang="en-US" sz="1800" dirty="0">
                <a:solidFill>
                  <a:srgbClr val="000000"/>
                </a:solidFill>
              </a:rPr>
              <a:t>: </a:t>
            </a:r>
            <a:r>
              <a:rPr lang="en-US" sz="1800" dirty="0">
                <a:solidFill>
                  <a:srgbClr val="A31515"/>
                </a:solidFill>
              </a:rPr>
              <a:t>"Lifecycle"</a:t>
            </a:r>
            <a:r>
              <a:rPr lang="en-US" sz="1800" dirty="0">
                <a:solidFill>
                  <a:srgbClr val="000000"/>
                </a:solidFill>
              </a:rPr>
              <a:t>,</a:t>
            </a:r>
          </a:p>
          <a:p>
            <a:r>
              <a:rPr lang="en-US" sz="1800" dirty="0">
                <a:solidFill>
                  <a:srgbClr val="000000"/>
                </a:solidFill>
              </a:rPr>
              <a:t>            </a:t>
            </a:r>
            <a:r>
              <a:rPr lang="en-US" sz="1800" dirty="0">
                <a:solidFill>
                  <a:srgbClr val="0451A5"/>
                </a:solidFill>
              </a:rPr>
              <a:t>"definition"</a:t>
            </a:r>
            <a:r>
              <a:rPr lang="en-US" sz="1800" dirty="0">
                <a:solidFill>
                  <a:srgbClr val="000000"/>
                </a:solidFill>
              </a:rPr>
              <a:t>: { </a:t>
            </a:r>
            <a:r>
              <a:rPr lang="en-US" sz="1800" dirty="0">
                <a:solidFill>
                  <a:srgbClr val="CD3131"/>
                </a:solidFill>
              </a:rPr>
              <a:t>...</a:t>
            </a:r>
            <a:r>
              <a:rPr lang="en-US" sz="1800" dirty="0">
                <a:solidFill>
                  <a:srgbClr val="000000"/>
                </a:solidFill>
              </a:rPr>
              <a:t> }</a:t>
            </a:r>
          </a:p>
          <a:p>
            <a:r>
              <a:rPr lang="en-US" sz="1800" dirty="0">
                <a:solidFill>
                  <a:srgbClr val="000000"/>
                </a:solidFill>
              </a:rPr>
              <a:t>        },</a:t>
            </a:r>
          </a:p>
          <a:p>
            <a:r>
              <a:rPr lang="en-US" sz="1800" dirty="0">
                <a:solidFill>
                  <a:srgbClr val="000000"/>
                </a:solidFill>
              </a:rPr>
              <a:t>        {</a:t>
            </a:r>
          </a:p>
          <a:p>
            <a:r>
              <a:rPr lang="en-US" sz="1800" dirty="0">
                <a:solidFill>
                  <a:srgbClr val="000000"/>
                </a:solidFill>
              </a:rPr>
              <a:t>            </a:t>
            </a:r>
            <a:r>
              <a:rPr lang="en-US" sz="1800" dirty="0">
                <a:solidFill>
                  <a:srgbClr val="0451A5"/>
                </a:solidFill>
              </a:rPr>
              <a:t>"name"</a:t>
            </a:r>
            <a:r>
              <a:rPr lang="en-US" sz="1800" dirty="0">
                <a:solidFill>
                  <a:srgbClr val="000000"/>
                </a:solidFill>
              </a:rPr>
              <a:t>: </a:t>
            </a:r>
            <a:r>
              <a:rPr lang="en-US" sz="1800" dirty="0">
                <a:solidFill>
                  <a:srgbClr val="A31515"/>
                </a:solidFill>
              </a:rPr>
              <a:t>"rule2"</a:t>
            </a:r>
            <a:r>
              <a:rPr lang="en-US" sz="1800" dirty="0">
                <a:solidFill>
                  <a:srgbClr val="000000"/>
                </a:solidFill>
              </a:rPr>
              <a:t>,</a:t>
            </a:r>
          </a:p>
          <a:p>
            <a:r>
              <a:rPr lang="en-US" sz="1800" dirty="0">
                <a:solidFill>
                  <a:srgbClr val="000000"/>
                </a:solidFill>
              </a:rPr>
              <a:t>            </a:t>
            </a:r>
            <a:r>
              <a:rPr lang="en-US" sz="1800" dirty="0">
                <a:solidFill>
                  <a:srgbClr val="0451A5"/>
                </a:solidFill>
              </a:rPr>
              <a:t>"type"</a:t>
            </a:r>
            <a:r>
              <a:rPr lang="en-US" sz="1800" dirty="0">
                <a:solidFill>
                  <a:srgbClr val="000000"/>
                </a:solidFill>
              </a:rPr>
              <a:t>: </a:t>
            </a:r>
            <a:r>
              <a:rPr lang="en-US" sz="1800" dirty="0">
                <a:solidFill>
                  <a:srgbClr val="A31515"/>
                </a:solidFill>
              </a:rPr>
              <a:t>"Lifecycle"</a:t>
            </a:r>
            <a:r>
              <a:rPr lang="en-US" sz="1800" dirty="0">
                <a:solidFill>
                  <a:srgbClr val="000000"/>
                </a:solidFill>
              </a:rPr>
              <a:t>,</a:t>
            </a:r>
          </a:p>
          <a:p>
            <a:r>
              <a:rPr lang="en-US" sz="1800" dirty="0">
                <a:solidFill>
                  <a:srgbClr val="000000"/>
                </a:solidFill>
              </a:rPr>
              <a:t>            </a:t>
            </a:r>
            <a:r>
              <a:rPr lang="en-US" sz="1800" dirty="0">
                <a:solidFill>
                  <a:srgbClr val="0451A5"/>
                </a:solidFill>
              </a:rPr>
              <a:t>"definition"</a:t>
            </a:r>
            <a:r>
              <a:rPr lang="en-US" sz="1800" dirty="0">
                <a:solidFill>
                  <a:srgbClr val="000000"/>
                </a:solidFill>
              </a:rPr>
              <a:t>: { </a:t>
            </a:r>
            <a:r>
              <a:rPr lang="en-US" sz="1800" dirty="0">
                <a:solidFill>
                  <a:srgbClr val="CD3131"/>
                </a:solidFill>
              </a:rPr>
              <a:t>...</a:t>
            </a:r>
            <a:r>
              <a:rPr lang="en-US" sz="1800" dirty="0">
                <a:solidFill>
                  <a:srgbClr val="000000"/>
                </a:solidFill>
              </a:rPr>
              <a:t> }</a:t>
            </a:r>
          </a:p>
          <a:p>
            <a:r>
              <a:rPr lang="en-US" sz="1800" dirty="0">
                <a:solidFill>
                  <a:srgbClr val="000000"/>
                </a:solidFill>
              </a:rPr>
              <a:t>        }</a:t>
            </a:r>
          </a:p>
          <a:p>
            <a:r>
              <a:rPr lang="en-US" sz="1800" dirty="0">
                <a:solidFill>
                  <a:srgbClr val="000000"/>
                </a:solidFill>
              </a:rPr>
              <a:t>    ]</a:t>
            </a:r>
          </a:p>
          <a:p>
            <a:r>
              <a:rPr lang="en-US" sz="1800" dirty="0">
                <a:solidFill>
                  <a:srgbClr val="000000"/>
                </a:solidFill>
              </a:rPr>
              <a:t>}</a:t>
            </a:r>
            <a:endParaRPr lang="en-US" sz="1800" dirty="0"/>
          </a:p>
        </p:txBody>
      </p:sp>
      <p:graphicFrame>
        <p:nvGraphicFramePr>
          <p:cNvPr id="6" name="Table 5">
            <a:extLst>
              <a:ext uri="{FF2B5EF4-FFF2-40B4-BE49-F238E27FC236}">
                <a16:creationId xmlns:a16="http://schemas.microsoft.com/office/drawing/2014/main" xmlns="" id="{54564EB0-B062-4A62-9972-A347451A70B6}"/>
              </a:ext>
            </a:extLst>
          </p:cNvPr>
          <p:cNvGraphicFramePr>
            <a:graphicFrameLocks noGrp="1"/>
          </p:cNvGraphicFramePr>
          <p:nvPr>
            <p:extLst>
              <p:ext uri="{D42A27DB-BD31-4B8C-83A1-F6EECF244321}">
                <p14:modId xmlns:p14="http://schemas.microsoft.com/office/powerpoint/2010/main" val="2956167575"/>
              </p:ext>
            </p:extLst>
          </p:nvPr>
        </p:nvGraphicFramePr>
        <p:xfrm>
          <a:off x="5453742" y="1305378"/>
          <a:ext cx="6083982" cy="2199350"/>
        </p:xfrm>
        <a:graphic>
          <a:graphicData uri="http://schemas.openxmlformats.org/drawingml/2006/table">
            <a:tbl>
              <a:tblPr firstRow="1" firstCol="1">
                <a:tableStyleId>{F2DE63D5-997A-4646-A377-4702673A728D}</a:tableStyleId>
              </a:tblPr>
              <a:tblGrid>
                <a:gridCol w="2288178">
                  <a:extLst>
                    <a:ext uri="{9D8B030D-6E8A-4147-A177-3AD203B41FA5}">
                      <a16:colId xmlns:a16="http://schemas.microsoft.com/office/drawing/2014/main" xmlns="" val="3196811669"/>
                    </a:ext>
                  </a:extLst>
                </a:gridCol>
                <a:gridCol w="2418080">
                  <a:extLst>
                    <a:ext uri="{9D8B030D-6E8A-4147-A177-3AD203B41FA5}">
                      <a16:colId xmlns:a16="http://schemas.microsoft.com/office/drawing/2014/main" xmlns="" val="2611657579"/>
                    </a:ext>
                  </a:extLst>
                </a:gridCol>
                <a:gridCol w="1377724">
                  <a:extLst>
                    <a:ext uri="{9D8B030D-6E8A-4147-A177-3AD203B41FA5}">
                      <a16:colId xmlns:a16="http://schemas.microsoft.com/office/drawing/2014/main" xmlns="" val="94463334"/>
                    </a:ext>
                  </a:extLst>
                </a:gridCol>
              </a:tblGrid>
              <a:tr h="146627">
                <a:tc>
                  <a:txBody>
                    <a:bodyPr/>
                    <a:lstStyle/>
                    <a:p>
                      <a:pPr algn="l"/>
                      <a:r>
                        <a:rPr lang="en-US" sz="1800" dirty="0">
                          <a:effectLst/>
                        </a:rPr>
                        <a:t>Parameter name</a:t>
                      </a:r>
                      <a:endParaRPr lang="en-US" sz="1800" b="1" dirty="0">
                        <a:effectLst/>
                      </a:endParaRPr>
                    </a:p>
                  </a:txBody>
                  <a:tcPr marL="26015" marR="26015" marT="30744" marB="30744" anchor="ctr"/>
                </a:tc>
                <a:tc>
                  <a:txBody>
                    <a:bodyPr/>
                    <a:lstStyle/>
                    <a:p>
                      <a:pPr algn="l"/>
                      <a:r>
                        <a:rPr lang="en-US" sz="1800" dirty="0">
                          <a:effectLst/>
                        </a:rPr>
                        <a:t>Parameter type</a:t>
                      </a:r>
                      <a:endParaRPr lang="en-US" sz="1800" b="1" dirty="0">
                        <a:effectLst/>
                      </a:endParaRPr>
                    </a:p>
                  </a:txBody>
                  <a:tcPr marL="26015" marR="26015" marT="30744" marB="30744" anchor="ctr"/>
                </a:tc>
                <a:tc>
                  <a:txBody>
                    <a:bodyPr/>
                    <a:lstStyle/>
                    <a:p>
                      <a:pPr algn="l"/>
                      <a:r>
                        <a:rPr lang="en-US" sz="1800" dirty="0">
                          <a:effectLst/>
                        </a:rPr>
                        <a:t>Required</a:t>
                      </a:r>
                      <a:endParaRPr lang="en-US" sz="1800" b="1" dirty="0">
                        <a:effectLst/>
                      </a:endParaRPr>
                    </a:p>
                  </a:txBody>
                  <a:tcPr marL="26015" marR="26015" marT="30744" marB="30744" anchor="ctr"/>
                </a:tc>
                <a:extLst>
                  <a:ext uri="{0D108BD9-81ED-4DB2-BD59-A6C34878D82A}">
                    <a16:rowId xmlns:a16="http://schemas.microsoft.com/office/drawing/2014/main" xmlns="" val="1792059202"/>
                  </a:ext>
                </a:extLst>
              </a:tr>
              <a:tr h="472991">
                <a:tc>
                  <a:txBody>
                    <a:bodyPr/>
                    <a:lstStyle/>
                    <a:p>
                      <a:pPr algn="l"/>
                      <a:r>
                        <a:rPr lang="en-US" sz="1800" b="0" i="1" dirty="0">
                          <a:effectLst/>
                        </a:rPr>
                        <a:t>name</a:t>
                      </a:r>
                    </a:p>
                  </a:txBody>
                  <a:tcPr marL="30744" marR="30744" marT="23650" marB="23650" anchor="ctr"/>
                </a:tc>
                <a:tc>
                  <a:txBody>
                    <a:bodyPr/>
                    <a:lstStyle/>
                    <a:p>
                      <a:pPr algn="l"/>
                      <a:r>
                        <a:rPr lang="en-US" sz="1800" dirty="0">
                          <a:effectLst/>
                        </a:rPr>
                        <a:t>String</a:t>
                      </a:r>
                    </a:p>
                  </a:txBody>
                  <a:tcPr marL="30744" marR="30744" marT="23650" marB="23650" anchor="ctr"/>
                </a:tc>
                <a:tc>
                  <a:txBody>
                    <a:bodyPr/>
                    <a:lstStyle/>
                    <a:p>
                      <a:pPr algn="r"/>
                      <a:r>
                        <a:rPr lang="en-US" sz="1800" dirty="0">
                          <a:effectLst/>
                          <a:latin typeface="Consolas" panose="020B0609020204030204" pitchFamily="49" charset="0"/>
                        </a:rPr>
                        <a:t>True</a:t>
                      </a:r>
                    </a:p>
                  </a:txBody>
                  <a:tcPr marL="30744" marR="30744" marT="23650" marB="23650" anchor="ctr"/>
                </a:tc>
                <a:extLst>
                  <a:ext uri="{0D108BD9-81ED-4DB2-BD59-A6C34878D82A}">
                    <a16:rowId xmlns:a16="http://schemas.microsoft.com/office/drawing/2014/main" xmlns="" val="4097090851"/>
                  </a:ext>
                </a:extLst>
              </a:tr>
              <a:tr h="472991">
                <a:tc>
                  <a:txBody>
                    <a:bodyPr/>
                    <a:lstStyle/>
                    <a:p>
                      <a:pPr algn="l"/>
                      <a:r>
                        <a:rPr lang="en-US" sz="1800" b="0" i="1" dirty="0">
                          <a:effectLst/>
                        </a:rPr>
                        <a:t>enabled</a:t>
                      </a:r>
                    </a:p>
                  </a:txBody>
                  <a:tcPr marL="30744" marR="30744" marT="23650" marB="23650" anchor="ctr"/>
                </a:tc>
                <a:tc>
                  <a:txBody>
                    <a:bodyPr/>
                    <a:lstStyle/>
                    <a:p>
                      <a:pPr algn="l"/>
                      <a:r>
                        <a:rPr lang="en-US" sz="1800" dirty="0">
                          <a:effectLst/>
                        </a:rPr>
                        <a:t>Boolean</a:t>
                      </a:r>
                    </a:p>
                  </a:txBody>
                  <a:tcPr marL="30744" marR="30744" marT="23650" marB="23650" anchor="ctr"/>
                </a:tc>
                <a:tc>
                  <a:txBody>
                    <a:bodyPr/>
                    <a:lstStyle/>
                    <a:p>
                      <a:pPr algn="r"/>
                      <a:r>
                        <a:rPr lang="en-US" sz="1800" dirty="0">
                          <a:effectLst/>
                          <a:latin typeface="Consolas" panose="020B0609020204030204" pitchFamily="49" charset="0"/>
                        </a:rPr>
                        <a:t>False</a:t>
                      </a:r>
                    </a:p>
                  </a:txBody>
                  <a:tcPr marL="30744" marR="30744" marT="23650" marB="23650" anchor="ctr"/>
                </a:tc>
                <a:extLst>
                  <a:ext uri="{0D108BD9-81ED-4DB2-BD59-A6C34878D82A}">
                    <a16:rowId xmlns:a16="http://schemas.microsoft.com/office/drawing/2014/main" xmlns="" val="592475194"/>
                  </a:ext>
                </a:extLst>
              </a:tr>
              <a:tr h="217576">
                <a:tc>
                  <a:txBody>
                    <a:bodyPr/>
                    <a:lstStyle/>
                    <a:p>
                      <a:pPr algn="l"/>
                      <a:r>
                        <a:rPr lang="en-US" sz="1800" b="0" i="1" dirty="0">
                          <a:effectLst/>
                        </a:rPr>
                        <a:t>type</a:t>
                      </a:r>
                    </a:p>
                  </a:txBody>
                  <a:tcPr marL="30744" marR="30744" marT="23650" marB="23650" anchor="ctr"/>
                </a:tc>
                <a:tc>
                  <a:txBody>
                    <a:bodyPr/>
                    <a:lstStyle/>
                    <a:p>
                      <a:pPr algn="l"/>
                      <a:r>
                        <a:rPr lang="en-US" sz="1800" dirty="0">
                          <a:effectLst/>
                        </a:rPr>
                        <a:t>An enum value</a:t>
                      </a:r>
                    </a:p>
                  </a:txBody>
                  <a:tcPr marL="30744" marR="30744" marT="23650" marB="23650" anchor="ctr"/>
                </a:tc>
                <a:tc>
                  <a:txBody>
                    <a:bodyPr/>
                    <a:lstStyle/>
                    <a:p>
                      <a:pPr algn="r"/>
                      <a:r>
                        <a:rPr lang="en-US" sz="1800" dirty="0">
                          <a:effectLst/>
                          <a:latin typeface="Consolas" panose="020B0609020204030204" pitchFamily="49" charset="0"/>
                        </a:rPr>
                        <a:t>True</a:t>
                      </a:r>
                    </a:p>
                  </a:txBody>
                  <a:tcPr marL="30744" marR="30744" marT="23650" marB="23650" anchor="ctr"/>
                </a:tc>
                <a:extLst>
                  <a:ext uri="{0D108BD9-81ED-4DB2-BD59-A6C34878D82A}">
                    <a16:rowId xmlns:a16="http://schemas.microsoft.com/office/drawing/2014/main" xmlns="" val="2516752567"/>
                  </a:ext>
                </a:extLst>
              </a:tr>
              <a:tr h="302714">
                <a:tc>
                  <a:txBody>
                    <a:bodyPr/>
                    <a:lstStyle/>
                    <a:p>
                      <a:pPr algn="l"/>
                      <a:r>
                        <a:rPr lang="en-US" sz="1800" b="0" i="1" dirty="0">
                          <a:effectLst/>
                        </a:rPr>
                        <a:t>definition</a:t>
                      </a:r>
                    </a:p>
                  </a:txBody>
                  <a:tcPr marL="30744" marR="30744" marT="23650" marB="23650" anchor="ctr"/>
                </a:tc>
                <a:tc>
                  <a:txBody>
                    <a:bodyPr/>
                    <a:lstStyle/>
                    <a:p>
                      <a:pPr algn="l"/>
                      <a:r>
                        <a:rPr lang="en-US" sz="1800" dirty="0">
                          <a:effectLst/>
                        </a:rPr>
                        <a:t>An object that defines the lifecycle rule</a:t>
                      </a:r>
                    </a:p>
                  </a:txBody>
                  <a:tcPr marL="30744" marR="30744" marT="23650" marB="23650" anchor="ctr"/>
                </a:tc>
                <a:tc>
                  <a:txBody>
                    <a:bodyPr/>
                    <a:lstStyle/>
                    <a:p>
                      <a:pPr algn="r"/>
                      <a:r>
                        <a:rPr lang="en-US" sz="1800" dirty="0">
                          <a:effectLst/>
                          <a:latin typeface="Consolas" panose="020B0609020204030204" pitchFamily="49" charset="0"/>
                        </a:rPr>
                        <a:t>True</a:t>
                      </a:r>
                    </a:p>
                  </a:txBody>
                  <a:tcPr marL="30744" marR="30744" marT="23650" marB="23650" anchor="ctr"/>
                </a:tc>
                <a:extLst>
                  <a:ext uri="{0D108BD9-81ED-4DB2-BD59-A6C34878D82A}">
                    <a16:rowId xmlns:a16="http://schemas.microsoft.com/office/drawing/2014/main" xmlns="" val="647672330"/>
                  </a:ext>
                </a:extLst>
              </a:tr>
            </a:tbl>
          </a:graphicData>
        </a:graphic>
      </p:graphicFrame>
    </p:spTree>
    <p:custDataLst>
      <p:tags r:id="rId1"/>
    </p:custDataLst>
    <p:extLst>
      <p:ext uri="{BB962C8B-B14F-4D97-AF65-F5344CB8AC3E}">
        <p14:creationId xmlns:p14="http://schemas.microsoft.com/office/powerpoint/2010/main" val="189934500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03: Working with Azure Blob storage</a:t>
            </a:r>
          </a:p>
        </p:txBody>
      </p:sp>
    </p:spTree>
    <p:custDataLst>
      <p:tags r:id="rId1"/>
    </p:custDataLst>
    <p:extLst>
      <p:ext uri="{BB962C8B-B14F-4D97-AF65-F5344CB8AC3E}">
        <p14:creationId xmlns:p14="http://schemas.microsoft.com/office/powerpoint/2010/main" val="240277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DE3CB78-E07D-4771-9936-F436D8A93188}"/>
              </a:ext>
            </a:extLst>
          </p:cNvPr>
          <p:cNvSpPr>
            <a:spLocks noGrp="1"/>
          </p:cNvSpPr>
          <p:nvPr>
            <p:ph type="title"/>
          </p:nvPr>
        </p:nvSpPr>
        <p:spPr>
          <a:xfrm>
            <a:off x="588263" y="457200"/>
            <a:ext cx="11018520" cy="553998"/>
          </a:xfrm>
        </p:spPr>
        <p:txBody>
          <a:bodyPr/>
          <a:lstStyle/>
          <a:p>
            <a:r>
              <a:rPr lang="en-US" dirty="0"/>
              <a:t>Azure Storage Blobs client library for .NET v12</a:t>
            </a:r>
          </a:p>
        </p:txBody>
      </p:sp>
      <p:sp>
        <p:nvSpPr>
          <p:cNvPr id="4" name="Text Placeholder 3">
            <a:extLst>
              <a:ext uri="{FF2B5EF4-FFF2-40B4-BE49-F238E27FC236}">
                <a16:creationId xmlns:a16="http://schemas.microsoft.com/office/drawing/2014/main" xmlns="" id="{A583CF40-B1B8-4048-929B-FB5EFC18F935}"/>
              </a:ext>
            </a:extLst>
          </p:cNvPr>
          <p:cNvSpPr>
            <a:spLocks noGrp="1"/>
          </p:cNvSpPr>
          <p:nvPr>
            <p:ph type="body" sz="quarter" idx="10"/>
          </p:nvPr>
        </p:nvSpPr>
        <p:spPr>
          <a:xfrm>
            <a:off x="584200" y="1435497"/>
            <a:ext cx="11018520" cy="2616101"/>
          </a:xfrm>
        </p:spPr>
        <p:txBody>
          <a:bodyPr/>
          <a:lstStyle/>
          <a:p>
            <a:pPr>
              <a:spcAft>
                <a:spcPts val="1200"/>
              </a:spcAft>
            </a:pPr>
            <a:r>
              <a:rPr lang="en-US" dirty="0">
                <a:latin typeface="+mn-lt"/>
              </a:rPr>
              <a:t>Blob storage offers three types of resources:</a:t>
            </a:r>
          </a:p>
          <a:p>
            <a:pPr lvl="1">
              <a:spcAft>
                <a:spcPts val="1200"/>
              </a:spcAft>
            </a:pPr>
            <a:r>
              <a:rPr lang="en-US" b="1" dirty="0">
                <a:latin typeface="+mn-lt"/>
              </a:rPr>
              <a:t>Storage account</a:t>
            </a:r>
            <a:r>
              <a:rPr lang="en-US" dirty="0">
                <a:latin typeface="+mn-lt"/>
              </a:rPr>
              <a:t>: The </a:t>
            </a:r>
            <a:r>
              <a:rPr lang="en-US" dirty="0" err="1">
                <a:solidFill>
                  <a:srgbClr val="267F99"/>
                </a:solidFill>
                <a:latin typeface="Consolas" panose="020B0609020204030204" pitchFamily="49" charset="0"/>
              </a:rPr>
              <a:t>BlobServiceClient</a:t>
            </a:r>
            <a:r>
              <a:rPr lang="en-US" dirty="0">
                <a:latin typeface="+mn-lt"/>
              </a:rPr>
              <a:t> class represents your Azure storage account. Use this class to authorize access to Blob storage using your account access keys.</a:t>
            </a:r>
          </a:p>
          <a:p>
            <a:pPr lvl="1">
              <a:spcAft>
                <a:spcPts val="1200"/>
              </a:spcAft>
            </a:pPr>
            <a:r>
              <a:rPr lang="en-US" b="1" dirty="0">
                <a:latin typeface="+mn-lt"/>
              </a:rPr>
              <a:t>Container</a:t>
            </a:r>
            <a:r>
              <a:rPr lang="en-US" dirty="0">
                <a:latin typeface="+mn-lt"/>
              </a:rPr>
              <a:t>: The </a:t>
            </a:r>
            <a:r>
              <a:rPr lang="en-US" dirty="0" err="1">
                <a:solidFill>
                  <a:srgbClr val="267F99"/>
                </a:solidFill>
                <a:latin typeface="Consolas" panose="020B0609020204030204" pitchFamily="49" charset="0"/>
              </a:rPr>
              <a:t>BlobContainerClient</a:t>
            </a:r>
            <a:r>
              <a:rPr lang="en-US" dirty="0">
                <a:latin typeface="+mn-lt"/>
              </a:rPr>
              <a:t> class allows you to manipulate Azure Storage containers and their blobs.</a:t>
            </a:r>
          </a:p>
          <a:p>
            <a:pPr lvl="1">
              <a:spcAft>
                <a:spcPts val="1200"/>
              </a:spcAft>
            </a:pPr>
            <a:r>
              <a:rPr lang="en-US" b="1" dirty="0">
                <a:latin typeface="+mn-lt"/>
              </a:rPr>
              <a:t>Blob</a:t>
            </a:r>
            <a:r>
              <a:rPr lang="en-US" dirty="0">
                <a:latin typeface="+mn-lt"/>
              </a:rPr>
              <a:t>: The </a:t>
            </a:r>
            <a:r>
              <a:rPr lang="en-US" dirty="0" err="1">
                <a:solidFill>
                  <a:srgbClr val="267F99"/>
                </a:solidFill>
                <a:latin typeface="Consolas" panose="020B0609020204030204" pitchFamily="49" charset="0"/>
              </a:rPr>
              <a:t>BlobClient</a:t>
            </a:r>
            <a:r>
              <a:rPr lang="en-US" dirty="0">
                <a:latin typeface="+mn-lt"/>
              </a:rPr>
              <a:t> class allows you to manipulate Azure Storage blobs.</a:t>
            </a:r>
          </a:p>
        </p:txBody>
      </p:sp>
    </p:spTree>
    <p:extLst>
      <p:ext uri="{BB962C8B-B14F-4D97-AF65-F5344CB8AC3E}">
        <p14:creationId xmlns:p14="http://schemas.microsoft.com/office/powerpoint/2010/main" val="411863718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162B05-5711-49AE-8ECC-CB55F2132539}"/>
              </a:ext>
            </a:extLst>
          </p:cNvPr>
          <p:cNvSpPr>
            <a:spLocks noGrp="1"/>
          </p:cNvSpPr>
          <p:nvPr>
            <p:ph type="title"/>
          </p:nvPr>
        </p:nvSpPr>
        <p:spPr>
          <a:xfrm>
            <a:off x="588263" y="457200"/>
            <a:ext cx="11018520" cy="553998"/>
          </a:xfrm>
        </p:spPr>
        <p:txBody>
          <a:bodyPr/>
          <a:lstStyle/>
          <a:p>
            <a:r>
              <a:rPr lang="en-US" dirty="0"/>
              <a:t>Managing blob properties and metadata</a:t>
            </a:r>
          </a:p>
        </p:txBody>
      </p:sp>
      <p:sp>
        <p:nvSpPr>
          <p:cNvPr id="3" name="Text Placeholder 2">
            <a:extLst>
              <a:ext uri="{FF2B5EF4-FFF2-40B4-BE49-F238E27FC236}">
                <a16:creationId xmlns:a16="http://schemas.microsoft.com/office/drawing/2014/main" xmlns="" id="{84E243DA-AE54-4015-B07D-C4E86AA29575}"/>
              </a:ext>
            </a:extLst>
          </p:cNvPr>
          <p:cNvSpPr>
            <a:spLocks noGrp="1"/>
          </p:cNvSpPr>
          <p:nvPr>
            <p:ph type="body" sz="quarter" idx="10"/>
          </p:nvPr>
        </p:nvSpPr>
        <p:spPr>
          <a:xfrm>
            <a:off x="584200" y="1435497"/>
            <a:ext cx="11018520" cy="2942344"/>
          </a:xfrm>
        </p:spPr>
        <p:txBody>
          <a:bodyPr/>
          <a:lstStyle/>
          <a:p>
            <a:r>
              <a:rPr lang="en-US" dirty="0">
                <a:latin typeface="Segoe UI" panose="020B0502040204020203" pitchFamily="34" charset="0"/>
                <a:cs typeface="Segoe UI" panose="020B0502040204020203" pitchFamily="34" charset="0"/>
              </a:rPr>
              <a:t>Containers and blobs support custom metadata</a:t>
            </a:r>
          </a:p>
          <a:p>
            <a:pPr lvl="1"/>
            <a:r>
              <a:rPr lang="en-US" dirty="0">
                <a:latin typeface="Segoe UI" panose="020B0502040204020203" pitchFamily="34" charset="0"/>
                <a:cs typeface="Segoe UI" panose="020B0502040204020203" pitchFamily="34" charset="0"/>
              </a:rPr>
              <a:t>Represented by using HTTP headers</a:t>
            </a:r>
          </a:p>
          <a:p>
            <a:r>
              <a:rPr lang="en-US" dirty="0">
                <a:latin typeface="Segoe UI" panose="020B0502040204020203" pitchFamily="34" charset="0"/>
                <a:cs typeface="Segoe UI" panose="020B0502040204020203" pitchFamily="34" charset="0"/>
              </a:rPr>
              <a:t>Metadata headers are set on requests</a:t>
            </a:r>
          </a:p>
          <a:p>
            <a:pPr lvl="1"/>
            <a:r>
              <a:rPr lang="en-US" dirty="0">
                <a:latin typeface="Segoe UI" panose="020B0502040204020203" pitchFamily="34" charset="0"/>
                <a:cs typeface="Segoe UI" panose="020B0502040204020203" pitchFamily="34" charset="0"/>
              </a:rPr>
              <a:t>During the creation of a new resource</a:t>
            </a:r>
          </a:p>
          <a:p>
            <a:pPr lvl="1"/>
            <a:r>
              <a:rPr lang="en-US" dirty="0">
                <a:latin typeface="Segoe UI" panose="020B0502040204020203" pitchFamily="34" charset="0"/>
                <a:cs typeface="Segoe UI" panose="020B0502040204020203" pitchFamily="34" charset="0"/>
              </a:rPr>
              <a:t>During a special operation that explicitly creates a property on an existing resource</a:t>
            </a:r>
          </a:p>
          <a:p>
            <a:r>
              <a:rPr lang="en-US" dirty="0">
                <a:latin typeface="Segoe UI" panose="020B0502040204020203" pitchFamily="34" charset="0"/>
                <a:cs typeface="Segoe UI" panose="020B0502040204020203" pitchFamily="34" charset="0"/>
              </a:rPr>
              <a:t>Metadata headers start with the </a:t>
            </a:r>
            <a:r>
              <a:rPr lang="en-US" b="1" dirty="0">
                <a:latin typeface="Segoe UI" panose="020B0502040204020203" pitchFamily="34" charset="0"/>
                <a:cs typeface="Segoe UI" panose="020B0502040204020203" pitchFamily="34" charset="0"/>
              </a:rPr>
              <a:t>x-ms-meta-* </a:t>
            </a:r>
            <a:r>
              <a:rPr lang="en-US" dirty="0">
                <a:latin typeface="Segoe UI" panose="020B0502040204020203" pitchFamily="34" charset="0"/>
                <a:cs typeface="Segoe UI" panose="020B0502040204020203" pitchFamily="34" charset="0"/>
              </a:rPr>
              <a:t>prefix:</a:t>
            </a:r>
          </a:p>
          <a:p>
            <a:pPr marL="428625" lvl="2" indent="0">
              <a:buNone/>
            </a:pPr>
            <a:r>
              <a:rPr lang="en-US" sz="2000" dirty="0">
                <a:latin typeface="Consolas" panose="020B0609020204030204" pitchFamily="49" charset="0"/>
              </a:rPr>
              <a:t>x-ms-meta-name:string-value</a:t>
            </a:r>
          </a:p>
        </p:txBody>
      </p:sp>
    </p:spTree>
    <p:custDataLst>
      <p:tags r:id="rId1"/>
    </p:custDataLst>
    <p:extLst>
      <p:ext uri="{BB962C8B-B14F-4D97-AF65-F5344CB8AC3E}">
        <p14:creationId xmlns:p14="http://schemas.microsoft.com/office/powerpoint/2010/main" val="246327526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A96B02-50E0-4CF3-AB44-F53009069C8D}"/>
              </a:ext>
            </a:extLst>
          </p:cNvPr>
          <p:cNvSpPr>
            <a:spLocks noGrp="1"/>
          </p:cNvSpPr>
          <p:nvPr>
            <p:ph type="title"/>
          </p:nvPr>
        </p:nvSpPr>
        <p:spPr/>
        <p:txBody>
          <a:bodyPr/>
          <a:lstStyle/>
          <a:p>
            <a:r>
              <a:rPr lang="en-US" dirty="0"/>
              <a:t>Blob container properties</a:t>
            </a:r>
          </a:p>
        </p:txBody>
      </p:sp>
      <p:graphicFrame>
        <p:nvGraphicFramePr>
          <p:cNvPr id="3" name="Table 2" descr="List of container properties that are available as default metadata. Lists 5 properties such as &quot;ETag&quot;, and &quot;LastModified&quot;, and the &quot;Description&quot; column gives a description of each property.">
            <a:extLst>
              <a:ext uri="{FF2B5EF4-FFF2-40B4-BE49-F238E27FC236}">
                <a16:creationId xmlns:a16="http://schemas.microsoft.com/office/drawing/2014/main" xmlns="" id="{3EDE3B21-934D-4296-878A-7392C0DDE540}"/>
              </a:ext>
            </a:extLst>
          </p:cNvPr>
          <p:cNvGraphicFramePr>
            <a:graphicFrameLocks noGrp="1"/>
          </p:cNvGraphicFramePr>
          <p:nvPr/>
        </p:nvGraphicFramePr>
        <p:xfrm>
          <a:off x="588263" y="1397001"/>
          <a:ext cx="11018520" cy="4949455"/>
        </p:xfrm>
        <a:graphic>
          <a:graphicData uri="http://schemas.openxmlformats.org/drawingml/2006/table">
            <a:tbl>
              <a:tblPr firstRow="1" firstCol="1">
                <a:tableStyleId>{793D81CF-94F2-401A-BA57-92F5A7B2D0C5}</a:tableStyleId>
              </a:tblPr>
              <a:tblGrid>
                <a:gridCol w="2916455">
                  <a:extLst>
                    <a:ext uri="{9D8B030D-6E8A-4147-A177-3AD203B41FA5}">
                      <a16:colId xmlns:a16="http://schemas.microsoft.com/office/drawing/2014/main" xmlns="" val="2027637614"/>
                    </a:ext>
                  </a:extLst>
                </a:gridCol>
                <a:gridCol w="8102065">
                  <a:extLst>
                    <a:ext uri="{9D8B030D-6E8A-4147-A177-3AD203B41FA5}">
                      <a16:colId xmlns:a16="http://schemas.microsoft.com/office/drawing/2014/main" xmlns="" val="3555986169"/>
                    </a:ext>
                  </a:extLst>
                </a:gridCol>
              </a:tblGrid>
              <a:tr h="492057">
                <a:tc>
                  <a:txBody>
                    <a:bodyPr/>
                    <a:lstStyle/>
                    <a:p>
                      <a:pPr marL="0" marR="0">
                        <a:lnSpc>
                          <a:spcPct val="107000"/>
                        </a:lnSpc>
                        <a:spcBef>
                          <a:spcPts val="0"/>
                        </a:spcBef>
                        <a:spcAft>
                          <a:spcPts val="0"/>
                        </a:spcAft>
                      </a:pPr>
                      <a:r>
                        <a:rPr lang="en-US" sz="1800" dirty="0">
                          <a:effectLst/>
                        </a:rPr>
                        <a:t>Property</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pPr marL="0" marR="0">
                        <a:lnSpc>
                          <a:spcPct val="107000"/>
                        </a:lnSpc>
                        <a:spcBef>
                          <a:spcPts val="0"/>
                        </a:spcBef>
                        <a:spcAft>
                          <a:spcPts val="0"/>
                        </a:spcAft>
                      </a:pPr>
                      <a:r>
                        <a:rPr lang="en-US" sz="1800" dirty="0">
                          <a:effectLst/>
                        </a:rPr>
                        <a:t>Description</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extLst>
                  <a:ext uri="{0D108BD9-81ED-4DB2-BD59-A6C34878D82A}">
                    <a16:rowId xmlns:a16="http://schemas.microsoft.com/office/drawing/2014/main" xmlns="" val="819039883"/>
                  </a:ext>
                </a:extLst>
              </a:tr>
              <a:tr h="1075988">
                <a:tc>
                  <a:txBody>
                    <a:bodyPr/>
                    <a:lstStyle/>
                    <a:p>
                      <a:pPr marL="0" marR="0">
                        <a:lnSpc>
                          <a:spcPct val="107000"/>
                        </a:lnSpc>
                        <a:spcBef>
                          <a:spcPts val="0"/>
                        </a:spcBef>
                        <a:spcAft>
                          <a:spcPts val="0"/>
                        </a:spcAft>
                      </a:pPr>
                      <a:r>
                        <a:rPr lang="en-US" sz="1800" dirty="0">
                          <a:effectLst/>
                        </a:rPr>
                        <a:t>ETag</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This is a standard HTTP header that gives a value that is unchanged unless a property of the container is changed. This value can be used to implement optimistic concurrency with the blob containers.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036417687"/>
                  </a:ext>
                </a:extLst>
              </a:tr>
              <a:tr h="523313">
                <a:tc>
                  <a:txBody>
                    <a:bodyPr/>
                    <a:lstStyle/>
                    <a:p>
                      <a:pPr marL="0" marR="0">
                        <a:lnSpc>
                          <a:spcPct val="107000"/>
                        </a:lnSpc>
                        <a:spcBef>
                          <a:spcPts val="0"/>
                        </a:spcBef>
                        <a:spcAft>
                          <a:spcPts val="0"/>
                        </a:spcAft>
                      </a:pPr>
                      <a:r>
                        <a:rPr lang="en-US" sz="1800" dirty="0">
                          <a:effectLst/>
                        </a:rPr>
                        <a:t>LastModified</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This property indicates when the container was last modified.</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747046571"/>
                  </a:ext>
                </a:extLst>
              </a:tr>
              <a:tr h="784022">
                <a:tc>
                  <a:txBody>
                    <a:bodyPr/>
                    <a:lstStyle/>
                    <a:p>
                      <a:pPr marL="0" marR="0">
                        <a:lnSpc>
                          <a:spcPct val="107000"/>
                        </a:lnSpc>
                        <a:spcBef>
                          <a:spcPts val="0"/>
                        </a:spcBef>
                        <a:spcAft>
                          <a:spcPts val="0"/>
                        </a:spcAft>
                      </a:pPr>
                      <a:r>
                        <a:rPr lang="en-US" sz="1800" dirty="0">
                          <a:effectLst/>
                        </a:rPr>
                        <a:t>PublicAccess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This property indicates the level of public access that is allowed on the container. Valid values include Blob, Container, Off, and Unknown.</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87626887"/>
                  </a:ext>
                </a:extLst>
              </a:tr>
              <a:tr h="1075988">
                <a:tc>
                  <a:txBody>
                    <a:bodyPr/>
                    <a:lstStyle/>
                    <a:p>
                      <a:pPr marL="0" marR="0">
                        <a:lnSpc>
                          <a:spcPct val="107000"/>
                        </a:lnSpc>
                        <a:spcBef>
                          <a:spcPts val="0"/>
                        </a:spcBef>
                        <a:spcAft>
                          <a:spcPts val="0"/>
                        </a:spcAft>
                      </a:pPr>
                      <a:r>
                        <a:rPr lang="en-US" sz="1800" dirty="0">
                          <a:effectLst/>
                        </a:rPr>
                        <a:t>HasImmutabilityPolicy</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This property indicates whether the container has an immutability policy. An immutability policy will help ensure that blobs are stored for a minimum amount of retention time. </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301361333"/>
                  </a:ext>
                </a:extLst>
              </a:tr>
              <a:tr h="920669">
                <a:tc>
                  <a:txBody>
                    <a:bodyPr/>
                    <a:lstStyle/>
                    <a:p>
                      <a:pPr marL="0" marR="0">
                        <a:lnSpc>
                          <a:spcPct val="107000"/>
                        </a:lnSpc>
                        <a:spcBef>
                          <a:spcPts val="0"/>
                        </a:spcBef>
                        <a:spcAft>
                          <a:spcPts val="0"/>
                        </a:spcAft>
                      </a:pPr>
                      <a:r>
                        <a:rPr lang="en-US" sz="1800" dirty="0">
                          <a:effectLst/>
                        </a:rPr>
                        <a:t>HasLegalHold</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This property indicates whether the container has an active legal hold. A legal hold will help ensure that blobs remain unchanged until the hold is removed.</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025872313"/>
                  </a:ext>
                </a:extLst>
              </a:tr>
            </a:tbl>
          </a:graphicData>
        </a:graphic>
      </p:graphicFrame>
    </p:spTree>
    <p:custDataLst>
      <p:tags r:id="rId1"/>
    </p:custDataLst>
    <p:extLst>
      <p:ext uri="{BB962C8B-B14F-4D97-AF65-F5344CB8AC3E}">
        <p14:creationId xmlns:p14="http://schemas.microsoft.com/office/powerpoint/2010/main" val="411876970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7401E0-7947-4D0D-879C-89F163621F98}"/>
              </a:ext>
            </a:extLst>
          </p:cNvPr>
          <p:cNvSpPr>
            <a:spLocks noGrp="1"/>
          </p:cNvSpPr>
          <p:nvPr>
            <p:ph type="title"/>
          </p:nvPr>
        </p:nvSpPr>
        <p:spPr/>
        <p:txBody>
          <a:bodyPr/>
          <a:lstStyle/>
          <a:p>
            <a:r>
              <a:rPr lang="en-US" dirty="0"/>
              <a:t>Manage blob properties and metadata in .NET</a:t>
            </a:r>
          </a:p>
        </p:txBody>
      </p:sp>
      <p:sp>
        <p:nvSpPr>
          <p:cNvPr id="3" name="Text Placeholder 2" descr="The code sample depicts using different methods to manipulate blob container properties.&#10;">
            <a:extLst>
              <a:ext uri="{FF2B5EF4-FFF2-40B4-BE49-F238E27FC236}">
                <a16:creationId xmlns:a16="http://schemas.microsoft.com/office/drawing/2014/main" xmlns="" id="{24634944-8D5C-4A2E-BCB2-95F32078354B}"/>
              </a:ext>
            </a:extLst>
          </p:cNvPr>
          <p:cNvSpPr>
            <a:spLocks noGrp="1"/>
          </p:cNvSpPr>
          <p:nvPr>
            <p:ph type="body" sz="quarter" idx="10"/>
          </p:nvPr>
        </p:nvSpPr>
        <p:spPr>
          <a:xfrm>
            <a:off x="588263" y="1436689"/>
            <a:ext cx="11018520" cy="5264150"/>
          </a:xfrm>
        </p:spPr>
        <p:txBody>
          <a:bodyPr/>
          <a:lstStyle/>
          <a:p>
            <a:r>
              <a:rPr lang="en-US" sz="2000" b="0" dirty="0" err="1">
                <a:solidFill>
                  <a:srgbClr val="267F99"/>
                </a:solidFill>
                <a:effectLst/>
                <a:latin typeface="Consolas" panose="020B0609020204030204" pitchFamily="49" charset="0"/>
              </a:rPr>
              <a:t>BlobContainerClient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containerClient</a:t>
            </a:r>
            <a:r>
              <a:rPr lang="en-US" sz="2000" b="0" dirty="0">
                <a:solidFill>
                  <a:srgbClr val="000000"/>
                </a:solidFill>
                <a:effectLst/>
                <a:latin typeface="Consolas" panose="020B0609020204030204" pitchFamily="49" charset="0"/>
              </a:rPr>
              <a:t> = </a:t>
            </a:r>
          </a:p>
          <a:p>
            <a:r>
              <a:rPr lang="en-US" sz="2000" dirty="0">
                <a:solidFill>
                  <a:srgbClr val="000000"/>
                </a:solidFill>
              </a:rPr>
              <a:t>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blobServiceClient</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CreateBlobContainerAsync</a:t>
            </a:r>
            <a:r>
              <a:rPr lang="en-US" sz="2000" b="0" dirty="0">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containerName</a:t>
            </a:r>
            <a:r>
              <a:rPr lang="en-US" sz="2000" b="0" dirty="0">
                <a:solidFill>
                  <a:srgbClr val="000000"/>
                </a:solidFill>
                <a:effectLst/>
                <a:latin typeface="Consolas" panose="020B0609020204030204" pitchFamily="49" charset="0"/>
              </a:rPr>
              <a:t>);</a:t>
            </a:r>
          </a:p>
          <a:p>
            <a:endParaRPr lang="en-US" sz="2000" b="0" dirty="0">
              <a:solidFill>
                <a:srgbClr val="0000FF"/>
              </a:solidFill>
              <a:effectLst/>
              <a:latin typeface="Consolas" panose="020B0609020204030204" pitchFamily="49" charset="0"/>
            </a:endParaRPr>
          </a:p>
          <a:p>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containerClient</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SetMetadataAsync</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metadata</a:t>
            </a:r>
            <a:r>
              <a:rPr lang="en-US" sz="2000" b="0" dirty="0">
                <a:solidFill>
                  <a:srgbClr val="000000"/>
                </a:solidFill>
                <a:effectLst/>
                <a:latin typeface="Consolas" panose="020B0609020204030204" pitchFamily="49" charset="0"/>
              </a:rPr>
              <a:t>);</a:t>
            </a:r>
          </a:p>
          <a:p>
            <a:endParaRPr lang="en-US" sz="2000" b="0" dirty="0">
              <a:solidFill>
                <a:srgbClr val="000000"/>
              </a:solidFill>
              <a:effectLst/>
              <a:latin typeface="Consolas" panose="020B0609020204030204" pitchFamily="49" charset="0"/>
            </a:endParaRPr>
          </a:p>
          <a:p>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containerClient</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GetPropertiesAsync</a:t>
            </a:r>
            <a:r>
              <a:rPr lang="en-US" sz="2000" b="0" dirty="0">
                <a:solidFill>
                  <a:srgbClr val="000000"/>
                </a:solidFill>
                <a:effectLst/>
                <a:latin typeface="Consolas" panose="020B0609020204030204" pitchFamily="49" charset="0"/>
              </a:rPr>
              <a:t>();</a:t>
            </a:r>
          </a:p>
          <a:p>
            <a:endParaRPr lang="en-US" sz="2000" dirty="0">
              <a:solidFill>
                <a:srgbClr val="000000"/>
              </a:solidFill>
            </a:endParaRPr>
          </a:p>
          <a:p>
            <a:r>
              <a:rPr lang="en-US" sz="2000" b="0" dirty="0">
                <a:solidFill>
                  <a:srgbClr val="008000"/>
                </a:solidFill>
                <a:effectLst/>
                <a:latin typeface="Consolas" panose="020B0609020204030204" pitchFamily="49" charset="0"/>
              </a:rPr>
              <a:t>// Example code to show how to access returned properties and metadata</a:t>
            </a:r>
            <a:endParaRPr lang="en-US" sz="2000" b="0" dirty="0">
              <a:solidFill>
                <a:srgbClr val="000000"/>
              </a:solidFill>
              <a:effectLst/>
              <a:latin typeface="Consolas" panose="020B0609020204030204" pitchFamily="49" charset="0"/>
            </a:endParaRPr>
          </a:p>
          <a:p>
            <a:r>
              <a:rPr lang="en-US" sz="2000" b="0" dirty="0" err="1">
                <a:solidFill>
                  <a:srgbClr val="001080"/>
                </a:solidFill>
                <a:effectLst/>
                <a:latin typeface="Consolas" panose="020B0609020204030204" pitchFamily="49" charset="0"/>
              </a:rPr>
              <a:t>Console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WriteLine</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$"Container last modified {</a:t>
            </a:r>
            <a:r>
              <a:rPr lang="en-US" sz="2000" b="0" dirty="0" err="1">
                <a:solidFill>
                  <a:srgbClr val="001080"/>
                </a:solidFill>
                <a:effectLst/>
                <a:latin typeface="Consolas" panose="020B0609020204030204" pitchFamily="49" charset="0"/>
              </a:rPr>
              <a:t>properties</a:t>
            </a:r>
            <a:r>
              <a:rPr lang="en-US" sz="2000" b="0" dirty="0" err="1">
                <a:solidFill>
                  <a:srgbClr val="A31515"/>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Value</a:t>
            </a:r>
            <a:r>
              <a:rPr lang="en-US" sz="2000" b="0" dirty="0" err="1">
                <a:solidFill>
                  <a:srgbClr val="A31515"/>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LastModified</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r>
              <a:rPr lang="en-US" sz="2000" b="0" dirty="0">
                <a:solidFill>
                  <a:srgbClr val="AF00DB"/>
                </a:solidFill>
                <a:effectLst/>
                <a:latin typeface="Consolas" panose="020B0609020204030204" pitchFamily="49" charset="0"/>
              </a:rPr>
              <a:t>foreach</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var</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metadataItem</a:t>
            </a:r>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in</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properties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Value</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Metadata</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a:t>
            </a:r>
          </a:p>
          <a:p>
            <a:pPr lvl="1"/>
            <a:r>
              <a:rPr lang="en-US" sz="2000" b="0" dirty="0" err="1">
                <a:solidFill>
                  <a:srgbClr val="001080"/>
                </a:solidFill>
                <a:effectLst/>
                <a:latin typeface="Consolas" panose="020B0609020204030204" pitchFamily="49" charset="0"/>
              </a:rPr>
              <a:t>Console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WriteLine</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EE0000"/>
                </a:solidFill>
                <a:effectLst/>
                <a:latin typeface="Consolas" panose="020B0609020204030204" pitchFamily="49" charset="0"/>
              </a:rPr>
              <a:t>\</a:t>
            </a:r>
            <a:r>
              <a:rPr lang="en-US" sz="2000" b="0" dirty="0" err="1">
                <a:solidFill>
                  <a:srgbClr val="EE0000"/>
                </a:solidFill>
                <a:effectLst/>
                <a:latin typeface="Consolas" panose="020B0609020204030204" pitchFamily="49" charset="0"/>
              </a:rPr>
              <a:t>t</a:t>
            </a:r>
            <a:r>
              <a:rPr lang="en-US" sz="2000" b="0" dirty="0" err="1">
                <a:solidFill>
                  <a:srgbClr val="A31515"/>
                </a:solidFill>
                <a:effectLst/>
                <a:latin typeface="Consolas" panose="020B0609020204030204" pitchFamily="49" charset="0"/>
              </a:rPr>
              <a:t>Key</a:t>
            </a:r>
            <a:r>
              <a:rPr lang="en-US" sz="2000" b="0" dirty="0">
                <a:solidFill>
                  <a:srgbClr val="A31515"/>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metadataItem</a:t>
            </a:r>
            <a:r>
              <a:rPr lang="en-US" sz="2000" b="0" dirty="0" err="1">
                <a:solidFill>
                  <a:srgbClr val="A31515"/>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Key</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lvl="1"/>
            <a:r>
              <a:rPr lang="en-US" sz="2000" b="0" dirty="0" err="1">
                <a:solidFill>
                  <a:srgbClr val="001080"/>
                </a:solidFill>
                <a:effectLst/>
                <a:latin typeface="Consolas" panose="020B0609020204030204" pitchFamily="49" charset="0"/>
              </a:rPr>
              <a:t>Console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WriteLine</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EE0000"/>
                </a:solidFill>
                <a:effectLst/>
                <a:latin typeface="Consolas" panose="020B0609020204030204" pitchFamily="49" charset="0"/>
              </a:rPr>
              <a:t>\</a:t>
            </a:r>
            <a:r>
              <a:rPr lang="en-US" sz="2000" b="0" dirty="0" err="1">
                <a:solidFill>
                  <a:srgbClr val="EE0000"/>
                </a:solidFill>
                <a:effectLst/>
                <a:latin typeface="Consolas" panose="020B0609020204030204" pitchFamily="49" charset="0"/>
              </a:rPr>
              <a:t>t</a:t>
            </a:r>
            <a:r>
              <a:rPr lang="en-US" sz="2000" b="0" dirty="0" err="1">
                <a:solidFill>
                  <a:srgbClr val="A31515"/>
                </a:solidFill>
                <a:effectLst/>
                <a:latin typeface="Consolas" panose="020B0609020204030204" pitchFamily="49" charset="0"/>
              </a:rPr>
              <a:t>Value</a:t>
            </a:r>
            <a:r>
              <a:rPr lang="en-US" sz="2000" b="0" dirty="0">
                <a:solidFill>
                  <a:srgbClr val="A31515"/>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metadataItem</a:t>
            </a:r>
            <a:r>
              <a:rPr lang="en-US" sz="2000" b="0" dirty="0" err="1">
                <a:solidFill>
                  <a:srgbClr val="A31515"/>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Value</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a:t>
            </a:r>
          </a:p>
          <a:p>
            <a:endParaRPr lang="en-US" sz="1400" b="0" dirty="0">
              <a:solidFill>
                <a:srgbClr val="000000"/>
              </a:solidFill>
              <a:effectLst/>
              <a:latin typeface="Consolas" panose="020B0609020204030204" pitchFamily="49" charset="0"/>
            </a:endParaRPr>
          </a:p>
          <a:p>
            <a:endParaRPr lang="en-US" sz="2000" b="0" dirty="0">
              <a:solidFill>
                <a:srgbClr val="000000"/>
              </a:solidFill>
              <a:effectLst/>
              <a:latin typeface="Consolas" panose="020B0609020204030204" pitchFamily="49" charset="0"/>
            </a:endParaRPr>
          </a:p>
          <a:p>
            <a:endParaRPr lang="en-US" sz="2000" dirty="0">
              <a:solidFill>
                <a:srgbClr val="267F99"/>
              </a:solidFill>
            </a:endParaRPr>
          </a:p>
          <a:p>
            <a:endParaRPr lang="en-US" sz="2000" dirty="0">
              <a:solidFill>
                <a:srgbClr val="267F99"/>
              </a:solidFill>
            </a:endParaRPr>
          </a:p>
        </p:txBody>
      </p:sp>
    </p:spTree>
    <p:custDataLst>
      <p:tags r:id="rId1"/>
    </p:custDataLst>
    <p:extLst>
      <p:ext uri="{BB962C8B-B14F-4D97-AF65-F5344CB8AC3E}">
        <p14:creationId xmlns:p14="http://schemas.microsoft.com/office/powerpoint/2010/main" val="14844643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ADCA0A-BA20-46E9-8DF1-D5EBCBF30AFC}"/>
              </a:ext>
            </a:extLst>
          </p:cNvPr>
          <p:cNvSpPr>
            <a:spLocks noGrp="1"/>
          </p:cNvSpPr>
          <p:nvPr>
            <p:ph type="title"/>
          </p:nvPr>
        </p:nvSpPr>
        <p:spPr>
          <a:xfrm>
            <a:off x="585216" y="2534625"/>
            <a:ext cx="9144000" cy="997196"/>
          </a:xfrm>
        </p:spPr>
        <p:txBody>
          <a:bodyPr/>
          <a:lstStyle/>
          <a:p>
            <a:r>
              <a:rPr lang="en-US" dirty="0"/>
              <a:t>Walkthrough: Using the Azure Blob storage client library for .NET v12</a:t>
            </a:r>
          </a:p>
        </p:txBody>
      </p:sp>
      <p:sp>
        <p:nvSpPr>
          <p:cNvPr id="3" name="Text Placeholder 2">
            <a:extLst>
              <a:ext uri="{FF2B5EF4-FFF2-40B4-BE49-F238E27FC236}">
                <a16:creationId xmlns:a16="http://schemas.microsoft.com/office/drawing/2014/main" xmlns="" id="{C8BA0B05-2172-43AD-88AA-78C051B8D451}"/>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4218155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5AFAE9-1424-4C38-9925-E59226962AEF}"/>
              </a:ext>
            </a:extLst>
          </p:cNvPr>
          <p:cNvSpPr>
            <a:spLocks noGrp="1"/>
          </p:cNvSpPr>
          <p:nvPr>
            <p:ph type="title"/>
          </p:nvPr>
        </p:nvSpPr>
        <p:spPr/>
        <p:txBody>
          <a:bodyPr/>
          <a:lstStyle/>
          <a:p>
            <a:r>
              <a:rPr lang="en-US" dirty="0"/>
              <a:t>Exclusive access for modifying a blob</a:t>
            </a:r>
          </a:p>
        </p:txBody>
      </p:sp>
      <p:grpSp>
        <p:nvGrpSpPr>
          <p:cNvPr id="16" name="Group 15" descr="This diagram depicts the first client getting a lease on the blob and subsequent clients not being able to modify the blob throughout the lease duration.">
            <a:extLst>
              <a:ext uri="{FF2B5EF4-FFF2-40B4-BE49-F238E27FC236}">
                <a16:creationId xmlns:a16="http://schemas.microsoft.com/office/drawing/2014/main" xmlns="" id="{14E2FE4B-C5A0-4B1C-AE54-4AE0D847B986}"/>
              </a:ext>
            </a:extLst>
          </p:cNvPr>
          <p:cNvGrpSpPr/>
          <p:nvPr/>
        </p:nvGrpSpPr>
        <p:grpSpPr>
          <a:xfrm>
            <a:off x="1269043" y="1905000"/>
            <a:ext cx="9288037" cy="3657600"/>
            <a:chOff x="1269043" y="1905000"/>
            <a:chExt cx="9288037" cy="3657600"/>
          </a:xfrm>
        </p:grpSpPr>
        <p:sp>
          <p:nvSpPr>
            <p:cNvPr id="5" name="Rounded Rectangle 5">
              <a:extLst>
                <a:ext uri="{FF2B5EF4-FFF2-40B4-BE49-F238E27FC236}">
                  <a16:creationId xmlns:a16="http://schemas.microsoft.com/office/drawing/2014/main" xmlns="" id="{01CB6DA3-B73A-4151-9D3A-5D6B97FA1054}"/>
                </a:ext>
              </a:extLst>
            </p:cNvPr>
            <p:cNvSpPr/>
            <p:nvPr/>
          </p:nvSpPr>
          <p:spPr>
            <a:xfrm>
              <a:off x="1269043" y="1905000"/>
              <a:ext cx="3354696" cy="3657600"/>
            </a:xfrm>
            <a:prstGeom prst="roundRect">
              <a:avLst>
                <a:gd name="adj" fmla="val 14633"/>
              </a:avLst>
            </a:prstGeom>
            <a:solidFill>
              <a:srgbClr val="E6E6E6"/>
            </a:solidFill>
            <a:ln>
              <a:solidFill>
                <a:srgbClr val="E6E6E6"/>
              </a:solidFill>
            </a:ln>
          </p:spPr>
          <p:style>
            <a:lnRef idx="2">
              <a:schemeClr val="accent3">
                <a:shade val="50000"/>
              </a:schemeClr>
            </a:lnRef>
            <a:fillRef idx="1">
              <a:schemeClr val="accent3"/>
            </a:fillRef>
            <a:effectRef idx="0">
              <a:schemeClr val="accent3"/>
            </a:effectRef>
            <a:fontRef idx="minor">
              <a:schemeClr val="lt1"/>
            </a:fontRef>
          </p:style>
          <p:txBody>
            <a:bodyPr bIns="180000" rtlCol="0" anchor="t"/>
            <a:lstStyle/>
            <a:p>
              <a:pPr algn="ctr"/>
              <a:r>
                <a:rPr lang="en-US" sz="2400" dirty="0">
                  <a:solidFill>
                    <a:schemeClr val="bg2">
                      <a:lumMod val="25000"/>
                    </a:schemeClr>
                  </a:solidFill>
                  <a:latin typeface="+mj-lt"/>
                  <a:cs typeface="Segoe UI" panose="020B0502040204020203" pitchFamily="34" charset="0"/>
                </a:rPr>
                <a:t>Azure Storage</a:t>
              </a:r>
            </a:p>
          </p:txBody>
        </p:sp>
        <p:sp>
          <p:nvSpPr>
            <p:cNvPr id="6" name="TextBox 5">
              <a:extLst>
                <a:ext uri="{FF2B5EF4-FFF2-40B4-BE49-F238E27FC236}">
                  <a16:creationId xmlns:a16="http://schemas.microsoft.com/office/drawing/2014/main" xmlns="" id="{448E4DE1-34BD-43F3-B9C8-599F9006CA2B}"/>
                </a:ext>
              </a:extLst>
            </p:cNvPr>
            <p:cNvSpPr txBox="1"/>
            <p:nvPr/>
          </p:nvSpPr>
          <p:spPr>
            <a:xfrm>
              <a:off x="2457523" y="4572546"/>
              <a:ext cx="982962" cy="461665"/>
            </a:xfrm>
            <a:prstGeom prst="rect">
              <a:avLst/>
            </a:prstGeom>
            <a:noFill/>
          </p:spPr>
          <p:txBody>
            <a:bodyPr wrap="none" rtlCol="0">
              <a:spAutoFit/>
            </a:bodyPr>
            <a:lstStyle/>
            <a:p>
              <a:pPr algn="ctr"/>
              <a:r>
                <a:rPr lang="en-US" sz="2400" b="1" dirty="0">
                  <a:latin typeface="Segoe UI" panose="020B0502040204020203" pitchFamily="34" charset="0"/>
                  <a:cs typeface="Segoe UI" panose="020B0502040204020203" pitchFamily="34" charset="0"/>
                </a:rPr>
                <a:t>Blobs</a:t>
              </a:r>
            </a:p>
          </p:txBody>
        </p:sp>
        <p:pic>
          <p:nvPicPr>
            <p:cNvPr id="9" name="Picture 8">
              <a:extLst>
                <a:ext uri="{FF2B5EF4-FFF2-40B4-BE49-F238E27FC236}">
                  <a16:creationId xmlns:a16="http://schemas.microsoft.com/office/drawing/2014/main" xmlns="" id="{BEA3E3FE-3200-454E-9244-86BB756098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31985" y="2265394"/>
              <a:ext cx="1267745" cy="803719"/>
            </a:xfrm>
            <a:prstGeom prst="rect">
              <a:avLst/>
            </a:prstGeom>
          </p:spPr>
        </p:pic>
        <p:cxnSp>
          <p:nvCxnSpPr>
            <p:cNvPr id="10" name="Straight Arrow Connector 9">
              <a:extLst>
                <a:ext uri="{FF2B5EF4-FFF2-40B4-BE49-F238E27FC236}">
                  <a16:creationId xmlns:a16="http://schemas.microsoft.com/office/drawing/2014/main" xmlns="" id="{9D193608-DC7F-4F04-AC33-C0A55116A1AC}"/>
                </a:ext>
              </a:extLst>
            </p:cNvPr>
            <p:cNvCxnSpPr>
              <a:cxnSpLocks/>
            </p:cNvCxnSpPr>
            <p:nvPr/>
          </p:nvCxnSpPr>
          <p:spPr>
            <a:xfrm>
              <a:off x="4552950" y="2667253"/>
              <a:ext cx="3079035" cy="0"/>
            </a:xfrm>
            <a:prstGeom prst="straightConnector1">
              <a:avLst/>
            </a:prstGeom>
            <a:ln w="57150">
              <a:solidFill>
                <a:srgbClr val="D73B02"/>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xmlns="" id="{0F36DE3D-7873-4CB6-A19F-7F144AC834E2}"/>
                </a:ext>
              </a:extLst>
            </p:cNvPr>
            <p:cNvSpPr/>
            <p:nvPr/>
          </p:nvSpPr>
          <p:spPr>
            <a:xfrm>
              <a:off x="5570427" y="2436421"/>
              <a:ext cx="974947" cy="461665"/>
            </a:xfrm>
            <a:prstGeom prst="rect">
              <a:avLst/>
            </a:prstGeom>
            <a:solidFill>
              <a:schemeClr val="bg1"/>
            </a:solidFill>
          </p:spPr>
          <p:txBody>
            <a:bodyPr wrap="none">
              <a:spAutoFit/>
            </a:bodyPr>
            <a:lstStyle/>
            <a:p>
              <a:pPr algn="ctr"/>
              <a:r>
                <a:rPr lang="en-IN" sz="2400" b="1" dirty="0">
                  <a:gradFill>
                    <a:gsLst>
                      <a:gs pos="2917">
                        <a:schemeClr val="tx1"/>
                      </a:gs>
                      <a:gs pos="30000">
                        <a:schemeClr val="tx1"/>
                      </a:gs>
                    </a:gsLst>
                    <a:lin ang="5400000" scaled="0"/>
                  </a:gradFill>
                </a:rPr>
                <a:t>Lease</a:t>
              </a:r>
              <a:endParaRPr lang="en-US" sz="2400" b="1" dirty="0">
                <a:gradFill>
                  <a:gsLst>
                    <a:gs pos="2917">
                      <a:schemeClr val="tx1"/>
                    </a:gs>
                    <a:gs pos="30000">
                      <a:schemeClr val="tx1"/>
                    </a:gs>
                  </a:gsLst>
                  <a:lin ang="5400000" scaled="0"/>
                </a:gradFill>
              </a:endParaRPr>
            </a:p>
          </p:txBody>
        </p:sp>
        <p:pic>
          <p:nvPicPr>
            <p:cNvPr id="12" name="Picture 11">
              <a:extLst>
                <a:ext uri="{FF2B5EF4-FFF2-40B4-BE49-F238E27FC236}">
                  <a16:creationId xmlns:a16="http://schemas.microsoft.com/office/drawing/2014/main" xmlns="" id="{E44A71E9-0B43-417F-9CE8-3680AA4367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89335" y="3275044"/>
              <a:ext cx="1267745" cy="803719"/>
            </a:xfrm>
            <a:prstGeom prst="rect">
              <a:avLst/>
            </a:prstGeom>
          </p:spPr>
        </p:pic>
        <p:cxnSp>
          <p:nvCxnSpPr>
            <p:cNvPr id="14" name="Straight Arrow Connector 13">
              <a:extLst>
                <a:ext uri="{FF2B5EF4-FFF2-40B4-BE49-F238E27FC236}">
                  <a16:creationId xmlns:a16="http://schemas.microsoft.com/office/drawing/2014/main" xmlns="" id="{2A19915A-12E3-41A8-970A-28520FE7A519}"/>
                </a:ext>
              </a:extLst>
            </p:cNvPr>
            <p:cNvCxnSpPr>
              <a:cxnSpLocks/>
            </p:cNvCxnSpPr>
            <p:nvPr/>
          </p:nvCxnSpPr>
          <p:spPr>
            <a:xfrm>
              <a:off x="4857750" y="3676903"/>
              <a:ext cx="4412535" cy="0"/>
            </a:xfrm>
            <a:prstGeom prst="straightConnector1">
              <a:avLst/>
            </a:prstGeom>
            <a:ln w="57150">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Multiplication Sign 19">
              <a:extLst>
                <a:ext uri="{FF2B5EF4-FFF2-40B4-BE49-F238E27FC236}">
                  <a16:creationId xmlns:a16="http://schemas.microsoft.com/office/drawing/2014/main" xmlns="" id="{04844AE7-0015-4EB8-9AD6-A8CC713E2ECF}"/>
                </a:ext>
              </a:extLst>
            </p:cNvPr>
            <p:cNvSpPr/>
            <p:nvPr/>
          </p:nvSpPr>
          <p:spPr bwMode="auto">
            <a:xfrm>
              <a:off x="4219988" y="3367547"/>
              <a:ext cx="618712" cy="618712"/>
            </a:xfrm>
            <a:prstGeom prst="mathMultiply">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a:extLst>
                <a:ext uri="{FF2B5EF4-FFF2-40B4-BE49-F238E27FC236}">
                  <a16:creationId xmlns:a16="http://schemas.microsoft.com/office/drawing/2014/main" xmlns="" id="{33E358C2-2250-4828-87E4-FB24894DC95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6285" y="4284694"/>
              <a:ext cx="1267745" cy="803719"/>
            </a:xfrm>
            <a:prstGeom prst="rect">
              <a:avLst/>
            </a:prstGeom>
          </p:spPr>
        </p:pic>
        <p:cxnSp>
          <p:nvCxnSpPr>
            <p:cNvPr id="17" name="Straight Arrow Connector 16">
              <a:extLst>
                <a:ext uri="{FF2B5EF4-FFF2-40B4-BE49-F238E27FC236}">
                  <a16:creationId xmlns:a16="http://schemas.microsoft.com/office/drawing/2014/main" xmlns="" id="{4107C847-3DA3-4553-9F5E-DE0EB92DDBA5}"/>
                </a:ext>
              </a:extLst>
            </p:cNvPr>
            <p:cNvCxnSpPr>
              <a:cxnSpLocks/>
            </p:cNvCxnSpPr>
            <p:nvPr/>
          </p:nvCxnSpPr>
          <p:spPr>
            <a:xfrm>
              <a:off x="4857750" y="4686553"/>
              <a:ext cx="2888535" cy="0"/>
            </a:xfrm>
            <a:prstGeom prst="straightConnector1">
              <a:avLst/>
            </a:prstGeom>
            <a:ln w="57150">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Multiplication Sign 29">
              <a:extLst>
                <a:ext uri="{FF2B5EF4-FFF2-40B4-BE49-F238E27FC236}">
                  <a16:creationId xmlns:a16="http://schemas.microsoft.com/office/drawing/2014/main" xmlns="" id="{DD3D118E-12C5-40A5-8912-CDAD0F64391A}"/>
                </a:ext>
              </a:extLst>
            </p:cNvPr>
            <p:cNvSpPr/>
            <p:nvPr/>
          </p:nvSpPr>
          <p:spPr bwMode="auto">
            <a:xfrm>
              <a:off x="4219988" y="4377197"/>
              <a:ext cx="618712" cy="618712"/>
            </a:xfrm>
            <a:prstGeom prst="mathMultiply">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5" name="Graphic 14">
              <a:extLst>
                <a:ext uri="{FF2B5EF4-FFF2-40B4-BE49-F238E27FC236}">
                  <a16:creationId xmlns:a16="http://schemas.microsoft.com/office/drawing/2014/main" xmlns="" id="{C890FF2F-02A6-41A7-8DE7-26291DFD82FB}"/>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2136391" y="2757197"/>
              <a:ext cx="1620000" cy="1620000"/>
            </a:xfrm>
            <a:prstGeom prst="rect">
              <a:avLst/>
            </a:prstGeom>
          </p:spPr>
        </p:pic>
      </p:grpSp>
    </p:spTree>
    <p:custDataLst>
      <p:tags r:id="rId1"/>
    </p:custDataLst>
    <p:extLst>
      <p:ext uri="{BB962C8B-B14F-4D97-AF65-F5344CB8AC3E}">
        <p14:creationId xmlns:p14="http://schemas.microsoft.com/office/powerpoint/2010/main" val="423083744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7B2456-D127-46C4-8358-BE16564EDCE5}"/>
              </a:ext>
            </a:extLst>
          </p:cNvPr>
          <p:cNvSpPr>
            <a:spLocks noGrp="1"/>
          </p:cNvSpPr>
          <p:nvPr>
            <p:ph type="title"/>
          </p:nvPr>
        </p:nvSpPr>
        <p:spPr>
          <a:xfrm>
            <a:off x="588263" y="457200"/>
            <a:ext cx="11018520" cy="553998"/>
          </a:xfrm>
        </p:spPr>
        <p:txBody>
          <a:bodyPr/>
          <a:lstStyle/>
          <a:p>
            <a:r>
              <a:rPr lang="en-US" dirty="0"/>
              <a:t>Lease Blob operation</a:t>
            </a:r>
          </a:p>
        </p:txBody>
      </p:sp>
      <p:sp>
        <p:nvSpPr>
          <p:cNvPr id="3" name="Text Placeholder 2">
            <a:extLst>
              <a:ext uri="{FF2B5EF4-FFF2-40B4-BE49-F238E27FC236}">
                <a16:creationId xmlns:a16="http://schemas.microsoft.com/office/drawing/2014/main" xmlns="" id="{EF8AF880-7FC8-401B-839A-4893DF20CB7A}"/>
              </a:ext>
            </a:extLst>
          </p:cNvPr>
          <p:cNvSpPr>
            <a:spLocks noGrp="1"/>
          </p:cNvSpPr>
          <p:nvPr>
            <p:ph type="body" sz="quarter" idx="10"/>
          </p:nvPr>
        </p:nvSpPr>
        <p:spPr>
          <a:xfrm>
            <a:off x="584200" y="1435497"/>
            <a:ext cx="11018520" cy="3533275"/>
          </a:xfrm>
        </p:spPr>
        <p:txBody>
          <a:bodyPr/>
          <a:lstStyle/>
          <a:p>
            <a:r>
              <a:rPr lang="en-US" dirty="0">
                <a:latin typeface="Segoe UI" panose="020B0502040204020203" pitchFamily="34" charset="0"/>
                <a:cs typeface="Segoe UI" panose="020B0502040204020203" pitchFamily="34" charset="0"/>
              </a:rPr>
              <a:t>Establishes a lock on a blob for write and delete</a:t>
            </a:r>
          </a:p>
          <a:p>
            <a:pPr lvl="1"/>
            <a:r>
              <a:rPr lang="en-US" dirty="0">
                <a:latin typeface="Segoe UI" panose="020B0502040204020203" pitchFamily="34" charset="0"/>
                <a:cs typeface="Segoe UI" panose="020B0502040204020203" pitchFamily="34" charset="0"/>
              </a:rPr>
              <a:t>Duration is typically 15 to 60 seconds</a:t>
            </a:r>
          </a:p>
          <a:p>
            <a:pPr lvl="1"/>
            <a:r>
              <a:rPr lang="en-US" dirty="0">
                <a:latin typeface="Segoe UI" panose="020B0502040204020203" pitchFamily="34" charset="0"/>
                <a:cs typeface="Segoe UI" panose="020B0502040204020203" pitchFamily="34" charset="0"/>
              </a:rPr>
              <a:t>Optionally, you can establish an infinite lock</a:t>
            </a:r>
          </a:p>
          <a:p>
            <a:r>
              <a:rPr lang="en-US" dirty="0">
                <a:latin typeface="Segoe UI" panose="020B0502040204020203" pitchFamily="34" charset="0"/>
                <a:cs typeface="Segoe UI" panose="020B0502040204020203" pitchFamily="34" charset="0"/>
              </a:rPr>
              <a:t>Operation has five modes</a:t>
            </a:r>
          </a:p>
          <a:p>
            <a:pPr lvl="1"/>
            <a:r>
              <a:rPr lang="en-US" dirty="0">
                <a:latin typeface="Segoe UI" panose="020B0502040204020203" pitchFamily="34" charset="0"/>
                <a:cs typeface="Segoe UI" panose="020B0502040204020203" pitchFamily="34" charset="0"/>
              </a:rPr>
              <a:t>Acquire</a:t>
            </a:r>
          </a:p>
          <a:p>
            <a:pPr lvl="1"/>
            <a:r>
              <a:rPr lang="en-US" dirty="0">
                <a:latin typeface="Segoe UI" panose="020B0502040204020203" pitchFamily="34" charset="0"/>
                <a:cs typeface="Segoe UI" panose="020B0502040204020203" pitchFamily="34" charset="0"/>
              </a:rPr>
              <a:t>Renew</a:t>
            </a:r>
          </a:p>
          <a:p>
            <a:pPr lvl="1"/>
            <a:r>
              <a:rPr lang="en-US" dirty="0">
                <a:latin typeface="Segoe UI" panose="020B0502040204020203" pitchFamily="34" charset="0"/>
                <a:cs typeface="Segoe UI" panose="020B0502040204020203" pitchFamily="34" charset="0"/>
              </a:rPr>
              <a:t>Change</a:t>
            </a:r>
          </a:p>
          <a:p>
            <a:pPr lvl="1"/>
            <a:r>
              <a:rPr lang="en-US" dirty="0">
                <a:latin typeface="Segoe UI" panose="020B0502040204020203" pitchFamily="34" charset="0"/>
                <a:cs typeface="Segoe UI" panose="020B0502040204020203" pitchFamily="34" charset="0"/>
              </a:rPr>
              <a:t>Release</a:t>
            </a:r>
          </a:p>
          <a:p>
            <a:pPr lvl="1"/>
            <a:r>
              <a:rPr lang="en-US" dirty="0">
                <a:latin typeface="Segoe UI" panose="020B0502040204020203" pitchFamily="34" charset="0"/>
                <a:cs typeface="Segoe UI" panose="020B0502040204020203" pitchFamily="34" charset="0"/>
              </a:rPr>
              <a:t>Break (end the lease but prevent other clients from acquiring a new lease)</a:t>
            </a:r>
          </a:p>
        </p:txBody>
      </p:sp>
    </p:spTree>
    <p:custDataLst>
      <p:tags r:id="rId1"/>
    </p:custDataLst>
    <p:extLst>
      <p:ext uri="{BB962C8B-B14F-4D97-AF65-F5344CB8AC3E}">
        <p14:creationId xmlns:p14="http://schemas.microsoft.com/office/powerpoint/2010/main" val="126915968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Blob storage core concepts</a:t>
            </a:r>
          </a:p>
        </p:txBody>
      </p:sp>
    </p:spTree>
    <p:custDataLst>
      <p:tags r:id="rId1"/>
    </p:custDataLst>
    <p:extLst>
      <p:ext uri="{BB962C8B-B14F-4D97-AF65-F5344CB8AC3E}">
        <p14:creationId xmlns:p14="http://schemas.microsoft.com/office/powerpoint/2010/main" val="52390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abtitle">
            <a:extLst>
              <a:ext uri="{FF2B5EF4-FFF2-40B4-BE49-F238E27FC236}">
                <a16:creationId xmlns:a16="http://schemas.microsoft.com/office/drawing/2014/main" xmlns="" id="{930FA3E6-2049-4DD8-B5A2-A282FE9CB288}"/>
              </a:ext>
            </a:extLst>
          </p:cNvPr>
          <p:cNvSpPr>
            <a:spLocks noGrp="1"/>
          </p:cNvSpPr>
          <p:nvPr>
            <p:ph type="title"/>
          </p:nvPr>
        </p:nvSpPr>
        <p:spPr>
          <a:xfrm>
            <a:off x="584025" y="1767007"/>
            <a:ext cx="4161981" cy="3323987"/>
          </a:xfrm>
        </p:spPr>
        <p:txBody>
          <a:bodyPr/>
          <a:lstStyle/>
          <a:p>
            <a:r>
              <a:rPr lang="en-US" dirty="0"/>
              <a:t>Lab 03: Retrieving Azure Storage resources and metadata by using the Azure Storage SDK for .NET</a:t>
            </a:r>
          </a:p>
        </p:txBody>
      </p:sp>
      <p:grpSp>
        <p:nvGrpSpPr>
          <p:cNvPr id="7" name="Group 6">
            <a:extLst>
              <a:ext uri="{FF2B5EF4-FFF2-40B4-BE49-F238E27FC236}">
                <a16:creationId xmlns:a16="http://schemas.microsoft.com/office/drawing/2014/main" xmlns="" id="{A9CDE1B0-7B85-4E7A-949F-13208BEA0A08}"/>
              </a:ext>
            </a:extLst>
          </p:cNvPr>
          <p:cNvGrpSpPr/>
          <p:nvPr/>
        </p:nvGrpSpPr>
        <p:grpSpPr>
          <a:xfrm>
            <a:off x="5334000" y="0"/>
            <a:ext cx="6858000" cy="6858000"/>
            <a:chOff x="5334000" y="0"/>
            <a:chExt cx="6858000" cy="6858000"/>
          </a:xfrm>
        </p:grpSpPr>
        <p:sp>
          <p:nvSpPr>
            <p:cNvPr id="8" name="Rectangle 7">
              <a:extLst>
                <a:ext uri="{FF2B5EF4-FFF2-40B4-BE49-F238E27FC236}">
                  <a16:creationId xmlns:a16="http://schemas.microsoft.com/office/drawing/2014/main" xmlns="" id="{A60FD61E-982E-46BA-A5A9-1B9921F79EA1}"/>
                </a:ext>
              </a:extLst>
            </p:cNvPr>
            <p:cNvSpPr/>
            <p:nvPr/>
          </p:nvSpPr>
          <p:spPr bwMode="auto">
            <a:xfrm>
              <a:off x="5334000" y="0"/>
              <a:ext cx="6858000" cy="6858000"/>
            </a:xfrm>
            <a:prstGeom prst="rect">
              <a:avLst/>
            </a:prstGeom>
            <a:solidFill>
              <a:srgbClr val="030C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xmlns="" id="{80B72311-B33F-41B1-BAFE-8CA80BAB4C19}"/>
                </a:ext>
              </a:extLst>
            </p:cNvPr>
            <p:cNvSpPr txBox="1"/>
            <p:nvPr/>
          </p:nvSpPr>
          <p:spPr>
            <a:xfrm>
              <a:off x="5514975" y="213138"/>
              <a:ext cx="6472237" cy="6063198"/>
            </a:xfrm>
            <a:prstGeom prst="rect">
              <a:avLst/>
            </a:prstGeom>
            <a:noFill/>
          </p:spPr>
          <p:txBody>
            <a:bodyPr wrap="square" lIns="0" tIns="0" rIns="0" bIns="0" rtlCol="0">
              <a:spAutoFit/>
            </a:bodyPr>
            <a:lstStyle/>
            <a:p>
              <a:pPr algn="l"/>
              <a:r>
                <a:rPr lang="en-US" sz="2400" dirty="0">
                  <a:solidFill>
                    <a:schemeClr val="bg1"/>
                  </a:solidFill>
                </a:rPr>
                <a:t>Lab scenario</a:t>
              </a:r>
            </a:p>
            <a:p>
              <a:pPr algn="l"/>
              <a:endParaRPr lang="en-US" sz="2400" dirty="0">
                <a:solidFill>
                  <a:schemeClr val="bg1"/>
                </a:solidFill>
              </a:endParaRPr>
            </a:p>
            <a:p>
              <a:pPr algn="l"/>
              <a:r>
                <a:rPr lang="en-US" dirty="0">
                  <a:solidFill>
                    <a:schemeClr val="bg1"/>
                  </a:solidFill>
                </a:rPr>
                <a:t>You're preparing to host a web application in Microsoft Azure that uses a combination of raster and vector graphics. Your development team has decided to store any multimedia content in Azure Storage and manage it in an automated fashion by using C# code in .NET. Before you begin this significant milestone, you have decided to take some time to learn the newest version of the .NET SDK that's used to access Storage by creating a simple application to manage and enumerate blobs and containers.</a:t>
              </a:r>
            </a:p>
            <a:p>
              <a:pPr algn="l"/>
              <a:endParaRPr lang="en-US" dirty="0">
                <a:solidFill>
                  <a:schemeClr val="bg1"/>
                </a:solidFill>
              </a:endParaRPr>
            </a:p>
            <a:p>
              <a:pPr algn="l"/>
              <a:r>
                <a:rPr lang="en-US" sz="2400" dirty="0">
                  <a:solidFill>
                    <a:schemeClr val="bg1"/>
                  </a:solidFill>
                </a:rPr>
                <a:t>Objectives</a:t>
              </a:r>
            </a:p>
            <a:p>
              <a:pPr algn="l"/>
              <a:endParaRPr lang="en-US" sz="2400" dirty="0">
                <a:solidFill>
                  <a:schemeClr val="bg1"/>
                </a:solidFill>
              </a:endParaRPr>
            </a:p>
            <a:p>
              <a:pPr algn="l">
                <a:spcAft>
                  <a:spcPts val="1200"/>
                </a:spcAft>
              </a:pPr>
              <a:r>
                <a:rPr lang="en-US" dirty="0">
                  <a:solidFill>
                    <a:schemeClr val="bg1"/>
                  </a:solidFill>
                </a:rPr>
                <a:t>After you complete this lab, you will be able to:</a:t>
              </a:r>
            </a:p>
            <a:p>
              <a:pPr lvl="1" indent="-228600">
                <a:buFont typeface="Arial" panose="020B0604020202020204" pitchFamily="34" charset="0"/>
                <a:buChar char="•"/>
              </a:pPr>
              <a:r>
                <a:rPr lang="en-US" dirty="0">
                  <a:solidFill>
                    <a:schemeClr val="bg1"/>
                  </a:solidFill>
                </a:rPr>
                <a:t>Create containers and upload blobs by using the Azure portal.</a:t>
              </a:r>
            </a:p>
            <a:p>
              <a:pPr lvl="1" indent="-228600">
                <a:buFont typeface="Arial" panose="020B0604020202020204" pitchFamily="34" charset="0"/>
                <a:buChar char="•"/>
              </a:pPr>
              <a:r>
                <a:rPr lang="en-US" dirty="0">
                  <a:solidFill>
                    <a:schemeClr val="bg1"/>
                  </a:solidFill>
                </a:rPr>
                <a:t>Enumerate blobs and containers by using the Microsoft Azure Storage SDK for .NET. </a:t>
              </a:r>
            </a:p>
            <a:p>
              <a:pPr lvl="1" indent="-228600">
                <a:buFont typeface="Arial" panose="020B0604020202020204" pitchFamily="34" charset="0"/>
                <a:buChar char="•"/>
              </a:pPr>
              <a:r>
                <a:rPr lang="en-US" dirty="0">
                  <a:solidFill>
                    <a:schemeClr val="bg1"/>
                  </a:solidFill>
                </a:rPr>
                <a:t>Pull blob metadata by using the Storage SDK.</a:t>
              </a:r>
            </a:p>
          </p:txBody>
        </p:sp>
        <p:cxnSp>
          <p:nvCxnSpPr>
            <p:cNvPr id="10" name="Straight Connector 9">
              <a:extLst>
                <a:ext uri="{FF2B5EF4-FFF2-40B4-BE49-F238E27FC236}">
                  <a16:creationId xmlns:a16="http://schemas.microsoft.com/office/drawing/2014/main" xmlns="" id="{591C92DE-72DC-4B5A-A35C-78E02A488D99}"/>
                </a:ext>
              </a:extLst>
            </p:cNvPr>
            <p:cNvCxnSpPr>
              <a:cxnSpLocks/>
            </p:cNvCxnSpPr>
            <p:nvPr/>
          </p:nvCxnSpPr>
          <p:spPr>
            <a:xfrm>
              <a:off x="5534016" y="692818"/>
              <a:ext cx="6453196"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E03C8EDF-2983-4E09-82C6-80615745DFD8}"/>
                </a:ext>
              </a:extLst>
            </p:cNvPr>
            <p:cNvCxnSpPr>
              <a:cxnSpLocks/>
            </p:cNvCxnSpPr>
            <p:nvPr/>
          </p:nvCxnSpPr>
          <p:spPr>
            <a:xfrm>
              <a:off x="5534016" y="4121044"/>
              <a:ext cx="626745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12898806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xmlns="" id="{9C7F281B-349A-4115-9CAD-EFC657027B10}"/>
              </a:ext>
              <a:ext uri="{C183D7F6-B498-43B3-948B-1728B52AA6E4}">
                <adec:decorative xmlns:adec="http://schemas.microsoft.com/office/drawing/2017/decorative" xmlns=""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xmlns="" id="{FF2591E0-1068-4A28-9B5B-CD1D6FBFC283}"/>
              </a:ext>
            </a:extLst>
          </p:cNvPr>
          <p:cNvSpPr txBox="1">
            <a:spLocks/>
          </p:cNvSpPr>
          <p:nvPr/>
        </p:nvSpPr>
        <p:spPr>
          <a:xfrm>
            <a:off x="584025" y="1274565"/>
            <a:ext cx="4161981" cy="4308872"/>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03: Retrieving Azure Storage resources and metadata by using the .NET SDK</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lvl="0">
              <a:defRPr/>
            </a:pPr>
            <a:r>
              <a:rPr lang="en-US" sz="2800" dirty="0">
                <a:solidFill>
                  <a:srgbClr val="FFFFFF"/>
                </a:solidFill>
              </a:rPr>
              <a:t>http://aka.ms/az204labs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xmlns=""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xmlns=""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xmlns=""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A laptop icon that contains the sign-in credentials for the lab virtual machine:&#10;&#10;Username: Admin&#10;Password: Pa55w.rd&#10;">
            <a:extLst>
              <a:ext uri="{FF2B5EF4-FFF2-40B4-BE49-F238E27FC236}">
                <a16:creationId xmlns:a16="http://schemas.microsoft.com/office/drawing/2014/main" xmlns=""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xmlns=""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xmlns=""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284501743"/>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18946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1476C4E0-0B67-47AD-9B65-F849EBE5BD5C}"/>
              </a:ext>
            </a:extLst>
          </p:cNvPr>
          <p:cNvSpPr/>
          <p:nvPr/>
        </p:nvSpPr>
        <p:spPr bwMode="auto">
          <a:xfrm>
            <a:off x="588263" y="1492625"/>
            <a:ext cx="2074256" cy="640123"/>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solidFill>
                  <a:schemeClr val="tx1"/>
                </a:solidFill>
                <a:ea typeface="Segoe UI" pitchFamily="34" charset="0"/>
                <a:cs typeface="Segoe UI" pitchFamily="34" charset="0"/>
              </a:rPr>
              <a:t>Disks</a:t>
            </a:r>
          </a:p>
        </p:txBody>
      </p:sp>
      <p:sp>
        <p:nvSpPr>
          <p:cNvPr id="3" name="Title 2">
            <a:extLst>
              <a:ext uri="{FF2B5EF4-FFF2-40B4-BE49-F238E27FC236}">
                <a16:creationId xmlns:a16="http://schemas.microsoft.com/office/drawing/2014/main" xmlns="" id="{8E5850D5-30A4-4D0A-BE11-3FF605C1CF01}"/>
              </a:ext>
            </a:extLst>
          </p:cNvPr>
          <p:cNvSpPr>
            <a:spLocks noGrp="1"/>
          </p:cNvSpPr>
          <p:nvPr>
            <p:ph type="title"/>
          </p:nvPr>
        </p:nvSpPr>
        <p:spPr/>
        <p:txBody>
          <a:bodyPr/>
          <a:lstStyle/>
          <a:p>
            <a:r>
              <a:rPr lang="en-US" dirty="0"/>
              <a:t>Azure Storage overview</a:t>
            </a:r>
          </a:p>
        </p:txBody>
      </p:sp>
      <p:sp>
        <p:nvSpPr>
          <p:cNvPr id="11" name="Rectangle 10">
            <a:extLst>
              <a:ext uri="{FF2B5EF4-FFF2-40B4-BE49-F238E27FC236}">
                <a16:creationId xmlns:a16="http://schemas.microsoft.com/office/drawing/2014/main" xmlns="" id="{E677ADFB-A925-42B1-924D-66BE4BDE9706}"/>
              </a:ext>
            </a:extLst>
          </p:cNvPr>
          <p:cNvSpPr/>
          <p:nvPr/>
        </p:nvSpPr>
        <p:spPr bwMode="auto">
          <a:xfrm>
            <a:off x="588263" y="2132748"/>
            <a:ext cx="2074255" cy="3418221"/>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defTabSz="932472" fontAlgn="base">
              <a:spcBef>
                <a:spcPct val="0"/>
              </a:spcBef>
              <a:spcAft>
                <a:spcPts val="1200"/>
              </a:spcAft>
            </a:pPr>
            <a:r>
              <a:rPr lang="en-US" sz="1400" dirty="0">
                <a:solidFill>
                  <a:schemeClr val="tx1"/>
                </a:solidFill>
                <a:cs typeface="Segoe UI" pitchFamily="34" charset="0"/>
              </a:rPr>
              <a:t>Persistent disks for Azure IaaS VMs</a:t>
            </a:r>
          </a:p>
          <a:p>
            <a:pPr defTabSz="932472" fontAlgn="base">
              <a:spcBef>
                <a:spcPct val="0"/>
              </a:spcBef>
              <a:spcAft>
                <a:spcPts val="1200"/>
              </a:spcAft>
            </a:pPr>
            <a:r>
              <a:rPr lang="en-US" sz="1400" dirty="0">
                <a:solidFill>
                  <a:schemeClr val="tx1"/>
                </a:solidFill>
                <a:cs typeface="Segoe UI" pitchFamily="34" charset="0"/>
              </a:rPr>
              <a:t>Premium storage disk options</a:t>
            </a:r>
          </a:p>
        </p:txBody>
      </p:sp>
      <p:sp>
        <p:nvSpPr>
          <p:cNvPr id="12" name="Rectangle 11">
            <a:extLst>
              <a:ext uri="{FF2B5EF4-FFF2-40B4-BE49-F238E27FC236}">
                <a16:creationId xmlns:a16="http://schemas.microsoft.com/office/drawing/2014/main" xmlns="" id="{BCD1DACE-7E18-4323-8CF3-2B9A918D52DA}"/>
              </a:ext>
            </a:extLst>
          </p:cNvPr>
          <p:cNvSpPr/>
          <p:nvPr/>
        </p:nvSpPr>
        <p:spPr bwMode="auto">
          <a:xfrm>
            <a:off x="2763324" y="2229545"/>
            <a:ext cx="2074255" cy="33214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Files</a:t>
            </a:r>
          </a:p>
          <a:p>
            <a:pPr algn="l" defTabSz="932472" fontAlgn="base">
              <a:spcBef>
                <a:spcPct val="0"/>
              </a:spcBef>
              <a:spcAft>
                <a:spcPts val="1200"/>
              </a:spcAft>
            </a:pPr>
            <a:r>
              <a:rPr lang="en-US" sz="1400" dirty="0">
                <a:gradFill>
                  <a:gsLst>
                    <a:gs pos="0">
                      <a:srgbClr val="FFFFFF"/>
                    </a:gs>
                    <a:gs pos="100000">
                      <a:srgbClr val="FFFFFF"/>
                    </a:gs>
                  </a:gsLst>
                  <a:lin ang="5400000" scaled="0"/>
                </a:gradFill>
                <a:ea typeface="Segoe UI" pitchFamily="34" charset="0"/>
                <a:cs typeface="Segoe UI" pitchFamily="34" charset="0"/>
              </a:rPr>
              <a:t>Fully managed file shares in the cloud</a:t>
            </a:r>
          </a:p>
          <a:p>
            <a:pPr algn="l" defTabSz="932472" fontAlgn="base">
              <a:spcBef>
                <a:spcPct val="0"/>
              </a:spcBef>
              <a:spcAft>
                <a:spcPts val="1200"/>
              </a:spcAft>
            </a:pPr>
            <a:r>
              <a:rPr lang="en-US" sz="1400" dirty="0">
                <a:gradFill>
                  <a:gsLst>
                    <a:gs pos="0">
                      <a:srgbClr val="FFFFFF"/>
                    </a:gs>
                    <a:gs pos="100000">
                      <a:srgbClr val="FFFFFF"/>
                    </a:gs>
                  </a:gsLst>
                  <a:lin ang="5400000" scaled="0"/>
                </a:gradFill>
                <a:ea typeface="Segoe UI" pitchFamily="34" charset="0"/>
                <a:cs typeface="Segoe UI" pitchFamily="34" charset="0"/>
              </a:rPr>
              <a:t>SMB and REST access</a:t>
            </a:r>
          </a:p>
          <a:p>
            <a:pPr algn="l" defTabSz="932472" fontAlgn="base">
              <a:spcBef>
                <a:spcPct val="0"/>
              </a:spcBef>
              <a:spcAft>
                <a:spcPts val="1200"/>
              </a:spcAft>
            </a:pPr>
            <a:r>
              <a:rPr lang="en-US" sz="1400" dirty="0">
                <a:gradFill>
                  <a:gsLst>
                    <a:gs pos="0">
                      <a:srgbClr val="FFFFFF"/>
                    </a:gs>
                    <a:gs pos="100000">
                      <a:srgbClr val="FFFFFF"/>
                    </a:gs>
                  </a:gsLst>
                  <a:lin ang="5400000" scaled="0"/>
                </a:gradFill>
                <a:ea typeface="Segoe UI" pitchFamily="34" charset="0"/>
                <a:cs typeface="Segoe UI" pitchFamily="34" charset="0"/>
              </a:rPr>
              <a:t>"Lift and shift" legacy apps</a:t>
            </a:r>
          </a:p>
          <a:p>
            <a:pPr algn="l" defTabSz="932472" fontAlgn="base">
              <a:spcBef>
                <a:spcPct val="0"/>
              </a:spcBef>
              <a:spcAft>
                <a:spcPts val="1200"/>
              </a:spcAft>
            </a:pPr>
            <a:r>
              <a:rPr lang="en-US" sz="1400" dirty="0">
                <a:gradFill>
                  <a:gsLst>
                    <a:gs pos="0">
                      <a:srgbClr val="FFFFFF"/>
                    </a:gs>
                    <a:gs pos="100000">
                      <a:srgbClr val="FFFFFF"/>
                    </a:gs>
                  </a:gsLst>
                  <a:lin ang="5400000" scaled="0"/>
                </a:gradFill>
                <a:ea typeface="Segoe UI" pitchFamily="34" charset="0"/>
                <a:cs typeface="Segoe UI" pitchFamily="34" charset="0"/>
              </a:rPr>
              <a:t>Sync with on-premises</a:t>
            </a:r>
          </a:p>
        </p:txBody>
      </p:sp>
      <p:sp>
        <p:nvSpPr>
          <p:cNvPr id="13" name="Rectangle 12">
            <a:extLst>
              <a:ext uri="{FF2B5EF4-FFF2-40B4-BE49-F238E27FC236}">
                <a16:creationId xmlns:a16="http://schemas.microsoft.com/office/drawing/2014/main" xmlns="" id="{664B3722-D626-49FC-9C9B-D3EE765EECB1}"/>
              </a:ext>
            </a:extLst>
          </p:cNvPr>
          <p:cNvSpPr/>
          <p:nvPr/>
        </p:nvSpPr>
        <p:spPr bwMode="auto">
          <a:xfrm>
            <a:off x="4938385" y="2229545"/>
            <a:ext cx="2074255" cy="33214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Blobs</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Highly scalable, REST-based cloud object store</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Block blobs: Sequential file I/O</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Page blobs: Random-write pattern data</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Append blobs</a:t>
            </a:r>
          </a:p>
        </p:txBody>
      </p:sp>
      <p:sp>
        <p:nvSpPr>
          <p:cNvPr id="14" name="Rectangle 13">
            <a:extLst>
              <a:ext uri="{FF2B5EF4-FFF2-40B4-BE49-F238E27FC236}">
                <a16:creationId xmlns:a16="http://schemas.microsoft.com/office/drawing/2014/main" xmlns="" id="{4648F1FA-1149-4FA1-8249-28F6E8FBEC87}"/>
              </a:ext>
            </a:extLst>
          </p:cNvPr>
          <p:cNvSpPr/>
          <p:nvPr/>
        </p:nvSpPr>
        <p:spPr bwMode="auto">
          <a:xfrm>
            <a:off x="7113446" y="2229545"/>
            <a:ext cx="2074255" cy="33214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Tables</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Massive auto-scaling NoSQL store</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Dynamic scaling based on load</a:t>
            </a:r>
          </a:p>
          <a:p>
            <a:pPr algn="l" defTabSz="932472" fontAlgn="base">
              <a:spcBef>
                <a:spcPct val="0"/>
              </a:spcBef>
              <a:spcAft>
                <a:spcPct val="0"/>
              </a:spcAft>
            </a:pPr>
            <a:endParaRPr lang="en-US" sz="1400" dirty="0">
              <a:gradFill>
                <a:gsLst>
                  <a:gs pos="0">
                    <a:srgbClr val="FFFFFF"/>
                  </a:gs>
                  <a:gs pos="100000">
                    <a:srgbClr val="FFFFFF"/>
                  </a:gs>
                </a:gsLst>
                <a:lin ang="5400000" scaled="0"/>
              </a:gradFill>
              <a:cs typeface="Segoe UI" pitchFamily="34" charset="0"/>
            </a:endParaRPr>
          </a:p>
        </p:txBody>
      </p:sp>
      <p:sp>
        <p:nvSpPr>
          <p:cNvPr id="15" name="Rectangle 14">
            <a:extLst>
              <a:ext uri="{FF2B5EF4-FFF2-40B4-BE49-F238E27FC236}">
                <a16:creationId xmlns:a16="http://schemas.microsoft.com/office/drawing/2014/main" xmlns="" id="{94743FCA-AADC-4029-A43F-9143674B3369}"/>
              </a:ext>
            </a:extLst>
          </p:cNvPr>
          <p:cNvSpPr/>
          <p:nvPr/>
        </p:nvSpPr>
        <p:spPr bwMode="auto">
          <a:xfrm>
            <a:off x="9288508" y="2229545"/>
            <a:ext cx="2074255" cy="33214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Queues</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Reliable queues at scale for cloud services</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Decouple and scale components</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Message visibility</a:t>
            </a:r>
          </a:p>
        </p:txBody>
      </p:sp>
      <p:sp>
        <p:nvSpPr>
          <p:cNvPr id="16" name="Rectangle 15">
            <a:extLst>
              <a:ext uri="{FF2B5EF4-FFF2-40B4-BE49-F238E27FC236}">
                <a16:creationId xmlns:a16="http://schemas.microsoft.com/office/drawing/2014/main" xmlns="" id="{3AE50EED-A7CB-4E36-9E1A-227DAD96BB9B}"/>
              </a:ext>
            </a:extLst>
          </p:cNvPr>
          <p:cNvSpPr/>
          <p:nvPr/>
        </p:nvSpPr>
        <p:spPr bwMode="auto">
          <a:xfrm>
            <a:off x="2763324" y="1492626"/>
            <a:ext cx="8599439" cy="65473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Storage Accounts</a:t>
            </a:r>
          </a:p>
        </p:txBody>
      </p:sp>
      <p:sp>
        <p:nvSpPr>
          <p:cNvPr id="18" name="Rectangle 17">
            <a:extLst>
              <a:ext uri="{FF2B5EF4-FFF2-40B4-BE49-F238E27FC236}">
                <a16:creationId xmlns:a16="http://schemas.microsoft.com/office/drawing/2014/main" xmlns="" id="{60522CA4-B9C9-423C-BC15-BA2E3E8E3942}"/>
              </a:ext>
            </a:extLst>
          </p:cNvPr>
          <p:cNvSpPr/>
          <p:nvPr/>
        </p:nvSpPr>
        <p:spPr bwMode="auto">
          <a:xfrm>
            <a:off x="588263" y="5647766"/>
            <a:ext cx="10774500" cy="887505"/>
          </a:xfrm>
          <a:prstGeom prst="rect">
            <a:avLst/>
          </a:prstGeom>
          <a:solidFill>
            <a:schemeClr val="accent6">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Built on a unified Distributed Storage System</a:t>
            </a:r>
          </a:p>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Durability, Encryption at Rest, Strongly Consistent Replication, Fault Tolerance, Auto Load-Balancing</a:t>
            </a:r>
          </a:p>
        </p:txBody>
      </p:sp>
    </p:spTree>
    <p:extLst>
      <p:ext uri="{BB962C8B-B14F-4D97-AF65-F5344CB8AC3E}">
        <p14:creationId xmlns:p14="http://schemas.microsoft.com/office/powerpoint/2010/main" val="186050552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7C939A7-160E-4077-9945-27DB557CBADB}"/>
              </a:ext>
            </a:extLst>
          </p:cNvPr>
          <p:cNvSpPr>
            <a:spLocks noGrp="1"/>
          </p:cNvSpPr>
          <p:nvPr>
            <p:ph type="title"/>
          </p:nvPr>
        </p:nvSpPr>
        <p:spPr/>
        <p:txBody>
          <a:bodyPr/>
          <a:lstStyle/>
          <a:p>
            <a:r>
              <a:rPr lang="en-US" dirty="0"/>
              <a:t>Azure Blob storage</a:t>
            </a:r>
          </a:p>
        </p:txBody>
      </p:sp>
      <p:sp>
        <p:nvSpPr>
          <p:cNvPr id="4" name="Text Placeholder 3">
            <a:extLst>
              <a:ext uri="{FF2B5EF4-FFF2-40B4-BE49-F238E27FC236}">
                <a16:creationId xmlns:a16="http://schemas.microsoft.com/office/drawing/2014/main" xmlns="" id="{422B8E71-D079-4A78-AAED-8665BC6B80A0}"/>
              </a:ext>
            </a:extLst>
          </p:cNvPr>
          <p:cNvSpPr>
            <a:spLocks noGrp="1"/>
          </p:cNvSpPr>
          <p:nvPr>
            <p:ph type="body" sz="quarter" idx="10"/>
          </p:nvPr>
        </p:nvSpPr>
        <p:spPr>
          <a:xfrm>
            <a:off x="584200" y="1435497"/>
            <a:ext cx="11018520" cy="3681008"/>
          </a:xfrm>
        </p:spPr>
        <p:txBody>
          <a:bodyPr/>
          <a:lstStyle/>
          <a:p>
            <a:r>
              <a:rPr lang="en-US" dirty="0">
                <a:latin typeface="+mn-lt"/>
              </a:rPr>
              <a:t>Object storage solution in the cloud</a:t>
            </a:r>
          </a:p>
          <a:p>
            <a:r>
              <a:rPr lang="en-US" dirty="0">
                <a:latin typeface="+mn-lt"/>
              </a:rPr>
              <a:t>Blob storage is designed for:</a:t>
            </a:r>
          </a:p>
          <a:p>
            <a:pPr lvl="1"/>
            <a:r>
              <a:rPr lang="en-US" dirty="0"/>
              <a:t>Serving images or documents directly to a browser</a:t>
            </a:r>
          </a:p>
          <a:p>
            <a:pPr lvl="1"/>
            <a:r>
              <a:rPr lang="en-US" dirty="0"/>
              <a:t>Storing files for distributed access</a:t>
            </a:r>
          </a:p>
          <a:p>
            <a:pPr lvl="1"/>
            <a:r>
              <a:rPr lang="en-US" dirty="0"/>
              <a:t>Streaming video and audio</a:t>
            </a:r>
          </a:p>
          <a:p>
            <a:pPr lvl="1"/>
            <a:r>
              <a:rPr lang="en-US" dirty="0"/>
              <a:t>Writing to log files</a:t>
            </a:r>
          </a:p>
          <a:p>
            <a:pPr lvl="1"/>
            <a:r>
              <a:rPr lang="en-US" dirty="0"/>
              <a:t>Storing data for backup and restore, disaster recovery, and archiving</a:t>
            </a:r>
          </a:p>
          <a:p>
            <a:pPr lvl="1"/>
            <a:r>
              <a:rPr lang="en-US" dirty="0"/>
              <a:t>Storing data for analysis by an on-premises or Azure-hosted service</a:t>
            </a:r>
          </a:p>
          <a:p>
            <a:r>
              <a:rPr lang="en-US" dirty="0">
                <a:latin typeface="+mn-lt"/>
              </a:rPr>
              <a:t>Accessible via a HTTP/HTTPS API</a:t>
            </a:r>
          </a:p>
        </p:txBody>
      </p:sp>
      <p:pic>
        <p:nvPicPr>
          <p:cNvPr id="9" name="Graphic 8" descr="Microsoft Azure Storage icon.&#10;">
            <a:extLst>
              <a:ext uri="{FF2B5EF4-FFF2-40B4-BE49-F238E27FC236}">
                <a16:creationId xmlns:a16="http://schemas.microsoft.com/office/drawing/2014/main" xmlns="" id="{DEFFBB2D-1043-4AEE-9136-46CEEB1F1B68}"/>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9514302" y="1479300"/>
            <a:ext cx="1702338" cy="1702338"/>
          </a:xfrm>
          <a:prstGeom prst="rect">
            <a:avLst/>
          </a:prstGeom>
        </p:spPr>
      </p:pic>
      <p:pic>
        <p:nvPicPr>
          <p:cNvPr id="6" name="Graphic 5" descr="Azure Blob Storage icon.">
            <a:extLst>
              <a:ext uri="{FF2B5EF4-FFF2-40B4-BE49-F238E27FC236}">
                <a16:creationId xmlns:a16="http://schemas.microsoft.com/office/drawing/2014/main" xmlns="" id="{A5346ECE-FCB3-469C-9C72-CBFF69B9F355}"/>
              </a:ext>
            </a:extLst>
          </p:cNvPr>
          <p:cNvPicPr>
            <a:picLocks noChangeAspect="1"/>
          </p:cNvPicPr>
          <p:nvPr/>
        </p:nvPicPr>
        <p:blipFill>
          <a:blip r:embed="rId6">
            <a:extLst>
              <a:ext uri="{96DAC541-7B7A-43D3-8B79-37D633B846F1}">
                <asvg:svgBlip xmlns:asvg="http://schemas.microsoft.com/office/drawing/2016/SVG/main" xmlns="" r:embed="rId7"/>
              </a:ext>
            </a:extLst>
          </a:blip>
          <a:srcRect/>
          <a:stretch/>
        </p:blipFill>
        <p:spPr>
          <a:xfrm>
            <a:off x="9514302" y="3580400"/>
            <a:ext cx="1702800" cy="1702800"/>
          </a:xfrm>
          <a:prstGeom prst="rect">
            <a:avLst/>
          </a:prstGeom>
        </p:spPr>
      </p:pic>
    </p:spTree>
    <p:custDataLst>
      <p:tags r:id="rId1"/>
    </p:custDataLst>
    <p:extLst>
      <p:ext uri="{BB962C8B-B14F-4D97-AF65-F5344CB8AC3E}">
        <p14:creationId xmlns:p14="http://schemas.microsoft.com/office/powerpoint/2010/main" val="30426020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Azure Blob storage resource hierarchy">
            <a:extLst>
              <a:ext uri="{FF2B5EF4-FFF2-40B4-BE49-F238E27FC236}">
                <a16:creationId xmlns:a16="http://schemas.microsoft.com/office/drawing/2014/main" xmlns="" id="{A438A1DA-B905-4407-811F-A29D82069FE6}"/>
              </a:ext>
            </a:extLst>
          </p:cNvPr>
          <p:cNvSpPr>
            <a:spLocks noGrp="1"/>
          </p:cNvSpPr>
          <p:nvPr>
            <p:ph type="title"/>
          </p:nvPr>
        </p:nvSpPr>
        <p:spPr>
          <a:xfrm>
            <a:off x="588263" y="424543"/>
            <a:ext cx="11018520" cy="553998"/>
          </a:xfrm>
        </p:spPr>
        <p:txBody>
          <a:bodyPr/>
          <a:lstStyle/>
          <a:p>
            <a:r>
              <a:rPr lang="en-US" dirty="0"/>
              <a:t>Azure Blob storage resource hierarchy</a:t>
            </a:r>
          </a:p>
        </p:txBody>
      </p:sp>
      <p:grpSp>
        <p:nvGrpSpPr>
          <p:cNvPr id="22" name="Group 21" descr="This diagram depicts the hierarchy of a Blob storage resource. The parent account, depicted as a storage account, contains an item named Media. The container child resource includes two items: Images and Videos. The blob child resource includes names of media files, such as Header.jpg and Intro.mp4.&#10;"/>
          <p:cNvGrpSpPr/>
          <p:nvPr/>
        </p:nvGrpSpPr>
        <p:grpSpPr>
          <a:xfrm>
            <a:off x="1561380" y="1698626"/>
            <a:ext cx="9069240" cy="4471926"/>
            <a:chOff x="1561380" y="1698626"/>
            <a:chExt cx="9069240" cy="4471926"/>
          </a:xfrm>
        </p:grpSpPr>
        <p:sp>
          <p:nvSpPr>
            <p:cNvPr id="3" name="Rectangle 2">
              <a:extLst>
                <a:ext uri="{FF2B5EF4-FFF2-40B4-BE49-F238E27FC236}">
                  <a16:creationId xmlns:a16="http://schemas.microsoft.com/office/drawing/2014/main" xmlns="" id="{88B2B729-5F29-4D9D-A10D-C3293591C1ED}"/>
                </a:ext>
              </a:extLst>
            </p:cNvPr>
            <p:cNvSpPr/>
            <p:nvPr/>
          </p:nvSpPr>
          <p:spPr bwMode="auto">
            <a:xfrm>
              <a:off x="1561381" y="1698626"/>
              <a:ext cx="2268747" cy="4468812"/>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88000" tIns="146304" rIns="182880" bIns="146304" numCol="1" spcCol="0" rtlCol="0" fromWordArt="0" anchor="t" anchorCtr="0" forceAA="0" compatLnSpc="1">
              <a:prstTxWarp prst="textNoShape">
                <a:avLst/>
              </a:prstTxWarp>
              <a:noAutofit/>
            </a:bodyPr>
            <a:lstStyle/>
            <a:p>
              <a:pPr lvl="0"/>
              <a:endParaRPr lang="en-US" sz="1800" dirty="0">
                <a:solidFill>
                  <a:schemeClr val="bg1"/>
                </a:solidFill>
              </a:endParaRPr>
            </a:p>
          </p:txBody>
        </p:sp>
        <p:sp>
          <p:nvSpPr>
            <p:cNvPr id="4" name="Rectangle 3">
              <a:extLst>
                <a:ext uri="{FF2B5EF4-FFF2-40B4-BE49-F238E27FC236}">
                  <a16:creationId xmlns:a16="http://schemas.microsoft.com/office/drawing/2014/main" xmlns="" id="{5AF9307A-3C26-41C2-A1F1-508C4B6AC0AD}"/>
                </a:ext>
              </a:extLst>
            </p:cNvPr>
            <p:cNvSpPr/>
            <p:nvPr/>
          </p:nvSpPr>
          <p:spPr bwMode="auto">
            <a:xfrm>
              <a:off x="1561380" y="1698626"/>
              <a:ext cx="2272433" cy="540000"/>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0" tIns="146304" rIns="182880" bIns="146304" numCol="1" spcCol="0" rtlCol="0" fromWordArt="0" anchor="t" anchorCtr="0" forceAA="0" compatLnSpc="1">
              <a:prstTxWarp prst="textNoShape">
                <a:avLst/>
              </a:prstTxWarp>
              <a:noAutofit/>
            </a:bodyPr>
            <a:lstStyle/>
            <a:p>
              <a:pPr lvl="0"/>
              <a:r>
                <a:rPr lang="en-US" sz="1600" dirty="0">
                  <a:solidFill>
                    <a:schemeClr val="bg1"/>
                  </a:solidFill>
                </a:rPr>
                <a:t>Storage account</a:t>
              </a:r>
            </a:p>
          </p:txBody>
        </p:sp>
        <p:sp>
          <p:nvSpPr>
            <p:cNvPr id="5" name="Rectangle 4">
              <a:extLst>
                <a:ext uri="{FF2B5EF4-FFF2-40B4-BE49-F238E27FC236}">
                  <a16:creationId xmlns:a16="http://schemas.microsoft.com/office/drawing/2014/main" xmlns="" id="{5042EC6E-84DB-4F57-BD8E-3383123F0722}"/>
                </a:ext>
              </a:extLst>
            </p:cNvPr>
            <p:cNvSpPr/>
            <p:nvPr/>
          </p:nvSpPr>
          <p:spPr bwMode="auto">
            <a:xfrm>
              <a:off x="1846053" y="4065311"/>
              <a:ext cx="1794294" cy="720000"/>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noAutofit/>
            </a:bodyPr>
            <a:lstStyle/>
            <a:p>
              <a:pPr lvl="0" algn="ctr"/>
              <a:r>
                <a:rPr lang="en-US" sz="1600" dirty="0">
                  <a:solidFill>
                    <a:schemeClr val="bg1"/>
                  </a:solidFill>
                </a:rPr>
                <a:t>Media</a:t>
              </a:r>
            </a:p>
          </p:txBody>
        </p:sp>
        <p:sp>
          <p:nvSpPr>
            <p:cNvPr id="6" name="Rectangle 5">
              <a:extLst>
                <a:ext uri="{FF2B5EF4-FFF2-40B4-BE49-F238E27FC236}">
                  <a16:creationId xmlns:a16="http://schemas.microsoft.com/office/drawing/2014/main" xmlns="" id="{E6D3FB9C-5762-453A-8F4D-3F531F4D57C8}"/>
                </a:ext>
              </a:extLst>
            </p:cNvPr>
            <p:cNvSpPr/>
            <p:nvPr/>
          </p:nvSpPr>
          <p:spPr bwMode="auto">
            <a:xfrm>
              <a:off x="4961627" y="1698626"/>
              <a:ext cx="2268747" cy="4471926"/>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4000" tIns="180000" rIns="182880" bIns="146304" numCol="1" spcCol="0" rtlCol="0" fromWordArt="0" anchor="t" anchorCtr="0" forceAA="0" compatLnSpc="1">
              <a:prstTxWarp prst="textNoShape">
                <a:avLst/>
              </a:prstTxWarp>
              <a:noAutofit/>
            </a:bodyPr>
            <a:lstStyle/>
            <a:p>
              <a:pPr lvl="0" algn="ctr"/>
              <a:endParaRPr lang="en-US" sz="1800" dirty="0">
                <a:solidFill>
                  <a:schemeClr val="bg1"/>
                </a:solidFill>
              </a:endParaRPr>
            </a:p>
          </p:txBody>
        </p:sp>
        <p:sp>
          <p:nvSpPr>
            <p:cNvPr id="8" name="Rectangle 7">
              <a:extLst>
                <a:ext uri="{FF2B5EF4-FFF2-40B4-BE49-F238E27FC236}">
                  <a16:creationId xmlns:a16="http://schemas.microsoft.com/office/drawing/2014/main" xmlns="" id="{8A6DFA6D-0F86-4B2E-9B5B-04F44BEA291C}"/>
                </a:ext>
              </a:extLst>
            </p:cNvPr>
            <p:cNvSpPr/>
            <p:nvPr/>
          </p:nvSpPr>
          <p:spPr bwMode="auto">
            <a:xfrm>
              <a:off x="5198853" y="3149468"/>
              <a:ext cx="1794294" cy="720000"/>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noAutofit/>
            </a:bodyPr>
            <a:lstStyle/>
            <a:p>
              <a:pPr lvl="0" algn="ctr"/>
              <a:r>
                <a:rPr lang="en-US" sz="1600" dirty="0">
                  <a:solidFill>
                    <a:schemeClr val="bg1"/>
                  </a:solidFill>
                </a:rPr>
                <a:t>Images</a:t>
              </a:r>
            </a:p>
          </p:txBody>
        </p:sp>
        <p:sp>
          <p:nvSpPr>
            <p:cNvPr id="9" name="Rectangle 8">
              <a:extLst>
                <a:ext uri="{FF2B5EF4-FFF2-40B4-BE49-F238E27FC236}">
                  <a16:creationId xmlns:a16="http://schemas.microsoft.com/office/drawing/2014/main" xmlns="" id="{52EDD46B-375B-47E1-BD43-A1792F366AED}"/>
                </a:ext>
              </a:extLst>
            </p:cNvPr>
            <p:cNvSpPr/>
            <p:nvPr/>
          </p:nvSpPr>
          <p:spPr bwMode="auto">
            <a:xfrm>
              <a:off x="5198853" y="5110031"/>
              <a:ext cx="1794294" cy="720000"/>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noAutofit/>
            </a:bodyPr>
            <a:lstStyle/>
            <a:p>
              <a:pPr lvl="0" algn="ctr"/>
              <a:r>
                <a:rPr lang="en-US" sz="1600" dirty="0">
                  <a:solidFill>
                    <a:schemeClr val="bg1"/>
                  </a:solidFill>
                </a:rPr>
                <a:t>Videos</a:t>
              </a:r>
            </a:p>
          </p:txBody>
        </p:sp>
        <p:sp>
          <p:nvSpPr>
            <p:cNvPr id="10" name="Rectangle 9">
              <a:extLst>
                <a:ext uri="{FF2B5EF4-FFF2-40B4-BE49-F238E27FC236}">
                  <a16:creationId xmlns:a16="http://schemas.microsoft.com/office/drawing/2014/main" xmlns="" id="{2A959D34-AE81-4C03-9CC2-66EB7C9EC38E}"/>
                </a:ext>
              </a:extLst>
            </p:cNvPr>
            <p:cNvSpPr/>
            <p:nvPr/>
          </p:nvSpPr>
          <p:spPr bwMode="auto">
            <a:xfrm>
              <a:off x="8361873" y="1698626"/>
              <a:ext cx="2268747" cy="4468476"/>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180000" rIns="182880" bIns="146304" numCol="1" spcCol="0" rtlCol="0" fromWordArt="0" anchor="t" anchorCtr="0" forceAA="0" compatLnSpc="1">
              <a:prstTxWarp prst="textNoShape">
                <a:avLst/>
              </a:prstTxWarp>
              <a:noAutofit/>
            </a:bodyPr>
            <a:lstStyle/>
            <a:p>
              <a:pPr lvl="0" algn="ctr"/>
              <a:endParaRPr lang="en-US" sz="1800" dirty="0">
                <a:solidFill>
                  <a:schemeClr val="bg1"/>
                </a:solidFill>
              </a:endParaRPr>
            </a:p>
          </p:txBody>
        </p:sp>
        <p:sp>
          <p:nvSpPr>
            <p:cNvPr id="12" name="Rectangle 11">
              <a:extLst>
                <a:ext uri="{FF2B5EF4-FFF2-40B4-BE49-F238E27FC236}">
                  <a16:creationId xmlns:a16="http://schemas.microsoft.com/office/drawing/2014/main" xmlns="" id="{5EACF306-577D-4C7C-A440-EDD966E61FA4}"/>
                </a:ext>
              </a:extLst>
            </p:cNvPr>
            <p:cNvSpPr/>
            <p:nvPr/>
          </p:nvSpPr>
          <p:spPr bwMode="auto">
            <a:xfrm>
              <a:off x="8599099" y="2687077"/>
              <a:ext cx="1794294" cy="464331"/>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spAutoFit/>
            </a:bodyPr>
            <a:lstStyle/>
            <a:p>
              <a:pPr lvl="0" algn="ctr">
                <a:spcAft>
                  <a:spcPts val="600"/>
                </a:spcAft>
              </a:pPr>
              <a:r>
                <a:rPr lang="en-US" sz="1600" dirty="0">
                  <a:solidFill>
                    <a:schemeClr val="bg1"/>
                  </a:solidFill>
                </a:rPr>
                <a:t>Header.jpg</a:t>
              </a:r>
            </a:p>
          </p:txBody>
        </p:sp>
        <p:sp>
          <p:nvSpPr>
            <p:cNvPr id="13" name="Rectangle 12">
              <a:extLst>
                <a:ext uri="{FF2B5EF4-FFF2-40B4-BE49-F238E27FC236}">
                  <a16:creationId xmlns:a16="http://schemas.microsoft.com/office/drawing/2014/main" xmlns="" id="{0B2C505C-1D2F-4363-8C59-0D59D6353879}"/>
                </a:ext>
              </a:extLst>
            </p:cNvPr>
            <p:cNvSpPr/>
            <p:nvPr/>
          </p:nvSpPr>
          <p:spPr bwMode="auto">
            <a:xfrm>
              <a:off x="8599099" y="3961950"/>
              <a:ext cx="1794294" cy="464331"/>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spAutoFit/>
            </a:bodyPr>
            <a:lstStyle/>
            <a:p>
              <a:pPr lvl="0" algn="ctr">
                <a:spcAft>
                  <a:spcPts val="600"/>
                </a:spcAft>
              </a:pPr>
              <a:r>
                <a:rPr lang="en-US" sz="1600" dirty="0">
                  <a:solidFill>
                    <a:schemeClr val="bg1"/>
                  </a:solidFill>
                </a:rPr>
                <a:t>Ad1.png</a:t>
              </a:r>
            </a:p>
          </p:txBody>
        </p:sp>
        <p:sp>
          <p:nvSpPr>
            <p:cNvPr id="14" name="Rectangle 13">
              <a:extLst>
                <a:ext uri="{FF2B5EF4-FFF2-40B4-BE49-F238E27FC236}">
                  <a16:creationId xmlns:a16="http://schemas.microsoft.com/office/drawing/2014/main" xmlns="" id="{EA38F6F6-F1F1-44E5-B649-533312CB9406}"/>
                </a:ext>
              </a:extLst>
            </p:cNvPr>
            <p:cNvSpPr/>
            <p:nvPr/>
          </p:nvSpPr>
          <p:spPr bwMode="auto">
            <a:xfrm>
              <a:off x="8599099" y="5236824"/>
              <a:ext cx="1794294" cy="464331"/>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spAutoFit/>
            </a:bodyPr>
            <a:lstStyle/>
            <a:p>
              <a:pPr lvl="0" algn="ctr">
                <a:spcAft>
                  <a:spcPts val="600"/>
                </a:spcAft>
              </a:pPr>
              <a:r>
                <a:rPr lang="en-US" sz="1600" dirty="0">
                  <a:solidFill>
                    <a:schemeClr val="bg1"/>
                  </a:solidFill>
                </a:rPr>
                <a:t>Intro.mp4</a:t>
              </a:r>
            </a:p>
          </p:txBody>
        </p:sp>
        <p:sp>
          <p:nvSpPr>
            <p:cNvPr id="15" name="Rectangle 14">
              <a:extLst>
                <a:ext uri="{FF2B5EF4-FFF2-40B4-BE49-F238E27FC236}">
                  <a16:creationId xmlns:a16="http://schemas.microsoft.com/office/drawing/2014/main" xmlns="" id="{D7D83D05-6290-43A5-858A-6D042DA18AC4}"/>
                </a:ext>
              </a:extLst>
            </p:cNvPr>
            <p:cNvSpPr/>
            <p:nvPr/>
          </p:nvSpPr>
          <p:spPr bwMode="auto">
            <a:xfrm>
              <a:off x="4961626" y="1698626"/>
              <a:ext cx="2268747" cy="540000"/>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46304" rIns="182880" bIns="146304" numCol="1" spcCol="0" rtlCol="0" fromWordArt="0" anchor="t" anchorCtr="0" forceAA="0" compatLnSpc="1">
              <a:prstTxWarp prst="textNoShape">
                <a:avLst/>
              </a:prstTxWarp>
              <a:noAutofit/>
            </a:bodyPr>
            <a:lstStyle/>
            <a:p>
              <a:pPr lvl="0" algn="ctr"/>
              <a:r>
                <a:rPr lang="en-US" sz="1600" dirty="0">
                  <a:solidFill>
                    <a:schemeClr val="bg1"/>
                  </a:solidFill>
                </a:rPr>
                <a:t>Container</a:t>
              </a:r>
            </a:p>
          </p:txBody>
        </p:sp>
        <p:sp>
          <p:nvSpPr>
            <p:cNvPr id="16" name="Rectangle 15">
              <a:extLst>
                <a:ext uri="{FF2B5EF4-FFF2-40B4-BE49-F238E27FC236}">
                  <a16:creationId xmlns:a16="http://schemas.microsoft.com/office/drawing/2014/main" xmlns="" id="{0E238AE7-5523-4311-9BCB-CA174C9EDC33}"/>
                </a:ext>
              </a:extLst>
            </p:cNvPr>
            <p:cNvSpPr/>
            <p:nvPr/>
          </p:nvSpPr>
          <p:spPr bwMode="auto">
            <a:xfrm>
              <a:off x="8361873" y="1698626"/>
              <a:ext cx="2268747" cy="540000"/>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46304" rIns="182880" bIns="146304" numCol="1" spcCol="0" rtlCol="0" fromWordArt="0" anchor="t" anchorCtr="0" forceAA="0" compatLnSpc="1">
              <a:prstTxWarp prst="textNoShape">
                <a:avLst/>
              </a:prstTxWarp>
              <a:noAutofit/>
            </a:bodyPr>
            <a:lstStyle/>
            <a:p>
              <a:pPr lvl="0" algn="ctr"/>
              <a:r>
                <a:rPr lang="en-US" sz="1600" dirty="0">
                  <a:solidFill>
                    <a:schemeClr val="bg1"/>
                  </a:solidFill>
                </a:rPr>
                <a:t>Blob</a:t>
              </a:r>
            </a:p>
          </p:txBody>
        </p:sp>
        <p:cxnSp>
          <p:nvCxnSpPr>
            <p:cNvPr id="17" name="Straight Connector 16">
              <a:extLst>
                <a:ext uri="{FF2B5EF4-FFF2-40B4-BE49-F238E27FC236}">
                  <a16:creationId xmlns:a16="http://schemas.microsoft.com/office/drawing/2014/main" xmlns="" id="{D96E1A6F-8952-4A0F-A251-D673FBA01279}"/>
                </a:ext>
              </a:extLst>
            </p:cNvPr>
            <p:cNvCxnSpPr>
              <a:cxnSpLocks/>
              <a:stCxn id="5" idx="3"/>
              <a:endCxn id="8" idx="1"/>
            </p:cNvCxnSpPr>
            <p:nvPr/>
          </p:nvCxnSpPr>
          <p:spPr>
            <a:xfrm flipV="1">
              <a:off x="3640347" y="3509468"/>
              <a:ext cx="1558506" cy="91584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F59FED28-41FE-4583-B886-8FAC2C2AC423}"/>
                </a:ext>
              </a:extLst>
            </p:cNvPr>
            <p:cNvCxnSpPr>
              <a:stCxn id="5" idx="3"/>
              <a:endCxn id="9" idx="1"/>
            </p:cNvCxnSpPr>
            <p:nvPr/>
          </p:nvCxnSpPr>
          <p:spPr>
            <a:xfrm>
              <a:off x="3640347" y="4425311"/>
              <a:ext cx="1558506" cy="104472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26421E33-4028-48B9-A0D5-61199FDE9B38}"/>
                </a:ext>
              </a:extLst>
            </p:cNvPr>
            <p:cNvCxnSpPr>
              <a:cxnSpLocks/>
              <a:stCxn id="8" idx="3"/>
              <a:endCxn id="12" idx="1"/>
            </p:cNvCxnSpPr>
            <p:nvPr/>
          </p:nvCxnSpPr>
          <p:spPr>
            <a:xfrm flipV="1">
              <a:off x="6993147" y="2919243"/>
              <a:ext cx="1605952" cy="59022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3EC972AB-C03D-4752-B19C-396A654894EF}"/>
                </a:ext>
              </a:extLst>
            </p:cNvPr>
            <p:cNvCxnSpPr>
              <a:cxnSpLocks/>
              <a:stCxn id="8" idx="3"/>
              <a:endCxn id="13" idx="1"/>
            </p:cNvCxnSpPr>
            <p:nvPr/>
          </p:nvCxnSpPr>
          <p:spPr>
            <a:xfrm>
              <a:off x="6993147" y="3509468"/>
              <a:ext cx="1605952" cy="68464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8D830E98-98E9-49DB-A0C1-8DC25561AA66}"/>
                </a:ext>
              </a:extLst>
            </p:cNvPr>
            <p:cNvCxnSpPr>
              <a:stCxn id="9" idx="3"/>
              <a:endCxn id="14" idx="1"/>
            </p:cNvCxnSpPr>
            <p:nvPr/>
          </p:nvCxnSpPr>
          <p:spPr>
            <a:xfrm flipV="1">
              <a:off x="6993147" y="5468990"/>
              <a:ext cx="1605952" cy="104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78212533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6858E-BFF7-4E84-90CC-9306FF7BE712}"/>
              </a:ext>
            </a:extLst>
          </p:cNvPr>
          <p:cNvSpPr>
            <a:spLocks noGrp="1"/>
          </p:cNvSpPr>
          <p:nvPr>
            <p:ph type="title"/>
          </p:nvPr>
        </p:nvSpPr>
        <p:spPr>
          <a:xfrm>
            <a:off x="588263" y="457200"/>
            <a:ext cx="11018520" cy="553998"/>
          </a:xfrm>
        </p:spPr>
        <p:txBody>
          <a:bodyPr/>
          <a:lstStyle/>
          <a:p>
            <a:r>
              <a:rPr lang="en-US" dirty="0"/>
              <a:t>Blob types</a:t>
            </a:r>
          </a:p>
        </p:txBody>
      </p:sp>
      <p:grpSp>
        <p:nvGrpSpPr>
          <p:cNvPr id="5" name="Group 4" descr="This diagram depicts the three types of blobs: block, append, and page.&#10;"/>
          <p:cNvGrpSpPr/>
          <p:nvPr/>
        </p:nvGrpSpPr>
        <p:grpSpPr>
          <a:xfrm>
            <a:off x="889000" y="1397000"/>
            <a:ext cx="10414000" cy="4000500"/>
            <a:chOff x="889000" y="1397000"/>
            <a:chExt cx="10414000" cy="4000500"/>
          </a:xfrm>
        </p:grpSpPr>
        <p:sp>
          <p:nvSpPr>
            <p:cNvPr id="12" name="Rectangle: Rounded Corners 11">
              <a:extLst>
                <a:ext uri="{FF2B5EF4-FFF2-40B4-BE49-F238E27FC236}">
                  <a16:creationId xmlns:a16="http://schemas.microsoft.com/office/drawing/2014/main" xmlns="" id="{612169AA-56F5-4AD8-A9FF-C94AC3CB794E}"/>
                </a:ext>
              </a:extLst>
            </p:cNvPr>
            <p:cNvSpPr/>
            <p:nvPr/>
          </p:nvSpPr>
          <p:spPr bwMode="auto">
            <a:xfrm>
              <a:off x="7747000" y="4254500"/>
              <a:ext cx="3556000" cy="1143000"/>
            </a:xfrm>
            <a:prstGeom prst="roundRect">
              <a:avLst/>
            </a:prstGeom>
            <a:no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2800" b="1" dirty="0">
                  <a:solidFill>
                    <a:schemeClr val="tx1"/>
                  </a:solidFill>
                </a:rPr>
                <a:t>Page blobs</a:t>
              </a:r>
            </a:p>
          </p:txBody>
        </p:sp>
        <p:pic>
          <p:nvPicPr>
            <p:cNvPr id="17" name="Graphic 16">
              <a:extLst>
                <a:ext uri="{FF2B5EF4-FFF2-40B4-BE49-F238E27FC236}">
                  <a16:creationId xmlns:a16="http://schemas.microsoft.com/office/drawing/2014/main" xmlns="" id="{06310B18-6E80-4B55-A58A-034257265B56}"/>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9086851" y="3521076"/>
              <a:ext cx="876299" cy="876299"/>
            </a:xfrm>
            <a:prstGeom prst="rect">
              <a:avLst/>
            </a:prstGeom>
          </p:spPr>
        </p:pic>
        <p:sp>
          <p:nvSpPr>
            <p:cNvPr id="10" name="Rectangle: Rounded Corners 9" descr="&#10;">
              <a:extLst>
                <a:ext uri="{FF2B5EF4-FFF2-40B4-BE49-F238E27FC236}">
                  <a16:creationId xmlns:a16="http://schemas.microsoft.com/office/drawing/2014/main" xmlns="" id="{915B3D70-C5E8-45B8-9698-5DCE6425FDD8}"/>
                </a:ext>
              </a:extLst>
            </p:cNvPr>
            <p:cNvSpPr/>
            <p:nvPr/>
          </p:nvSpPr>
          <p:spPr bwMode="auto">
            <a:xfrm>
              <a:off x="889000" y="4254500"/>
              <a:ext cx="3556000" cy="1143000"/>
            </a:xfrm>
            <a:prstGeom prst="roundRect">
              <a:avLst/>
            </a:prstGeom>
            <a:no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2800" b="1" dirty="0">
                  <a:solidFill>
                    <a:schemeClr val="tx1"/>
                  </a:solidFill>
                </a:rPr>
                <a:t>Block blobs</a:t>
              </a:r>
            </a:p>
          </p:txBody>
        </p:sp>
        <p:pic>
          <p:nvPicPr>
            <p:cNvPr id="19" name="Graphic 18">
              <a:extLst>
                <a:ext uri="{FF2B5EF4-FFF2-40B4-BE49-F238E27FC236}">
                  <a16:creationId xmlns:a16="http://schemas.microsoft.com/office/drawing/2014/main" xmlns="" id="{652D7CEE-E3F0-4FC5-A2B8-BCA769098978}"/>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2235000" y="3521075"/>
              <a:ext cx="864000" cy="864000"/>
            </a:xfrm>
            <a:prstGeom prst="rect">
              <a:avLst/>
            </a:prstGeom>
          </p:spPr>
        </p:pic>
        <p:sp>
          <p:nvSpPr>
            <p:cNvPr id="34" name="Title 1">
              <a:extLst>
                <a:ext uri="{FF2B5EF4-FFF2-40B4-BE49-F238E27FC236}">
                  <a16:creationId xmlns:a16="http://schemas.microsoft.com/office/drawing/2014/main" xmlns="" id="{CE64FCCC-F3A1-47E6-B790-25F00A7F6761}"/>
                </a:ext>
              </a:extLst>
            </p:cNvPr>
            <p:cNvSpPr txBox="1">
              <a:spLocks/>
            </p:cNvSpPr>
            <p:nvPr/>
          </p:nvSpPr>
          <p:spPr>
            <a:xfrm>
              <a:off x="4334891" y="1397000"/>
              <a:ext cx="3522218" cy="984885"/>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3200" b="1" dirty="0"/>
                <a:t>Types of blobs</a:t>
              </a:r>
            </a:p>
            <a:p>
              <a:pPr algn="ctr"/>
              <a:r>
                <a:rPr lang="en-US" sz="3200" b="1" dirty="0"/>
                <a:t>in Azure Storage</a:t>
              </a:r>
            </a:p>
          </p:txBody>
        </p:sp>
        <p:cxnSp>
          <p:nvCxnSpPr>
            <p:cNvPr id="39" name="Connector: Elbow 38">
              <a:extLst>
                <a:ext uri="{FF2B5EF4-FFF2-40B4-BE49-F238E27FC236}">
                  <a16:creationId xmlns:a16="http://schemas.microsoft.com/office/drawing/2014/main" xmlns="" id="{6880FE68-763E-4A70-A1BF-E81D02105BEE}"/>
                </a:ext>
              </a:extLst>
            </p:cNvPr>
            <p:cNvCxnSpPr>
              <a:stCxn id="34" idx="2"/>
              <a:endCxn id="19" idx="0"/>
            </p:cNvCxnSpPr>
            <p:nvPr/>
          </p:nvCxnSpPr>
          <p:spPr>
            <a:xfrm rot="5400000">
              <a:off x="3811905" y="1236980"/>
              <a:ext cx="1139190" cy="3429000"/>
            </a:xfrm>
            <a:prstGeom prst="bentConnector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xmlns="" id="{D1ADA1FF-BABE-4EA8-A14C-14254B18CCC6}"/>
                </a:ext>
              </a:extLst>
            </p:cNvPr>
            <p:cNvCxnSpPr>
              <a:cxnSpLocks/>
              <a:stCxn id="34" idx="2"/>
              <a:endCxn id="3" idx="0"/>
            </p:cNvCxnSpPr>
            <p:nvPr/>
          </p:nvCxnSpPr>
          <p:spPr>
            <a:xfrm rot="16200000" flipH="1">
              <a:off x="5494719" y="2983165"/>
              <a:ext cx="1202563" cy="1"/>
            </a:xfrm>
            <a:prstGeom prst="bentConnector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xmlns="" id="{7ED3FA39-9CD4-4A47-B95B-79CEC6B159E4}"/>
                </a:ext>
              </a:extLst>
            </p:cNvPr>
            <p:cNvCxnSpPr>
              <a:cxnSpLocks/>
              <a:stCxn id="34" idx="2"/>
              <a:endCxn id="17" idx="0"/>
            </p:cNvCxnSpPr>
            <p:nvPr/>
          </p:nvCxnSpPr>
          <p:spPr>
            <a:xfrm rot="16200000" flipH="1">
              <a:off x="7240905" y="1236979"/>
              <a:ext cx="1139191" cy="3429001"/>
            </a:xfrm>
            <a:prstGeom prst="bentConnector3">
              <a:avLst>
                <a:gd name="adj1" fmla="val 50000"/>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xmlns="" id="{803EEE01-5050-4B35-8C46-D8CB8DE41D89}"/>
                </a:ext>
              </a:extLst>
            </p:cNvPr>
            <p:cNvSpPr/>
            <p:nvPr/>
          </p:nvSpPr>
          <p:spPr bwMode="auto">
            <a:xfrm>
              <a:off x="5397500" y="3594100"/>
              <a:ext cx="1409700" cy="939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Rounded Corners 10">
              <a:extLst>
                <a:ext uri="{FF2B5EF4-FFF2-40B4-BE49-F238E27FC236}">
                  <a16:creationId xmlns:a16="http://schemas.microsoft.com/office/drawing/2014/main" xmlns="" id="{97537F25-65F8-4EBD-84A2-379FFC36211D}"/>
                </a:ext>
              </a:extLst>
            </p:cNvPr>
            <p:cNvSpPr/>
            <p:nvPr/>
          </p:nvSpPr>
          <p:spPr bwMode="auto">
            <a:xfrm>
              <a:off x="4318000" y="4254500"/>
              <a:ext cx="3556000" cy="1143000"/>
            </a:xfrm>
            <a:prstGeom prst="roundRect">
              <a:avLst/>
            </a:prstGeom>
            <a:no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2800" b="1" dirty="0">
                  <a:solidFill>
                    <a:schemeClr val="tx1"/>
                  </a:solidFill>
                </a:rPr>
                <a:t>Append blobs</a:t>
              </a:r>
            </a:p>
          </p:txBody>
        </p:sp>
        <p:pic>
          <p:nvPicPr>
            <p:cNvPr id="3" name="Picture 2" descr="appendblob.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651769" y="3584448"/>
              <a:ext cx="888463" cy="759028"/>
            </a:xfrm>
            <a:prstGeom prst="rect">
              <a:avLst/>
            </a:prstGeom>
          </p:spPr>
        </p:pic>
      </p:grpSp>
    </p:spTree>
    <p:custDataLst>
      <p:tags r:id="rId1"/>
    </p:custDataLst>
    <p:extLst>
      <p:ext uri="{BB962C8B-B14F-4D97-AF65-F5344CB8AC3E}">
        <p14:creationId xmlns:p14="http://schemas.microsoft.com/office/powerpoint/2010/main" val="1823097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6858E-BFF7-4E84-90CC-9306FF7BE712}"/>
              </a:ext>
            </a:extLst>
          </p:cNvPr>
          <p:cNvSpPr>
            <a:spLocks noGrp="1"/>
          </p:cNvSpPr>
          <p:nvPr>
            <p:ph type="title"/>
          </p:nvPr>
        </p:nvSpPr>
        <p:spPr/>
        <p:txBody>
          <a:bodyPr/>
          <a:lstStyle/>
          <a:p>
            <a:r>
              <a:rPr lang="en-US" dirty="0"/>
              <a:t>Block blobs</a:t>
            </a:r>
          </a:p>
        </p:txBody>
      </p:sp>
      <p:sp>
        <p:nvSpPr>
          <p:cNvPr id="3" name="Text Placeholder 2">
            <a:extLst>
              <a:ext uri="{FF2B5EF4-FFF2-40B4-BE49-F238E27FC236}">
                <a16:creationId xmlns:a16="http://schemas.microsoft.com/office/drawing/2014/main" xmlns="" id="{9E633590-D883-43FD-B2E8-8752BD88CCB3}"/>
              </a:ext>
            </a:extLst>
          </p:cNvPr>
          <p:cNvSpPr>
            <a:spLocks noGrp="1"/>
          </p:cNvSpPr>
          <p:nvPr>
            <p:ph type="body" sz="quarter" idx="10"/>
          </p:nvPr>
        </p:nvSpPr>
        <p:spPr>
          <a:xfrm>
            <a:off x="584200" y="1435497"/>
            <a:ext cx="11018520" cy="1982081"/>
          </a:xfrm>
        </p:spPr>
        <p:txBody>
          <a:bodyPr/>
          <a:lstStyle/>
          <a:p>
            <a:r>
              <a:rPr lang="en-US" dirty="0"/>
              <a:t>Comprise blocks of data</a:t>
            </a:r>
          </a:p>
          <a:p>
            <a:r>
              <a:rPr lang="en-US" dirty="0"/>
              <a:t>Ideal for data that is stored in blocks—up to 100-MB chunks</a:t>
            </a:r>
          </a:p>
          <a:p>
            <a:r>
              <a:rPr lang="en-US" dirty="0"/>
              <a:t>Simultaneous upload of large blobs with a single write operation</a:t>
            </a:r>
          </a:p>
          <a:p>
            <a:r>
              <a:rPr lang="en-US" dirty="0"/>
              <a:t>A single block blob can include up to 50,000 blocks</a:t>
            </a:r>
          </a:p>
        </p:txBody>
      </p:sp>
      <p:pic>
        <p:nvPicPr>
          <p:cNvPr id="5" name="Graphic 18" descr="Block blob icon.&#10;">
            <a:extLst>
              <a:ext uri="{FF2B5EF4-FFF2-40B4-BE49-F238E27FC236}">
                <a16:creationId xmlns:a16="http://schemas.microsoft.com/office/drawing/2014/main" xmlns="" id="{652D7CEE-E3F0-4FC5-A2B8-BCA769098978}"/>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4939347" y="3990732"/>
            <a:ext cx="2299653" cy="2299653"/>
          </a:xfrm>
          <a:prstGeom prst="rect">
            <a:avLst/>
          </a:prstGeom>
        </p:spPr>
      </p:pic>
    </p:spTree>
    <p:custDataLst>
      <p:tags r:id="rId1"/>
    </p:custDataLst>
    <p:extLst>
      <p:ext uri="{BB962C8B-B14F-4D97-AF65-F5344CB8AC3E}">
        <p14:creationId xmlns:p14="http://schemas.microsoft.com/office/powerpoint/2010/main" val="45908670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6858E-BFF7-4E84-90CC-9306FF7BE712}"/>
              </a:ext>
            </a:extLst>
          </p:cNvPr>
          <p:cNvSpPr>
            <a:spLocks noGrp="1"/>
          </p:cNvSpPr>
          <p:nvPr>
            <p:ph type="title"/>
          </p:nvPr>
        </p:nvSpPr>
        <p:spPr/>
        <p:txBody>
          <a:bodyPr/>
          <a:lstStyle/>
          <a:p>
            <a:r>
              <a:rPr lang="en-US" dirty="0"/>
              <a:t>Append blobs</a:t>
            </a:r>
          </a:p>
        </p:txBody>
      </p:sp>
      <p:sp>
        <p:nvSpPr>
          <p:cNvPr id="20" name="Text Placeholder 3">
            <a:extLst>
              <a:ext uri="{FF2B5EF4-FFF2-40B4-BE49-F238E27FC236}">
                <a16:creationId xmlns:a16="http://schemas.microsoft.com/office/drawing/2014/main" xmlns="" id="{422B8E71-D079-4A78-AAED-8665BC6B80A0}"/>
              </a:ext>
            </a:extLst>
          </p:cNvPr>
          <p:cNvSpPr>
            <a:spLocks noGrp="1"/>
          </p:cNvSpPr>
          <p:nvPr>
            <p:ph type="body" sz="quarter" idx="10"/>
          </p:nvPr>
        </p:nvSpPr>
        <p:spPr>
          <a:xfrm>
            <a:off x="584200" y="1435497"/>
            <a:ext cx="11018520" cy="430887"/>
          </a:xfrm>
        </p:spPr>
        <p:txBody>
          <a:bodyPr/>
          <a:lstStyle/>
          <a:p>
            <a:r>
              <a:rPr lang="en-US" dirty="0">
                <a:latin typeface="+mn-lt"/>
              </a:rPr>
              <a:t>Append blobs include the following characteristics: </a:t>
            </a:r>
          </a:p>
        </p:txBody>
      </p:sp>
      <p:grpSp>
        <p:nvGrpSpPr>
          <p:cNvPr id="5" name="Group 4" descr="This diagram depicts the characteristics that make append blobs unique within Azure Storage.&#10;"/>
          <p:cNvGrpSpPr/>
          <p:nvPr/>
        </p:nvGrpSpPr>
        <p:grpSpPr>
          <a:xfrm>
            <a:off x="763237" y="2019300"/>
            <a:ext cx="7559996" cy="2080683"/>
            <a:chOff x="763237" y="2019300"/>
            <a:chExt cx="7559996" cy="2080683"/>
          </a:xfrm>
        </p:grpSpPr>
        <p:sp>
          <p:nvSpPr>
            <p:cNvPr id="18" name="Rectangle 17"/>
            <p:cNvSpPr/>
            <p:nvPr/>
          </p:nvSpPr>
          <p:spPr>
            <a:xfrm>
              <a:off x="763237" y="2019300"/>
              <a:ext cx="7559996" cy="651837"/>
            </a:xfrm>
            <a:prstGeom prst="rect">
              <a:avLst/>
            </a:prstGeom>
            <a:solidFill>
              <a:srgbClr val="FFB90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ectangle 18"/>
            <p:cNvSpPr/>
            <p:nvPr/>
          </p:nvSpPr>
          <p:spPr>
            <a:xfrm>
              <a:off x="763237" y="2019300"/>
              <a:ext cx="7559996" cy="6518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00" tIns="36000" rIns="36000" bIns="36000" numCol="1" spcCol="1270" anchor="ctr" anchorCtr="0">
              <a:noAutofit/>
            </a:bodyPr>
            <a:lstStyle/>
            <a:p>
              <a:pPr marL="228600" lvl="1" indent="-228600" defTabSz="889000">
                <a:lnSpc>
                  <a:spcPct val="90000"/>
                </a:lnSpc>
                <a:spcBef>
                  <a:spcPct val="0"/>
                </a:spcBef>
                <a:spcAft>
                  <a:spcPct val="15000"/>
                </a:spcAft>
                <a:buChar char="••"/>
              </a:pPr>
              <a:r>
                <a:rPr lang="en-US" sz="2000" dirty="0">
                  <a:solidFill>
                    <a:schemeClr val="tx1"/>
                  </a:solidFill>
                </a:rPr>
                <a:t>They are composed of blocks</a:t>
              </a:r>
              <a:endParaRPr lang="en-US" sz="2000" kern="1200" dirty="0">
                <a:solidFill>
                  <a:schemeClr val="tx1"/>
                </a:solidFill>
              </a:endParaRPr>
            </a:p>
          </p:txBody>
        </p:sp>
        <p:sp>
          <p:nvSpPr>
            <p:cNvPr id="16" name="Rectangle 15"/>
            <p:cNvSpPr/>
            <p:nvPr/>
          </p:nvSpPr>
          <p:spPr>
            <a:xfrm>
              <a:off x="763237" y="2743240"/>
              <a:ext cx="7559996" cy="651837"/>
            </a:xfrm>
            <a:prstGeom prst="rect">
              <a:avLst/>
            </a:prstGeom>
            <a:solidFill>
              <a:srgbClr val="00827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ectangle 16"/>
            <p:cNvSpPr/>
            <p:nvPr/>
          </p:nvSpPr>
          <p:spPr>
            <a:xfrm>
              <a:off x="763237" y="2743240"/>
              <a:ext cx="7559996" cy="6518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00" tIns="36000" rIns="36000" bIns="36000" numCol="1" spcCol="1270" anchor="ctr" anchorCtr="0">
              <a:noAutofit/>
            </a:bodyPr>
            <a:lstStyle/>
            <a:p>
              <a:pPr marL="228600" lvl="1" indent="-228600" defTabSz="889000">
                <a:lnSpc>
                  <a:spcPct val="90000"/>
                </a:lnSpc>
                <a:spcBef>
                  <a:spcPct val="0"/>
                </a:spcBef>
                <a:spcAft>
                  <a:spcPct val="15000"/>
                </a:spcAft>
                <a:buChar char="••"/>
              </a:pPr>
              <a:r>
                <a:rPr lang="en-US" sz="2000" dirty="0"/>
                <a:t>They are optimized for append operations</a:t>
              </a:r>
              <a:endParaRPr lang="en-US" sz="2000" kern="1200" dirty="0"/>
            </a:p>
          </p:txBody>
        </p:sp>
        <p:sp>
          <p:nvSpPr>
            <p:cNvPr id="14" name="Rectangle 13"/>
            <p:cNvSpPr/>
            <p:nvPr/>
          </p:nvSpPr>
          <p:spPr>
            <a:xfrm>
              <a:off x="763237" y="3467180"/>
              <a:ext cx="7559996" cy="632803"/>
            </a:xfrm>
            <a:prstGeom prst="rect">
              <a:avLst/>
            </a:prstGeom>
            <a:solidFill>
              <a:srgbClr val="00188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Rectangle 14"/>
            <p:cNvSpPr/>
            <p:nvPr/>
          </p:nvSpPr>
          <p:spPr>
            <a:xfrm>
              <a:off x="763237" y="3467180"/>
              <a:ext cx="7559996" cy="6328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00" tIns="36000" rIns="36000" bIns="36000" numCol="1" spcCol="1270" anchor="ctr" anchorCtr="0">
              <a:noAutofit/>
            </a:bodyPr>
            <a:lstStyle/>
            <a:p>
              <a:pPr marL="228600" lvl="1" indent="-228600" defTabSz="889000">
                <a:lnSpc>
                  <a:spcPct val="90000"/>
                </a:lnSpc>
                <a:spcBef>
                  <a:spcPct val="0"/>
                </a:spcBef>
                <a:spcAft>
                  <a:spcPct val="15000"/>
                </a:spcAft>
                <a:buChar char="••"/>
              </a:pPr>
              <a:r>
                <a:rPr lang="en-US" sz="2000" dirty="0"/>
                <a:t>They are ideal for performant logging</a:t>
              </a:r>
            </a:p>
          </p:txBody>
        </p:sp>
      </p:grpSp>
      <p:pic>
        <p:nvPicPr>
          <p:cNvPr id="10" name="Picture 9" descr="Append blob icon.&#10;&#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61683" y="4191698"/>
            <a:ext cx="2299653" cy="1964629"/>
          </a:xfrm>
          <a:prstGeom prst="rect">
            <a:avLst/>
          </a:prstGeom>
        </p:spPr>
      </p:pic>
    </p:spTree>
    <p:custDataLst>
      <p:tags r:id="rId1"/>
    </p:custDataLst>
    <p:extLst>
      <p:ext uri="{BB962C8B-B14F-4D97-AF65-F5344CB8AC3E}">
        <p14:creationId xmlns:p14="http://schemas.microsoft.com/office/powerpoint/2010/main" val="156802636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3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Props1.xml><?xml version="1.0" encoding="utf-8"?>
<ds:datastoreItem xmlns:ds="http://schemas.openxmlformats.org/officeDocument/2006/customXml" ds:itemID="{3E4FF89E-7D6A-4169-8F0A-B0B94FEF5F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EC806F3-866F-4FFC-B4F9-86B7E9B06AB0}">
  <ds:schemaRefs>
    <ds:schemaRef ds:uri="http://schemas.microsoft.com/sharepoint/v3/contenttype/forms"/>
  </ds:schemaRefs>
</ds:datastoreItem>
</file>

<file path=customXml/itemProps3.xml><?xml version="1.0" encoding="utf-8"?>
<ds:datastoreItem xmlns:ds="http://schemas.openxmlformats.org/officeDocument/2006/customXml" ds:itemID="{37CB0622-3ECC-460A-831B-CFF7958FDC0C}">
  <ds:schemaRefs>
    <ds:schemaRef ds:uri="http://schemas.microsoft.com/office/2006/metadata/properties"/>
    <ds:schemaRef ds:uri="http://schemas.microsoft.com/office/infopath/2007/PartnerControls"/>
    <ds:schemaRef ds:uri="44d77ca2-cebc-4eac-8a2a-39543d825090"/>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4052</Words>
  <Application>Microsoft Office PowerPoint</Application>
  <PresentationFormat>Widescreen</PresentationFormat>
  <Paragraphs>511</Paragraphs>
  <Slides>32</Slides>
  <Notes>29</Notes>
  <HiddenSlides>1</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32</vt:i4>
      </vt:variant>
    </vt:vector>
  </HeadingPairs>
  <TitlesOfParts>
    <vt:vector size="44" baseType="lpstr">
      <vt:lpstr>Malgun Gothic</vt:lpstr>
      <vt:lpstr>Arial</vt:lpstr>
      <vt:lpstr>Calibri</vt:lpstr>
      <vt:lpstr>Consolas</vt:lpstr>
      <vt:lpstr>Segoe UI</vt:lpstr>
      <vt:lpstr>Segoe UI Light</vt:lpstr>
      <vt:lpstr>Segoe UI Semibold</vt:lpstr>
      <vt:lpstr>Segoe UI Semilight</vt:lpstr>
      <vt:lpstr>Times New Roman</vt:lpstr>
      <vt:lpstr>Wingdings</vt:lpstr>
      <vt:lpstr>WHITE TEMPLATE</vt:lpstr>
      <vt:lpstr>1_WHITE TEMPLATE</vt:lpstr>
      <vt:lpstr>Module 03: Develop solutions that use blob storage</vt:lpstr>
      <vt:lpstr>Topics</vt:lpstr>
      <vt:lpstr>Lesson 01: Azure Blob storage core concepts</vt:lpstr>
      <vt:lpstr>Azure Storage overview</vt:lpstr>
      <vt:lpstr>Azure Blob storage</vt:lpstr>
      <vt:lpstr>Azure Blob storage resource hierarchy</vt:lpstr>
      <vt:lpstr>Blob types</vt:lpstr>
      <vt:lpstr>Block blobs</vt:lpstr>
      <vt:lpstr>Append blobs</vt:lpstr>
      <vt:lpstr>Page blobs</vt:lpstr>
      <vt:lpstr>Blob events</vt:lpstr>
      <vt:lpstr>Storage durability options</vt:lpstr>
      <vt:lpstr>Storage durability options (continued)</vt:lpstr>
      <vt:lpstr>Walkthrough: Create a block blob storage account</vt:lpstr>
      <vt:lpstr>Lesson 02: Managing the Azure Blob storage lifecycle</vt:lpstr>
      <vt:lpstr>Storage tiers</vt:lpstr>
      <vt:lpstr>Storage tier pricing</vt:lpstr>
      <vt:lpstr>Storage tier pricing (continued)</vt:lpstr>
      <vt:lpstr>Lifecycle management</vt:lpstr>
      <vt:lpstr>Example of lifecycle management flows</vt:lpstr>
      <vt:lpstr>Policy example</vt:lpstr>
      <vt:lpstr>Lesson 03: Working with Azure Blob storage</vt:lpstr>
      <vt:lpstr>Azure Storage Blobs client library for .NET v12</vt:lpstr>
      <vt:lpstr>Managing blob properties and metadata</vt:lpstr>
      <vt:lpstr>Blob container properties</vt:lpstr>
      <vt:lpstr>Manage blob properties and metadata in .NET</vt:lpstr>
      <vt:lpstr>Walkthrough: Using the Azure Blob storage client library for .NET v12</vt:lpstr>
      <vt:lpstr>Exclusive access for modifying a blob</vt:lpstr>
      <vt:lpstr>Lease Blob operation</vt:lpstr>
      <vt:lpstr>Lab 03: Retrieving Azure Storage resources and metadata by using the Azure Storage SDK for .NET</vt:lpstr>
      <vt:lpstr>Lab sign-in information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2021-10-05T03:10:51Z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79F19FDC-88EC-4104-BAD6-B4DA4C17F450</vt:lpwstr>
  </property>
  <property fmtid="{D5CDD505-2E9C-101B-9397-08002B2CF9AE}" pid="3" name="ArticulatePath">
    <vt:lpwstr>AZ-204.03</vt:lpwstr>
  </property>
  <property fmtid="{D5CDD505-2E9C-101B-9397-08002B2CF9AE}" pid="4" name="MSIP_Label_f42aa342-8706-4288-bd11-ebb85995028c_Application">
    <vt:lpwstr>Microsoft Azure Information Protection</vt:lpwstr>
  </property>
  <property fmtid="{D5CDD505-2E9C-101B-9397-08002B2CF9AE}" pid="5" name="Sensitivity">
    <vt:lpwstr>General</vt:lpwstr>
  </property>
  <property fmtid="{D5CDD505-2E9C-101B-9397-08002B2CF9AE}" pid="6" name="MSIP_Label_f42aa342-8706-4288-bd11-ebb85995028c_Enabled">
    <vt:lpwstr>True</vt:lpwstr>
  </property>
  <property fmtid="{D5CDD505-2E9C-101B-9397-08002B2CF9AE}" pid="7" name="ContentTypeId">
    <vt:lpwstr>0x010100295307DEEAE40C46BB1F149EEB7CE42E</vt:lpwstr>
  </property>
  <property fmtid="{D5CDD505-2E9C-101B-9397-08002B2CF9AE}" pid="8" name="MSIP_Label_f42aa342-8706-4288-bd11-ebb85995028c_SetDate">
    <vt:lpwstr>2019-08-01T17:32:08.3898078Z</vt:lpwstr>
  </property>
  <property fmtid="{D5CDD505-2E9C-101B-9397-08002B2CF9AE}" pid="9" name="MSIP_Label_f42aa342-8706-4288-bd11-ebb85995028c_Name">
    <vt:lpwstr>General</vt:lpwstr>
  </property>
  <property fmtid="{D5CDD505-2E9C-101B-9397-08002B2CF9AE}" pid="10" name="MSIP_Label_f42aa342-8706-4288-bd11-ebb85995028c_SiteId">
    <vt:lpwstr>72f988bf-86f1-41af-91ab-2d7cd011db47</vt:lpwstr>
  </property>
  <property fmtid="{D5CDD505-2E9C-101B-9397-08002B2CF9AE}" pid="11" name="MSIP_Label_f42aa342-8706-4288-bd11-ebb85995028c_Extended_MSFT_Method">
    <vt:lpwstr>Automatic</vt:lpwstr>
  </property>
  <property fmtid="{D5CDD505-2E9C-101B-9397-08002B2CF9AE}" pid="12" name="MSIP_Label_f42aa342-8706-4288-bd11-ebb85995028c_ActionId">
    <vt:lpwstr>a8fcc00d-62b3-4405-8f90-9d4f2cb1bc76</vt:lpwstr>
  </property>
  <property fmtid="{D5CDD505-2E9C-101B-9397-08002B2CF9AE}" pid="13" name="MSIP_Label_f42aa342-8706-4288-bd11-ebb85995028c_Owner">
    <vt:lpwstr>jeffko@microsoft.com</vt:lpwstr>
  </property>
</Properties>
</file>