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41"/>
  </p:notesMasterIdLst>
  <p:sldIdLst>
    <p:sldId id="1873" r:id="rId6"/>
    <p:sldId id="4643" r:id="rId7"/>
    <p:sldId id="1896" r:id="rId8"/>
    <p:sldId id="1879" r:id="rId9"/>
    <p:sldId id="1895" r:id="rId10"/>
    <p:sldId id="1905" r:id="rId11"/>
    <p:sldId id="1880" r:id="rId12"/>
    <p:sldId id="257" r:id="rId13"/>
    <p:sldId id="259" r:id="rId14"/>
    <p:sldId id="256" r:id="rId15"/>
    <p:sldId id="1923" r:id="rId16"/>
    <p:sldId id="1924" r:id="rId17"/>
    <p:sldId id="1925" r:id="rId18"/>
    <p:sldId id="1898" r:id="rId19"/>
    <p:sldId id="1913" r:id="rId20"/>
    <p:sldId id="260" r:id="rId21"/>
    <p:sldId id="1881" r:id="rId22"/>
    <p:sldId id="1915" r:id="rId23"/>
    <p:sldId id="1921" r:id="rId24"/>
    <p:sldId id="258" r:id="rId25"/>
    <p:sldId id="1926" r:id="rId26"/>
    <p:sldId id="1912" r:id="rId27"/>
    <p:sldId id="1922" r:id="rId28"/>
    <p:sldId id="1916" r:id="rId29"/>
    <p:sldId id="1917" r:id="rId30"/>
    <p:sldId id="1918" r:id="rId31"/>
    <p:sldId id="1919" r:id="rId32"/>
    <p:sldId id="1920" r:id="rId33"/>
    <p:sldId id="1899" r:id="rId34"/>
    <p:sldId id="1907" r:id="rId35"/>
    <p:sldId id="1908" r:id="rId36"/>
    <p:sldId id="1914" r:id="rId37"/>
    <p:sldId id="4641" r:id="rId38"/>
    <p:sldId id="4642" r:id="rId39"/>
    <p:sldId id="1872"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2612524-92EA-46A1-BF03-42A7D56086DD}">
          <p14:sldIdLst>
            <p14:sldId id="1873"/>
            <p14:sldId id="4643"/>
          </p14:sldIdLst>
        </p14:section>
        <p14:section name="Lesson 01: API Management overview" id="{AFE9F382-3647-4EC8-BA3E-DCCBF0F05711}">
          <p14:sldIdLst>
            <p14:sldId id="1896"/>
            <p14:sldId id="1879"/>
            <p14:sldId id="1895"/>
            <p14:sldId id="1905"/>
            <p14:sldId id="1880"/>
            <p14:sldId id="257"/>
            <p14:sldId id="259"/>
            <p14:sldId id="256"/>
            <p14:sldId id="1923"/>
            <p14:sldId id="1924"/>
            <p14:sldId id="1925"/>
          </p14:sldIdLst>
        </p14:section>
        <p14:section name="Lesson 02: Working with APIs in APIM" id="{56102DCD-7254-4835-84A9-5F9012C82F70}">
          <p14:sldIdLst>
            <p14:sldId id="1898"/>
            <p14:sldId id="1913"/>
            <p14:sldId id="260"/>
            <p14:sldId id="1881"/>
            <p14:sldId id="1915"/>
            <p14:sldId id="1921"/>
            <p14:sldId id="258"/>
            <p14:sldId id="1926"/>
            <p14:sldId id="1912"/>
            <p14:sldId id="1922"/>
            <p14:sldId id="1916"/>
            <p14:sldId id="1917"/>
            <p14:sldId id="1918"/>
            <p14:sldId id="1919"/>
            <p14:sldId id="1920"/>
          </p14:sldIdLst>
        </p14:section>
        <p14:section name="Lesson 03: Configure authentication for APIs" id="{D1E3B577-A2A9-4920-9858-69DCE9D48179}">
          <p14:sldIdLst>
            <p14:sldId id="1899"/>
            <p14:sldId id="1907"/>
            <p14:sldId id="1908"/>
            <p14:sldId id="1914"/>
          </p14:sldIdLst>
        </p14:section>
        <p14:section name="Lab" id="{7F0EC007-6C3C-4774-AA2A-9D4F10AC16B9}">
          <p14:sldIdLst>
            <p14:sldId id="4641"/>
            <p14:sldId id="4642"/>
          </p14:sldIdLst>
        </p14:section>
        <p14:section name="Closing" id="{724C1FC5-0698-4918-83AC-A59DCAA2DF87}">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F98BB-3B7D-43D8-83BC-D066F54091C4}" v="5" dt="2020-01-30T18:52:30.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4298" autoAdjust="0"/>
  </p:normalViewPr>
  <p:slideViewPr>
    <p:cSldViewPr snapToGrid="0">
      <p:cViewPr varScale="1">
        <p:scale>
          <a:sx n="67" d="100"/>
          <a:sy n="67" d="100"/>
        </p:scale>
        <p:origin x="2322"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3741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2702214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247596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203480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87693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and each API can be added to one or more products. To use an API, developers subscribe to a product that contains that API, and then they can call the API's operation, subject to any usage policies that might be in effect.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10862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Management service instance maintains a configuration database that contains information about the configuration and metadata for the service instance. You can make changes to the service instance by changing a setting in the Azure portal, by using a PowerShell cmdlet, or by making a REST API call. In addition to these methods, you can also manage your service instance configuration by using Git.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make changes to your service by using the Azure portal, PowerShell cmdlets, or the REST API, you are managing your service configuration database by using the </a:t>
            </a:r>
            <a:r>
              <a:rPr lang="en-US" b="1" dirty="0"/>
              <a:t>https://{name}.management.azure-api.net</a:t>
            </a:r>
            <a:r>
              <a:rPr lang="en-US" sz="882" b="0" i="0" kern="1200" dirty="0">
                <a:solidFill>
                  <a:schemeClr val="tx1"/>
                </a:solidFill>
                <a:effectLst/>
                <a:latin typeface="Segoe UI Light" pitchFamily="34" charset="0"/>
                <a:ea typeface="+mn-ea"/>
                <a:cs typeface="+mn-cs"/>
              </a:rPr>
              <a:t> endpoint. This is depicted in the diagram on the slide. The diagram also depicts how you can manage your service configuration by using Git and the Git repository for your service, which is located at </a:t>
            </a:r>
            <a:r>
              <a:rPr lang="en-US" b="1" dirty="0"/>
              <a:t>https://{name}.scm.azure-api.net</a:t>
            </a:r>
            <a:r>
              <a:rPr lang="en-US" sz="882" b="0" i="0" kern="1200" dirty="0">
                <a:solidFill>
                  <a:schemeClr val="tx1"/>
                </a:solidFill>
                <a:effectLst/>
                <a:latin typeface="Segoe UI Light" pitchFamily="34" charset="0"/>
                <a:ea typeface="+mn-ea"/>
                <a:cs typeface="+mn-cs"/>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4266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service instance has one or more APIs that contain one or more operations.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75868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8646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44190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have a policy at the global level and a policy configured for an API, then whenever that particular API is used both policies will be applied. API Management allows for deterministic ordering of combined policy statements using a special </a:t>
            </a:r>
            <a:r>
              <a:rPr lang="en-US" sz="882" b="1" i="0" kern="1200" dirty="0">
                <a:solidFill>
                  <a:schemeClr val="tx1"/>
                </a:solidFill>
                <a:effectLst/>
                <a:latin typeface="Segoe UI Light" pitchFamily="34" charset="0"/>
                <a:ea typeface="+mn-ea"/>
                <a:cs typeface="+mn-cs"/>
              </a:rPr>
              <a:t>&lt;base /&gt;</a:t>
            </a:r>
            <a:r>
              <a:rPr lang="en-US" sz="882" b="0" i="0" kern="1200" dirty="0">
                <a:solidFill>
                  <a:schemeClr val="tx1"/>
                </a:solidFill>
                <a:effectLst/>
                <a:latin typeface="Segoe UI Light" pitchFamily="34" charset="0"/>
                <a:ea typeface="+mn-ea"/>
                <a:cs typeface="+mn-cs"/>
              </a:rPr>
              <a:t> element.</a:t>
            </a:r>
            <a:endParaRPr lang="en-US" b="1" dirty="0"/>
          </a:p>
          <a:p>
            <a:endParaRPr lang="en-US" dirty="0"/>
          </a:p>
          <a:p>
            <a:r>
              <a:rPr lang="en-US" dirty="0"/>
              <a:t>Policies can be configured to operate at the Global level (all APIs), the Product level (all APIs grouped in a product), the API level (all operations), and at the Operation level (specific GET or </a:t>
            </a:r>
            <a:r>
              <a:rPr lang="en-US"/>
              <a:t>POST operations)/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6205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1864732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choose</a:t>
            </a:r>
            <a:r>
              <a:rPr lang="en-US" dirty="0"/>
              <a:t> policy applies enclosed policy statements based on the outcome of evaluation of Boolean expressions, similar to an if-then-else or a switch construct in a programming language.</a:t>
            </a:r>
          </a:p>
          <a:p>
            <a:endParaRPr lang="en-US" dirty="0"/>
          </a:p>
          <a:p>
            <a:r>
              <a:rPr lang="en-US" dirty="0"/>
              <a:t>The control flow policy must contain at least one &lt;when/&gt; element. The &lt;otherwise/&gt; element is optional. Conditions in &lt;when/&gt; elements are evaluated in order of their appearance within the policy. Policy statement(s) enclosed within the first &lt;when/&gt; element with condition attribute equals true will be applied. Policies enclosed within the &lt;otherwise/&gt; element, if present, will be applied if all of the &lt;when/&gt; element condition attributes are false.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7084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forward-request policy forwards the incoming request to the back-end service specified in the request context. The back-end service URL is specified in the API settings and can be changed by using the </a:t>
            </a:r>
            <a:r>
              <a:rPr lang="en-US" i="1" dirty="0"/>
              <a:t>set backend service </a:t>
            </a:r>
            <a:r>
              <a:rPr lang="en-US" dirty="0"/>
              <a:t>policy.</a:t>
            </a:r>
          </a:p>
          <a:p>
            <a:endParaRPr lang="en-US" dirty="0"/>
          </a:p>
          <a:p>
            <a:r>
              <a:rPr lang="en-US" dirty="0"/>
              <a:t>Removing this policy results in the request not being forwarded to the back-end service and the policies in the outbound section are evaluated immediately upon the successful completion of the policies in the inbound section.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51265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limit-concurrency</a:t>
            </a:r>
            <a:r>
              <a:rPr lang="en-US" sz="882" b="0" i="0" kern="1200" dirty="0">
                <a:solidFill>
                  <a:schemeClr val="tx1"/>
                </a:solidFill>
                <a:effectLst/>
                <a:latin typeface="Segoe UI Light" pitchFamily="34" charset="0"/>
                <a:ea typeface="+mn-ea"/>
                <a:cs typeface="+mn-cs"/>
              </a:rPr>
              <a:t> policy prevents enclosed policies from executing by more than the specified number of requests at any time. Upon exceeding that number, new requests will fail immediately with a </a:t>
            </a:r>
            <a:r>
              <a:rPr lang="en-US" sz="882" b="0" i="1" kern="1200" dirty="0">
                <a:solidFill>
                  <a:schemeClr val="tx1"/>
                </a:solidFill>
                <a:effectLst/>
                <a:latin typeface="Segoe UI Light" pitchFamily="34" charset="0"/>
                <a:ea typeface="+mn-ea"/>
                <a:cs typeface="+mn-cs"/>
              </a:rPr>
              <a:t>429 Too Many Requests</a:t>
            </a:r>
            <a:r>
              <a:rPr lang="en-US" sz="882" b="0" i="0" kern="1200" dirty="0">
                <a:solidFill>
                  <a:schemeClr val="tx1"/>
                </a:solidFill>
                <a:effectLst/>
                <a:latin typeface="Segoe UI Light" pitchFamily="34" charset="0"/>
                <a:ea typeface="+mn-ea"/>
                <a:cs typeface="+mn-cs"/>
              </a:rPr>
              <a:t> status code.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8895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t>
            </a:r>
            <a:r>
              <a:rPr lang="en-US" b="0" i="1" dirty="0"/>
              <a:t>log-to-eventhub </a:t>
            </a:r>
            <a:r>
              <a:rPr lang="en-US" dirty="0"/>
              <a:t>policy sends messages in the specified format to an Event Hub defined by a Logger entity. As its name implies, the policy is used for saving selected request or response context information for online or offline analysis.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17623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mock response</a:t>
            </a:r>
            <a:r>
              <a:rPr lang="en-US" dirty="0"/>
              <a:t> policy, as the name implies, is used to mock APIs and operations. It aborts normal pipeline execution and returns a mocked response to the caller. The policy always tries to return responses of highest fidelity. It prefers response content examples, whenever available. It generates sample responses from schemas, when schemas are provided and examples are not. If neither examples or schemas are found, responses with no content are returned.</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72280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retry </a:t>
            </a:r>
            <a:r>
              <a:rPr lang="en-US" sz="882" b="0" i="0" kern="1200" dirty="0">
                <a:solidFill>
                  <a:schemeClr val="tx1"/>
                </a:solidFill>
                <a:effectLst/>
                <a:latin typeface="Segoe UI Light" pitchFamily="34" charset="0"/>
                <a:ea typeface="+mn-ea"/>
                <a:cs typeface="+mn-cs"/>
              </a:rPr>
              <a:t>policy executes its child policies once and then retries their execution until the retry condition becomes false or retry count is exhausted.</a:t>
            </a:r>
            <a:endParaRPr lang="en-US" b="0" dirty="0"/>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83189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return response </a:t>
            </a:r>
            <a:r>
              <a:rPr lang="en-US" dirty="0"/>
              <a:t>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5317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8250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publish APIs through API Management, it's easy and common to secure access to those APIs by using subscription keys. Developers who need to consume the published APIs must include a valid subscription key in HTTP requests when they make calls to those APIs. Otherwise, the calls are rejected immediately by the API Management gateway. They aren't forwarded to the back-end services.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get a subscription key for accessing APIs, a subscription is required. A subscription is essentially a named container for a pair of subscription keys. Developers who need to consume the published APIs can get subscriptions. And they don't need approval from API publishers. API publishers can also create subscriptions directly for API consumers.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Traditionally, subscriptions in API Management were always associated with a single API product scope. Developers found the list of products on the Developer portal. Then they'd submit subscription requests for the products they wanted to use. After a subscription request is approved, either automatically or by API publishers, the developer can use the keys in it to access all APIs in the product.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3422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Azure API Management to take any backend and launch a full-fledged API program based on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35739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expiration date</a:t>
            </a:r>
          </a:p>
          <a:p>
            <a:r>
              <a:rPr lang="en-US" sz="882" b="0" i="0" kern="1200" dirty="0">
                <a:solidFill>
                  <a:schemeClr val="tx1"/>
                </a:solidFill>
                <a:effectLst/>
                <a:latin typeface="Segoe UI Light" pitchFamily="34" charset="0"/>
                <a:ea typeface="+mn-ea"/>
                <a:cs typeface="+mn-cs"/>
              </a:rPr>
              <a:t>Policies can be configured to check if the certificate is expired.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issuer and subject</a:t>
            </a:r>
          </a:p>
          <a:p>
            <a:r>
              <a:rPr lang="en-US" sz="882" b="0" i="0" kern="1200" dirty="0">
                <a:solidFill>
                  <a:schemeClr val="tx1"/>
                </a:solidFill>
                <a:effectLst/>
                <a:latin typeface="Segoe UI Light" pitchFamily="34" charset="0"/>
                <a:ea typeface="+mn-ea"/>
                <a:cs typeface="+mn-cs"/>
              </a:rPr>
              <a:t>Policies can be configured to check the issuer and subject of a client certificate.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29444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thumbprint</a:t>
            </a:r>
          </a:p>
          <a:p>
            <a:r>
              <a:rPr lang="en-US" sz="882" b="0" i="0" kern="1200" dirty="0">
                <a:solidFill>
                  <a:schemeClr val="tx1"/>
                </a:solidFill>
                <a:effectLst/>
                <a:latin typeface="Segoe UI Light" pitchFamily="34" charset="0"/>
                <a:ea typeface="+mn-ea"/>
                <a:cs typeface="+mn-cs"/>
              </a:rPr>
              <a:t>Policies can be configured to check the thumbprint of a client certificate.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a thumbprint against certificates uploaded to API Management</a:t>
            </a:r>
          </a:p>
          <a:p>
            <a:r>
              <a:rPr lang="en-US" sz="882" b="0" i="0" kern="1200" dirty="0">
                <a:solidFill>
                  <a:schemeClr val="tx1"/>
                </a:solidFill>
                <a:effectLst/>
                <a:latin typeface="Segoe UI Light" pitchFamily="34" charset="0"/>
                <a:ea typeface="+mn-ea"/>
                <a:cs typeface="+mn-cs"/>
              </a:rPr>
              <a:t>Policies can be configured to check the thumbprint of a client certificate against certificates uploaded to API Management.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45533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he developers in your company have successfully adopted and used the </a:t>
            </a:r>
            <a:r>
              <a:rPr lang="en-US" sz="1200" b="0" i="0" u="none" strike="noStrike" kern="1200" dirty="0">
                <a:solidFill>
                  <a:schemeClr val="tx1"/>
                </a:solidFill>
                <a:effectLst/>
                <a:latin typeface="+mn-lt"/>
                <a:ea typeface="+mn-ea"/>
                <a:cs typeface="+mn-cs"/>
              </a:rPr>
              <a:t>https://httpbin.org/</a:t>
            </a:r>
            <a:r>
              <a:rPr lang="en-US" sz="1200" b="0" i="0" kern="1200" dirty="0">
                <a:solidFill>
                  <a:schemeClr val="tx1"/>
                </a:solidFill>
                <a:effectLst/>
                <a:latin typeface="+mn-lt"/>
                <a:ea typeface="+mn-ea"/>
                <a:cs typeface="+mn-cs"/>
              </a:rPr>
              <a:t> website to test various clients that issue HTTP requests.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company would like to use one of the publicly available containers on Docker Hub to host the httpbin web application in an enterprise-managed environment with a few caveats.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developers who are issuing Representational State Transfer (REST) queries should receive standard headers that are used throughout the company's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Second, developers should be able to get responses by using JavaScript Object Notation (JSON) even if the API that's used behind the scenes doesn't support the data format.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You're tasked with using Microsoft Azure API Management to create a proxy tier in front of the httpbin web application to implement your company's policies.</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several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4664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take care in making changes to that API and at the same time not to disrupt callers of your API. It's also useful to let developers know about the changes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756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Products are associations of one or more APIs. You can include a number of APIs and offer them to developers through the developer portal. You can add an existing API during the product creation. You can add an API to the product later, either from the Products </a:t>
            </a:r>
            <a:r>
              <a:rPr lang="en-US" sz="882" b="1" i="0" kern="1200" dirty="0">
                <a:solidFill>
                  <a:schemeClr val="tx1"/>
                </a:solidFill>
                <a:effectLst/>
                <a:latin typeface="Segoe UI Light" pitchFamily="34" charset="0"/>
                <a:ea typeface="+mn-ea"/>
                <a:cs typeface="+mn-cs"/>
              </a:rPr>
              <a:t>Settings</a:t>
            </a:r>
            <a:r>
              <a:rPr lang="en-US" sz="882" b="0" i="0" kern="1200" dirty="0">
                <a:solidFill>
                  <a:schemeClr val="tx1"/>
                </a:solidFill>
                <a:effectLst/>
                <a:latin typeface="Segoe UI Light" pitchFamily="34" charset="0"/>
                <a:ea typeface="+mn-ea"/>
                <a:cs typeface="+mn-cs"/>
              </a:rPr>
              <a:t> page or while creating an API.</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must first subscribe to a product to get access to the API. When they subscribe, they get a subscription key that is good for any API in that product. If you created the APIM instance, you are an administrator already, so you are subscribed to every product by default.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2027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can be added to one or more products. </a:t>
            </a:r>
            <a:r>
              <a:rPr lang="en-US" sz="882" kern="1200" dirty="0">
                <a:solidFill>
                  <a:schemeClr val="tx1"/>
                </a:solidFill>
                <a:latin typeface="Segoe UI Light" pitchFamily="34" charset="0"/>
                <a:ea typeface="+mn-ea"/>
                <a:cs typeface="+mn-cs"/>
              </a:rPr>
              <a:t>To use an API, developers subscribe to a product that contains that API, which will get them a key to access the API.</a:t>
            </a:r>
          </a:p>
          <a:p>
            <a:pPr algn="l"/>
            <a:endParaRPr lang="en-US" sz="882" b="0" i="0" kern="1200" dirty="0">
              <a:solidFill>
                <a:schemeClr val="tx1"/>
              </a:solidFill>
              <a:effectLst/>
              <a:latin typeface="Segoe UI Light" pitchFamily="34" charset="0"/>
              <a:ea typeface="+mn-ea"/>
              <a:cs typeface="+mn-cs"/>
            </a:endParaRPr>
          </a:p>
          <a:p>
            <a:pPr algn="l"/>
            <a:r>
              <a:rPr lang="en-US" sz="882" kern="1200" dirty="0">
                <a:solidFill>
                  <a:schemeClr val="tx1"/>
                </a:solidFill>
                <a:latin typeface="Segoe UI Light" pitchFamily="34" charset="0"/>
                <a:ea typeface="+mn-ea"/>
                <a:cs typeface="+mn-cs"/>
              </a:rPr>
              <a:t>Products are the means by which developers access APIs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Products in API Management have one or more APIs. Developers configure the products with a title, description, and terms of use.</a:t>
            </a:r>
            <a:r>
              <a:rPr lang="en-US" sz="882" b="0" i="0" kern="1200" dirty="0">
                <a:solidFill>
                  <a:schemeClr val="tx1"/>
                </a:solidFill>
                <a:effectLst/>
                <a:latin typeface="Segoe UI Light" pitchFamily="34" charset="0"/>
                <a:ea typeface="+mn-ea"/>
                <a:cs typeface="+mn-cs"/>
              </a:rPr>
              <a:t> Products can be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Protected</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You must subscribe to protected products before you can use them. However, you can use open products without a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2334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Each API represents a set of operations that are available to developers. To use an API, developers can call the API's operation.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Each API's operations map to the operations implemented by the back-end service. Operations in API Management are highly configurable, providing control over URL mapping, query and path parameters, request and response content, and operation response caching. </a:t>
            </a:r>
            <a:r>
              <a:rPr lang="en-US" sz="882" kern="1200" dirty="0">
                <a:solidFill>
                  <a:schemeClr val="tx1"/>
                </a:solidFill>
                <a:latin typeface="Segoe UI Light" pitchFamily="34" charset="0"/>
                <a:ea typeface="+mn-ea"/>
                <a:cs typeface="+mn-cs"/>
              </a:rPr>
              <a:t>You can also implement rate limit, quotas, and IP restriction policies at the API or individual operation level.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3284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APIs are the foundation of an API Management service instance. Each API contains a reference to the back-end service that implements the API.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11579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3"/>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custDataLst>
      <p:tags r:id="rId1"/>
    </p:custDataLst>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1785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383615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74483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67604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7690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568059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2194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2775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475197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908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48300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5897362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226272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55269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0062982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5345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810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14152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318639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724470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8536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723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681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5477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6139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2295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36993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57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5732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65829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3671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0635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9748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842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64443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9684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0694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1883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696280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550182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40"/>
    </p:custDataLst>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844770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aka.ms/AA4gbik"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6.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6.xml"/><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3.emf"/><Relationship Id="rId2" Type="http://schemas.openxmlformats.org/officeDocument/2006/relationships/slideLayout" Target="../slideLayouts/slideLayout52.xml"/><Relationship Id="rId1" Type="http://schemas.openxmlformats.org/officeDocument/2006/relationships/tags" Target="../tags/tag15.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08: Implement API Management</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948-CB6E-44EE-9997-EDC0796BC2CB}"/>
              </a:ext>
            </a:extLst>
          </p:cNvPr>
          <p:cNvSpPr>
            <a:spLocks noGrp="1"/>
          </p:cNvSpPr>
          <p:nvPr>
            <p:ph type="title"/>
          </p:nvPr>
        </p:nvSpPr>
        <p:spPr/>
        <p:txBody>
          <a:bodyPr/>
          <a:lstStyle/>
          <a:p>
            <a:r>
              <a:rPr lang="en-US" dirty="0"/>
              <a:t>Back-end and front-end APIs</a:t>
            </a:r>
          </a:p>
        </p:txBody>
      </p:sp>
      <p:grpSp>
        <p:nvGrpSpPr>
          <p:cNvPr id="4" name="Group 3" descr="The diagram depicts a Microsoft Azure API Management (APIM) instance with multiple defined APIs. Each API contains a reference to one or more back-end representational state transfer application programming interfaces (REST APIs), regardless of whether they are new APIs, legacy APIs, or third-party services.">
            <a:extLst>
              <a:ext uri="{FF2B5EF4-FFF2-40B4-BE49-F238E27FC236}">
                <a16:creationId xmlns:a16="http://schemas.microsoft.com/office/drawing/2014/main" id="{BB031DD8-49CF-4383-A58C-915FDC0DC8B2}"/>
              </a:ext>
            </a:extLst>
          </p:cNvPr>
          <p:cNvGrpSpPr/>
          <p:nvPr/>
        </p:nvGrpSpPr>
        <p:grpSpPr>
          <a:xfrm>
            <a:off x="584200" y="1314450"/>
            <a:ext cx="10712450" cy="4959441"/>
            <a:chOff x="584200" y="1314450"/>
            <a:chExt cx="10712450" cy="4959441"/>
          </a:xfrm>
        </p:grpSpPr>
        <p:cxnSp>
          <p:nvCxnSpPr>
            <p:cNvPr id="63" name="Straight Connector 62">
              <a:extLst>
                <a:ext uri="{FF2B5EF4-FFF2-40B4-BE49-F238E27FC236}">
                  <a16:creationId xmlns:a16="http://schemas.microsoft.com/office/drawing/2014/main" id="{0B126390-5927-48C8-99A8-056F4558EC7B}"/>
                </a:ext>
              </a:extLst>
            </p:cNvPr>
            <p:cNvCxnSpPr/>
            <p:nvPr/>
          </p:nvCxnSpPr>
          <p:spPr>
            <a:xfrm>
              <a:off x="7562850" y="1428750"/>
              <a:ext cx="0" cy="4840288"/>
            </a:xfrm>
            <a:prstGeom prst="line">
              <a:avLst/>
            </a:prstGeom>
            <a:ln w="285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5C04C44-FC6B-473E-B09C-99723943F462}"/>
                </a:ext>
              </a:extLst>
            </p:cNvPr>
            <p:cNvSpPr/>
            <p:nvPr/>
          </p:nvSpPr>
          <p:spPr bwMode="auto">
            <a:xfrm>
              <a:off x="4572000" y="2038350"/>
              <a:ext cx="2514600" cy="39624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2400" b="1" dirty="0">
                  <a:solidFill>
                    <a:schemeClr val="tx1"/>
                  </a:solidFill>
                  <a:ea typeface="Segoe UI" pitchFamily="34" charset="0"/>
                  <a:cs typeface="Segoe UI" pitchFamily="34" charset="0"/>
                </a:rPr>
                <a:t>APIM</a:t>
              </a:r>
              <a:endParaRPr lang="en-US" sz="2400" b="1" dirty="0">
                <a:solidFill>
                  <a:schemeClr val="tx1"/>
                </a:solidFill>
                <a:ea typeface="Segoe UI" pitchFamily="34" charset="0"/>
                <a:cs typeface="Segoe UI" pitchFamily="34" charset="0"/>
              </a:endParaRPr>
            </a:p>
          </p:txBody>
        </p:sp>
        <p:pic>
          <p:nvPicPr>
            <p:cNvPr id="5" name="Graphic 4">
              <a:extLst>
                <a:ext uri="{FF2B5EF4-FFF2-40B4-BE49-F238E27FC236}">
                  <a16:creationId xmlns:a16="http://schemas.microsoft.com/office/drawing/2014/main" id="{FC979085-186B-43B7-AE86-85F62BC14FB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717" t="25818" r="21044" b="24509"/>
            <a:stretch/>
          </p:blipFill>
          <p:spPr>
            <a:xfrm>
              <a:off x="584200" y="3270250"/>
              <a:ext cx="2234754" cy="1498600"/>
            </a:xfrm>
            <a:prstGeom prst="rect">
              <a:avLst/>
            </a:prstGeom>
          </p:spPr>
        </p:pic>
        <p:grpSp>
          <p:nvGrpSpPr>
            <p:cNvPr id="10" name="Group 9">
              <a:extLst>
                <a:ext uri="{FF2B5EF4-FFF2-40B4-BE49-F238E27FC236}">
                  <a16:creationId xmlns:a16="http://schemas.microsoft.com/office/drawing/2014/main" id="{D7C8537F-8BA3-41A6-893B-A342E5D0FB0F}"/>
                </a:ext>
              </a:extLst>
            </p:cNvPr>
            <p:cNvGrpSpPr/>
            <p:nvPr/>
          </p:nvGrpSpPr>
          <p:grpSpPr>
            <a:xfrm>
              <a:off x="5329237" y="2438400"/>
              <a:ext cx="1000126" cy="1257299"/>
              <a:chOff x="4219574" y="2019300"/>
              <a:chExt cx="1000126" cy="1257299"/>
            </a:xfrm>
          </p:grpSpPr>
          <p:pic>
            <p:nvPicPr>
              <p:cNvPr id="7" name="Graphic 6">
                <a:extLst>
                  <a:ext uri="{FF2B5EF4-FFF2-40B4-BE49-F238E27FC236}">
                    <a16:creationId xmlns:a16="http://schemas.microsoft.com/office/drawing/2014/main" id="{7F5AF8B5-D4B4-4FF7-AE65-11C03F78B9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9" name="TextBox 8">
                <a:extLst>
                  <a:ext uri="{FF2B5EF4-FFF2-40B4-BE49-F238E27FC236}">
                    <a16:creationId xmlns:a16="http://schemas.microsoft.com/office/drawing/2014/main" id="{9A34C9C2-DD4B-42D5-9E00-63E448A4141C}"/>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1</a:t>
                </a:r>
                <a:endParaRPr lang="en-US" sz="1800" dirty="0">
                  <a:gradFill>
                    <a:gsLst>
                      <a:gs pos="2917">
                        <a:schemeClr val="tx1"/>
                      </a:gs>
                      <a:gs pos="30000">
                        <a:schemeClr val="tx1"/>
                      </a:gs>
                    </a:gsLst>
                    <a:lin ang="5400000" scaled="0"/>
                  </a:gradFill>
                </a:endParaRPr>
              </a:p>
            </p:txBody>
          </p:sp>
        </p:grpSp>
        <p:grpSp>
          <p:nvGrpSpPr>
            <p:cNvPr id="17" name="Group 16">
              <a:extLst>
                <a:ext uri="{FF2B5EF4-FFF2-40B4-BE49-F238E27FC236}">
                  <a16:creationId xmlns:a16="http://schemas.microsoft.com/office/drawing/2014/main" id="{5B5E90B8-A52B-4E74-8257-8E037CC020ED}"/>
                </a:ext>
              </a:extLst>
            </p:cNvPr>
            <p:cNvGrpSpPr/>
            <p:nvPr/>
          </p:nvGrpSpPr>
          <p:grpSpPr>
            <a:xfrm>
              <a:off x="5329237" y="4038600"/>
              <a:ext cx="1000126" cy="1257299"/>
              <a:chOff x="4219574" y="2019300"/>
              <a:chExt cx="1000126" cy="1257299"/>
            </a:xfrm>
          </p:grpSpPr>
          <p:pic>
            <p:nvPicPr>
              <p:cNvPr id="18" name="Graphic 17">
                <a:extLst>
                  <a:ext uri="{FF2B5EF4-FFF2-40B4-BE49-F238E27FC236}">
                    <a16:creationId xmlns:a16="http://schemas.microsoft.com/office/drawing/2014/main" id="{7AE024F1-3282-4DE4-8D03-9D59D3089E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19" name="TextBox 18">
                <a:extLst>
                  <a:ext uri="{FF2B5EF4-FFF2-40B4-BE49-F238E27FC236}">
                    <a16:creationId xmlns:a16="http://schemas.microsoft.com/office/drawing/2014/main" id="{452A5550-76D1-47D1-8574-9F6AC3DBA69E}"/>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2</a:t>
                </a:r>
                <a:endParaRPr lang="en-US" sz="1800" dirty="0">
                  <a:gradFill>
                    <a:gsLst>
                      <a:gs pos="2917">
                        <a:schemeClr val="tx1"/>
                      </a:gs>
                      <a:gs pos="30000">
                        <a:schemeClr val="tx1"/>
                      </a:gs>
                    </a:gsLst>
                    <a:lin ang="5400000" scaled="0"/>
                  </a:gradFill>
                </a:endParaRPr>
              </a:p>
            </p:txBody>
          </p:sp>
        </p:grpSp>
        <p:sp>
          <p:nvSpPr>
            <p:cNvPr id="22" name="Rectangle 21">
              <a:extLst>
                <a:ext uri="{FF2B5EF4-FFF2-40B4-BE49-F238E27FC236}">
                  <a16:creationId xmlns:a16="http://schemas.microsoft.com/office/drawing/2014/main" id="{9283B43E-4DE9-4B47-B0F6-3C63742130E2}"/>
                </a:ext>
              </a:extLst>
            </p:cNvPr>
            <p:cNvSpPr/>
            <p:nvPr/>
          </p:nvSpPr>
          <p:spPr bwMode="auto">
            <a:xfrm>
              <a:off x="8148066" y="2038350"/>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Modern API</a:t>
              </a:r>
              <a:endParaRPr lang="en-US" sz="1800" dirty="0">
                <a:solidFill>
                  <a:schemeClr val="tx1"/>
                </a:solidFill>
              </a:endParaRPr>
            </a:p>
          </p:txBody>
        </p:sp>
        <p:sp>
          <p:nvSpPr>
            <p:cNvPr id="31" name="Rectangle 30">
              <a:extLst>
                <a:ext uri="{FF2B5EF4-FFF2-40B4-BE49-F238E27FC236}">
                  <a16:creationId xmlns:a16="http://schemas.microsoft.com/office/drawing/2014/main" id="{2CAF839F-A260-4592-AA63-B980395E604F}"/>
                </a:ext>
              </a:extLst>
            </p:cNvPr>
            <p:cNvSpPr/>
            <p:nvPr/>
          </p:nvSpPr>
          <p:spPr bwMode="auto">
            <a:xfrm>
              <a:off x="8148066" y="3577553"/>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pic>
          <p:nvPicPr>
            <p:cNvPr id="26" name="Graphic 25">
              <a:extLst>
                <a:ext uri="{FF2B5EF4-FFF2-40B4-BE49-F238E27FC236}">
                  <a16:creationId xmlns:a16="http://schemas.microsoft.com/office/drawing/2014/main" id="{5157D743-D998-4D1A-9532-4958A45AEA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2587" y="4901516"/>
              <a:ext cx="1564189" cy="923926"/>
            </a:xfrm>
            <a:prstGeom prst="rect">
              <a:avLst/>
            </a:prstGeom>
          </p:spPr>
        </p:pic>
        <p:pic>
          <p:nvPicPr>
            <p:cNvPr id="28" name="Graphic 27">
              <a:extLst>
                <a:ext uri="{FF2B5EF4-FFF2-40B4-BE49-F238E27FC236}">
                  <a16:creationId xmlns:a16="http://schemas.microsoft.com/office/drawing/2014/main" id="{BD482551-5326-4C91-B964-71D3E9AFFA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01024" y="4958666"/>
              <a:ext cx="847725" cy="847725"/>
            </a:xfrm>
            <a:prstGeom prst="rect">
              <a:avLst/>
            </a:prstGeom>
          </p:spPr>
        </p:pic>
        <p:sp>
          <p:nvSpPr>
            <p:cNvPr id="29" name="TextBox 28">
              <a:extLst>
                <a:ext uri="{FF2B5EF4-FFF2-40B4-BE49-F238E27FC236}">
                  <a16:creationId xmlns:a16="http://schemas.microsoft.com/office/drawing/2014/main" id="{53C0DD6C-782F-4FA9-AC36-8014A6538539}"/>
                </a:ext>
              </a:extLst>
            </p:cNvPr>
            <p:cNvSpPr txBox="1"/>
            <p:nvPr/>
          </p:nvSpPr>
          <p:spPr>
            <a:xfrm>
              <a:off x="474345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Front end</a:t>
              </a:r>
              <a:endParaRPr lang="en-US" sz="2800" dirty="0">
                <a:gradFill>
                  <a:gsLst>
                    <a:gs pos="2917">
                      <a:schemeClr val="tx1"/>
                    </a:gs>
                    <a:gs pos="30000">
                      <a:schemeClr val="tx1"/>
                    </a:gs>
                  </a:gsLst>
                  <a:lin ang="5400000" scaled="0"/>
                </a:gradFill>
                <a:latin typeface="+mj-lt"/>
              </a:endParaRPr>
            </a:p>
          </p:txBody>
        </p:sp>
        <p:sp>
          <p:nvSpPr>
            <p:cNvPr id="42" name="TextBox 41">
              <a:extLst>
                <a:ext uri="{FF2B5EF4-FFF2-40B4-BE49-F238E27FC236}">
                  <a16:creationId xmlns:a16="http://schemas.microsoft.com/office/drawing/2014/main" id="{62FC3E7A-AB86-4ABC-8778-23DBC8410DDC}"/>
                </a:ext>
              </a:extLst>
            </p:cNvPr>
            <p:cNvSpPr txBox="1"/>
            <p:nvPr/>
          </p:nvSpPr>
          <p:spPr>
            <a:xfrm>
              <a:off x="8458200" y="1314450"/>
              <a:ext cx="2019300" cy="430888"/>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Back end</a:t>
              </a:r>
              <a:endParaRPr lang="en-US" sz="2800" dirty="0">
                <a:gradFill>
                  <a:gsLst>
                    <a:gs pos="2917">
                      <a:schemeClr val="tx1"/>
                    </a:gs>
                    <a:gs pos="30000">
                      <a:schemeClr val="tx1"/>
                    </a:gs>
                  </a:gsLst>
                  <a:lin ang="5400000" scaled="0"/>
                </a:gradFill>
                <a:latin typeface="+mj-lt"/>
              </a:endParaRPr>
            </a:p>
          </p:txBody>
        </p:sp>
        <p:sp>
          <p:nvSpPr>
            <p:cNvPr id="36" name="TextBox 35">
              <a:extLst>
                <a:ext uri="{FF2B5EF4-FFF2-40B4-BE49-F238E27FC236}">
                  <a16:creationId xmlns:a16="http://schemas.microsoft.com/office/drawing/2014/main" id="{EB989557-5200-4390-8676-3A6F16C97AB3}"/>
                </a:ext>
              </a:extLst>
            </p:cNvPr>
            <p:cNvSpPr txBox="1"/>
            <p:nvPr/>
          </p:nvSpPr>
          <p:spPr>
            <a:xfrm>
              <a:off x="7886700" y="5996892"/>
              <a:ext cx="12573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Search</a:t>
              </a:r>
              <a:endParaRPr lang="en-US" sz="1800" dirty="0">
                <a:gradFill>
                  <a:gsLst>
                    <a:gs pos="2917">
                      <a:schemeClr val="tx1"/>
                    </a:gs>
                    <a:gs pos="30000">
                      <a:schemeClr val="tx1"/>
                    </a:gs>
                  </a:gsLst>
                  <a:lin ang="5400000" scaled="0"/>
                </a:gradFill>
              </a:endParaRPr>
            </a:p>
          </p:txBody>
        </p:sp>
        <p:sp>
          <p:nvSpPr>
            <p:cNvPr id="44" name="TextBox 43">
              <a:extLst>
                <a:ext uri="{FF2B5EF4-FFF2-40B4-BE49-F238E27FC236}">
                  <a16:creationId xmlns:a16="http://schemas.microsoft.com/office/drawing/2014/main" id="{8A53D429-A003-444C-AC20-041DD6C65A52}"/>
                </a:ext>
              </a:extLst>
            </p:cNvPr>
            <p:cNvSpPr txBox="1"/>
            <p:nvPr/>
          </p:nvSpPr>
          <p:spPr>
            <a:xfrm>
              <a:off x="9163050" y="5996892"/>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nvGrpSpPr>
            <p:cNvPr id="57" name="Group 56">
              <a:extLst>
                <a:ext uri="{FF2B5EF4-FFF2-40B4-BE49-F238E27FC236}">
                  <a16:creationId xmlns:a16="http://schemas.microsoft.com/office/drawing/2014/main" id="{AEB2190B-2B6B-421F-9783-32DAD4716721}"/>
                </a:ext>
              </a:extLst>
            </p:cNvPr>
            <p:cNvGrpSpPr/>
            <p:nvPr/>
          </p:nvGrpSpPr>
          <p:grpSpPr>
            <a:xfrm>
              <a:off x="2743200" y="2924175"/>
              <a:ext cx="1657350" cy="2047875"/>
              <a:chOff x="3257550" y="2647950"/>
              <a:chExt cx="1143000" cy="2047875"/>
            </a:xfrm>
          </p:grpSpPr>
          <p:cxnSp>
            <p:nvCxnSpPr>
              <p:cNvPr id="38" name="Straight Arrow Connector 37">
                <a:extLst>
                  <a:ext uri="{FF2B5EF4-FFF2-40B4-BE49-F238E27FC236}">
                    <a16:creationId xmlns:a16="http://schemas.microsoft.com/office/drawing/2014/main" id="{08097407-B517-47B6-BE52-23D22EE49295}"/>
                  </a:ext>
                </a:extLst>
              </p:cNvPr>
              <p:cNvCxnSpPr/>
              <p:nvPr/>
            </p:nvCxnSpPr>
            <p:spPr>
              <a:xfrm flipV="1">
                <a:off x="3257550" y="2647950"/>
                <a:ext cx="1143000" cy="6286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6EF840-6E4E-4CE2-9925-84F4A47F4916}"/>
                  </a:ext>
                </a:extLst>
              </p:cNvPr>
              <p:cNvCxnSpPr>
                <a:cxnSpLocks/>
              </p:cNvCxnSpPr>
              <p:nvPr/>
            </p:nvCxnSpPr>
            <p:spPr>
              <a:xfrm>
                <a:off x="3276600" y="3600450"/>
                <a:ext cx="1028700"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B9BA39B-473C-4936-8C8F-61B9CEF06BA4}"/>
                  </a:ext>
                </a:extLst>
              </p:cNvPr>
              <p:cNvCxnSpPr>
                <a:cxnSpLocks/>
              </p:cNvCxnSpPr>
              <p:nvPr/>
            </p:nvCxnSpPr>
            <p:spPr>
              <a:xfrm>
                <a:off x="3276600" y="3886200"/>
                <a:ext cx="1045122" cy="809625"/>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FFB2A6A6-25D1-4D88-B082-8988DBF6B552}"/>
                </a:ext>
              </a:extLst>
            </p:cNvPr>
            <p:cNvCxnSpPr>
              <a:cxnSpLocks/>
            </p:cNvCxnSpPr>
            <p:nvPr/>
          </p:nvCxnSpPr>
          <p:spPr>
            <a:xfrm flipV="1">
              <a:off x="6381750" y="2552700"/>
              <a:ext cx="1690116" cy="6058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120F854-866D-4FF5-BCB7-7E6C36321610}"/>
                </a:ext>
              </a:extLst>
            </p:cNvPr>
            <p:cNvCxnSpPr>
              <a:cxnSpLocks/>
            </p:cNvCxnSpPr>
            <p:nvPr/>
          </p:nvCxnSpPr>
          <p:spPr>
            <a:xfrm>
              <a:off x="6381750" y="3295650"/>
              <a:ext cx="1524000" cy="60960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3243966-32FD-4B36-A919-725AC9B9BFC4}"/>
                </a:ext>
              </a:extLst>
            </p:cNvPr>
            <p:cNvCxnSpPr>
              <a:cxnSpLocks/>
            </p:cNvCxnSpPr>
            <p:nvPr/>
          </p:nvCxnSpPr>
          <p:spPr>
            <a:xfrm flipV="1">
              <a:off x="6381750" y="4076700"/>
              <a:ext cx="1581150" cy="7810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ADC84C5-1DD0-4CE4-9975-3A558FBE3AE3}"/>
                </a:ext>
              </a:extLst>
            </p:cNvPr>
            <p:cNvCxnSpPr>
              <a:cxnSpLocks/>
            </p:cNvCxnSpPr>
            <p:nvPr/>
          </p:nvCxnSpPr>
          <p:spPr>
            <a:xfrm>
              <a:off x="6381750" y="4994823"/>
              <a:ext cx="1581150" cy="4153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5558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1634-C126-4354-ACCF-8A23EA716978}"/>
              </a:ext>
            </a:extLst>
          </p:cNvPr>
          <p:cNvSpPr>
            <a:spLocks noGrp="1"/>
          </p:cNvSpPr>
          <p:nvPr>
            <p:ph type="title"/>
          </p:nvPr>
        </p:nvSpPr>
        <p:spPr>
          <a:xfrm>
            <a:off x="585216" y="2534625"/>
            <a:ext cx="9144000" cy="997196"/>
          </a:xfrm>
        </p:spPr>
        <p:txBody>
          <a:bodyPr/>
          <a:lstStyle/>
          <a:p>
            <a:r>
              <a:rPr lang="en-US" dirty="0"/>
              <a:t>Walkthrough: Create an APIM instance by using Azure CLI</a:t>
            </a:r>
          </a:p>
        </p:txBody>
      </p:sp>
      <p:sp>
        <p:nvSpPr>
          <p:cNvPr id="3" name="Text Placeholder 2">
            <a:extLst>
              <a:ext uri="{FF2B5EF4-FFF2-40B4-BE49-F238E27FC236}">
                <a16:creationId xmlns:a16="http://schemas.microsoft.com/office/drawing/2014/main" id="{128630AF-15D6-40E8-B3B3-B3AD6F49E06B}"/>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0742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DEE9-70F5-4F45-B035-69489A0DA69B}"/>
              </a:ext>
            </a:extLst>
          </p:cNvPr>
          <p:cNvSpPr>
            <a:spLocks noGrp="1"/>
          </p:cNvSpPr>
          <p:nvPr>
            <p:ph type="title"/>
          </p:nvPr>
        </p:nvSpPr>
        <p:spPr>
          <a:xfrm>
            <a:off x="585216" y="2534625"/>
            <a:ext cx="9144000" cy="997196"/>
          </a:xfrm>
        </p:spPr>
        <p:txBody>
          <a:bodyPr/>
          <a:lstStyle/>
          <a:p>
            <a:r>
              <a:rPr lang="en-US" dirty="0"/>
              <a:t>Walkthrough: </a:t>
            </a:r>
            <a:r>
              <a:rPr lang="en-US" b="1" dirty="0"/>
              <a:t>Importing an API by using the Azure portal</a:t>
            </a:r>
            <a:endParaRPr lang="en-US" dirty="0"/>
          </a:p>
        </p:txBody>
      </p:sp>
      <p:sp>
        <p:nvSpPr>
          <p:cNvPr id="3" name="Text Placeholder 2">
            <a:extLst>
              <a:ext uri="{FF2B5EF4-FFF2-40B4-BE49-F238E27FC236}">
                <a16:creationId xmlns:a16="http://schemas.microsoft.com/office/drawing/2014/main" id="{6EE76F68-51CC-4D28-A011-3E3F5EE46155}"/>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036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356A-B518-48BA-8C28-EE98EC5F7100}"/>
              </a:ext>
            </a:extLst>
          </p:cNvPr>
          <p:cNvSpPr>
            <a:spLocks noGrp="1"/>
          </p:cNvSpPr>
          <p:nvPr>
            <p:ph type="title"/>
          </p:nvPr>
        </p:nvSpPr>
        <p:spPr>
          <a:xfrm>
            <a:off x="585216" y="2534625"/>
            <a:ext cx="9144000" cy="997196"/>
          </a:xfrm>
        </p:spPr>
        <p:txBody>
          <a:bodyPr/>
          <a:lstStyle/>
          <a:p>
            <a:r>
              <a:rPr lang="en-US" dirty="0"/>
              <a:t>Walkthrough: Creating and publishing a product</a:t>
            </a:r>
          </a:p>
        </p:txBody>
      </p:sp>
      <p:sp>
        <p:nvSpPr>
          <p:cNvPr id="3" name="Text Placeholder 2">
            <a:extLst>
              <a:ext uri="{FF2B5EF4-FFF2-40B4-BE49-F238E27FC236}">
                <a16:creationId xmlns:a16="http://schemas.microsoft.com/office/drawing/2014/main" id="{8C9A81E3-2165-4E79-8F52-587FFD9C6DF8}"/>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5608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Working with APIs in APIM</a:t>
            </a:r>
          </a:p>
        </p:txBody>
      </p:sp>
    </p:spTree>
    <p:extLst>
      <p:ext uri="{BB962C8B-B14F-4D97-AF65-F5344CB8AC3E}">
        <p14:creationId xmlns:p14="http://schemas.microsoft.com/office/powerpoint/2010/main" val="78631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API Management </a:t>
            </a:r>
            <a:r>
              <a:rPr lang="en-US"/>
              <a:t>instance overview</a:t>
            </a:r>
            <a:endParaRPr lang="en-US" dirty="0"/>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pic>
        <p:nvPicPr>
          <p:cNvPr id="5" name="Picture 4" descr="Azure API Management icon">
            <a:extLst>
              <a:ext uri="{FF2B5EF4-FFF2-40B4-BE49-F238E27FC236}">
                <a16:creationId xmlns:a16="http://schemas.microsoft.com/office/drawing/2014/main" id="{F640F9B2-ED99-46E4-AA45-9C601618BF38}"/>
              </a:ext>
            </a:extLst>
          </p:cNvPr>
          <p:cNvPicPr>
            <a:picLocks noChangeAspect="1"/>
          </p:cNvPicPr>
          <p:nvPr/>
        </p:nvPicPr>
        <p:blipFill>
          <a:blip r:embed="rId3"/>
          <a:stretch>
            <a:fillRect/>
          </a:stretch>
        </p:blipFill>
        <p:spPr>
          <a:xfrm>
            <a:off x="9272119" y="1445021"/>
            <a:ext cx="2337269" cy="2337269"/>
          </a:xfrm>
          <a:prstGeom prst="rect">
            <a:avLst/>
          </a:prstGeom>
        </p:spPr>
      </p:pic>
    </p:spTree>
    <p:extLst>
      <p:ext uri="{BB962C8B-B14F-4D97-AF65-F5344CB8AC3E}">
        <p14:creationId xmlns:p14="http://schemas.microsoft.com/office/powerpoint/2010/main" val="39608664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853EFC-77E9-462D-8C7D-F623436A9B09}"/>
              </a:ext>
            </a:extLst>
          </p:cNvPr>
          <p:cNvSpPr>
            <a:spLocks noGrp="1"/>
          </p:cNvSpPr>
          <p:nvPr>
            <p:ph type="title"/>
          </p:nvPr>
        </p:nvSpPr>
        <p:spPr/>
        <p:txBody>
          <a:bodyPr/>
          <a:lstStyle/>
          <a:p>
            <a:r>
              <a:rPr lang="en-US" dirty="0"/>
              <a:t>Manage using Git</a:t>
            </a:r>
          </a:p>
        </p:txBody>
      </p:sp>
      <p:grpSp>
        <p:nvGrpSpPr>
          <p:cNvPr id="5" name="Group 4" descr="The diagram depicts how you can configure an API Management service instance by using Git or the portal. The diagram also depicts how you can sync the changes between the two management experiences.">
            <a:extLst>
              <a:ext uri="{FF2B5EF4-FFF2-40B4-BE49-F238E27FC236}">
                <a16:creationId xmlns:a16="http://schemas.microsoft.com/office/drawing/2014/main" id="{E847A9A8-EC8C-4123-90C9-A762B9A4C715}"/>
              </a:ext>
            </a:extLst>
          </p:cNvPr>
          <p:cNvGrpSpPr/>
          <p:nvPr/>
        </p:nvGrpSpPr>
        <p:grpSpPr>
          <a:xfrm>
            <a:off x="879170" y="1254088"/>
            <a:ext cx="10888108" cy="5014950"/>
            <a:chOff x="879170" y="1254088"/>
            <a:chExt cx="10888108" cy="5014950"/>
          </a:xfrm>
        </p:grpSpPr>
        <p:sp>
          <p:nvSpPr>
            <p:cNvPr id="4" name="TextBox 3">
              <a:extLst>
                <a:ext uri="{FF2B5EF4-FFF2-40B4-BE49-F238E27FC236}">
                  <a16:creationId xmlns:a16="http://schemas.microsoft.com/office/drawing/2014/main" id="{E0A2A060-318B-4061-B11C-CA7CAA48844A}"/>
                </a:ext>
              </a:extLst>
            </p:cNvPr>
            <p:cNvSpPr txBox="1"/>
            <p:nvPr/>
          </p:nvSpPr>
          <p:spPr>
            <a:xfrm>
              <a:off x="879170" y="3790950"/>
              <a:ext cx="5016500"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https://{name}.scm.azure-api.net</a:t>
              </a:r>
            </a:p>
          </p:txBody>
        </p:sp>
        <p:sp>
          <p:nvSpPr>
            <p:cNvPr id="19" name="TextBox 18">
              <a:extLst>
                <a:ext uri="{FF2B5EF4-FFF2-40B4-BE49-F238E27FC236}">
                  <a16:creationId xmlns:a16="http://schemas.microsoft.com/office/drawing/2014/main" id="{A5D6595D-C305-4661-B9B1-48A8FF81BCE3}"/>
                </a:ext>
              </a:extLst>
            </p:cNvPr>
            <p:cNvSpPr txBox="1"/>
            <p:nvPr/>
          </p:nvSpPr>
          <p:spPr>
            <a:xfrm>
              <a:off x="6592887" y="3790950"/>
              <a:ext cx="5174391"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https://{name}.management.azure-api.net</a:t>
              </a:r>
            </a:p>
          </p:txBody>
        </p:sp>
        <p:grpSp>
          <p:nvGrpSpPr>
            <p:cNvPr id="29" name="Group 28">
              <a:extLst>
                <a:ext uri="{FF2B5EF4-FFF2-40B4-BE49-F238E27FC236}">
                  <a16:creationId xmlns:a16="http://schemas.microsoft.com/office/drawing/2014/main" id="{66794ADB-8CCC-408C-86F7-55EA261AFF94}"/>
                </a:ext>
              </a:extLst>
            </p:cNvPr>
            <p:cNvGrpSpPr/>
            <p:nvPr/>
          </p:nvGrpSpPr>
          <p:grpSpPr>
            <a:xfrm>
              <a:off x="3943350" y="4220713"/>
              <a:ext cx="4114800" cy="2048325"/>
              <a:chOff x="3816673" y="3985207"/>
              <a:chExt cx="2520000" cy="2048325"/>
            </a:xfrm>
          </p:grpSpPr>
          <p:sp>
            <p:nvSpPr>
              <p:cNvPr id="44" name="Up Arrow 58">
                <a:extLst>
                  <a:ext uri="{FF2B5EF4-FFF2-40B4-BE49-F238E27FC236}">
                    <a16:creationId xmlns:a16="http://schemas.microsoft.com/office/drawing/2014/main" id="{2BED5648-25EC-44F5-9D84-4A4CD8D272EF}"/>
                  </a:ext>
                </a:extLst>
              </p:cNvPr>
              <p:cNvSpPr/>
              <p:nvPr/>
            </p:nvSpPr>
            <p:spPr>
              <a:xfrm rot="5400000">
                <a:off x="4896673" y="4272460"/>
                <a:ext cx="360000" cy="2520000"/>
              </a:xfrm>
              <a:prstGeom prst="upArrow">
                <a:avLst/>
              </a:prstGeom>
              <a:solidFill>
                <a:srgbClr val="00B29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Up Arrow 60">
                <a:extLst>
                  <a:ext uri="{FF2B5EF4-FFF2-40B4-BE49-F238E27FC236}">
                    <a16:creationId xmlns:a16="http://schemas.microsoft.com/office/drawing/2014/main" id="{6D10C6CA-4D31-4ECC-9C8E-28F0306C34B3}"/>
                  </a:ext>
                </a:extLst>
              </p:cNvPr>
              <p:cNvSpPr/>
              <p:nvPr/>
            </p:nvSpPr>
            <p:spPr>
              <a:xfrm rot="16200000">
                <a:off x="4896673" y="3130432"/>
                <a:ext cx="360000" cy="2520000"/>
              </a:xfrm>
              <a:prstGeom prst="upArrow">
                <a:avLst/>
              </a:prstGeom>
              <a:solidFill>
                <a:srgbClr val="01BCF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CE9430E7-7915-43F2-86E5-181AA228BA64}"/>
                  </a:ext>
                </a:extLst>
              </p:cNvPr>
              <p:cNvSpPr txBox="1"/>
              <p:nvPr/>
            </p:nvSpPr>
            <p:spPr>
              <a:xfrm>
                <a:off x="4232917" y="398520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pull</a:t>
                </a:r>
              </a:p>
            </p:txBody>
          </p:sp>
          <p:sp>
            <p:nvSpPr>
              <p:cNvPr id="49" name="TextBox 48">
                <a:extLst>
                  <a:ext uri="{FF2B5EF4-FFF2-40B4-BE49-F238E27FC236}">
                    <a16:creationId xmlns:a16="http://schemas.microsoft.com/office/drawing/2014/main" id="{3BB86C77-5794-477D-87F6-EC3590ABBAF1}"/>
                  </a:ext>
                </a:extLst>
              </p:cNvPr>
              <p:cNvSpPr txBox="1"/>
              <p:nvPr/>
            </p:nvSpPr>
            <p:spPr>
              <a:xfrm>
                <a:off x="4232917" y="513455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push</a:t>
                </a:r>
              </a:p>
            </p:txBody>
          </p:sp>
          <p:sp>
            <p:nvSpPr>
              <p:cNvPr id="51" name="TextBox 50">
                <a:extLst>
                  <a:ext uri="{FF2B5EF4-FFF2-40B4-BE49-F238E27FC236}">
                    <a16:creationId xmlns:a16="http://schemas.microsoft.com/office/drawing/2014/main" id="{89142689-E9F5-43A7-8D91-14AAD5905215}"/>
                  </a:ext>
                </a:extLst>
              </p:cNvPr>
              <p:cNvSpPr txBox="1"/>
              <p:nvPr/>
            </p:nvSpPr>
            <p:spPr>
              <a:xfrm>
                <a:off x="4232917" y="44958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SAVE</a:t>
                </a:r>
              </a:p>
            </p:txBody>
          </p:sp>
          <p:sp>
            <p:nvSpPr>
              <p:cNvPr id="52" name="TextBox 51">
                <a:extLst>
                  <a:ext uri="{FF2B5EF4-FFF2-40B4-BE49-F238E27FC236}">
                    <a16:creationId xmlns:a16="http://schemas.microsoft.com/office/drawing/2014/main" id="{17E63563-7A3F-40B9-83B5-9E60A94305BF}"/>
                  </a:ext>
                </a:extLst>
              </p:cNvPr>
              <p:cNvSpPr txBox="1"/>
              <p:nvPr/>
            </p:nvSpPr>
            <p:spPr>
              <a:xfrm>
                <a:off x="4232917" y="56642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DEPLOY</a:t>
                </a:r>
              </a:p>
            </p:txBody>
          </p:sp>
        </p:grpSp>
        <p:grpSp>
          <p:nvGrpSpPr>
            <p:cNvPr id="40" name="Group 39">
              <a:extLst>
                <a:ext uri="{FF2B5EF4-FFF2-40B4-BE49-F238E27FC236}">
                  <a16:creationId xmlns:a16="http://schemas.microsoft.com/office/drawing/2014/main" id="{D01D32A6-707E-4352-A97F-CCCF6E441B24}"/>
                </a:ext>
              </a:extLst>
            </p:cNvPr>
            <p:cNvGrpSpPr/>
            <p:nvPr/>
          </p:nvGrpSpPr>
          <p:grpSpPr>
            <a:xfrm>
              <a:off x="1151161" y="4995543"/>
              <a:ext cx="1137204" cy="1273495"/>
              <a:chOff x="494067" y="4575175"/>
              <a:chExt cx="1137204" cy="1273495"/>
            </a:xfrm>
          </p:grpSpPr>
          <p:pic>
            <p:nvPicPr>
              <p:cNvPr id="6" name="Graphic 5">
                <a:extLst>
                  <a:ext uri="{FF2B5EF4-FFF2-40B4-BE49-F238E27FC236}">
                    <a16:creationId xmlns:a16="http://schemas.microsoft.com/office/drawing/2014/main" id="{80221CC4-B647-4919-A27F-E67D864BF3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200" y="4575175"/>
                <a:ext cx="885825" cy="885825"/>
              </a:xfrm>
              <a:prstGeom prst="rect">
                <a:avLst/>
              </a:prstGeom>
            </p:spPr>
          </p:pic>
          <p:sp>
            <p:nvSpPr>
              <p:cNvPr id="53" name="TextBox 52">
                <a:extLst>
                  <a:ext uri="{FF2B5EF4-FFF2-40B4-BE49-F238E27FC236}">
                    <a16:creationId xmlns:a16="http://schemas.microsoft.com/office/drawing/2014/main" id="{4C4CE9F9-319E-4DDA-A6AB-E105CDD21390}"/>
                  </a:ext>
                </a:extLst>
              </p:cNvPr>
              <p:cNvSpPr txBox="1"/>
              <p:nvPr/>
            </p:nvSpPr>
            <p:spPr>
              <a:xfrm>
                <a:off x="494067" y="5571671"/>
                <a:ext cx="1137204"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repo</a:t>
                </a:r>
              </a:p>
            </p:txBody>
          </p:sp>
        </p:grpSp>
        <p:sp>
          <p:nvSpPr>
            <p:cNvPr id="56" name="TextBox 55">
              <a:extLst>
                <a:ext uri="{FF2B5EF4-FFF2-40B4-BE49-F238E27FC236}">
                  <a16:creationId xmlns:a16="http://schemas.microsoft.com/office/drawing/2014/main" id="{AF2EECED-667F-4769-AEB4-7272EFAD4375}"/>
                </a:ext>
              </a:extLst>
            </p:cNvPr>
            <p:cNvSpPr txBox="1"/>
            <p:nvPr/>
          </p:nvSpPr>
          <p:spPr>
            <a:xfrm>
              <a:off x="1628493" y="2701151"/>
              <a:ext cx="1599974"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clone</a:t>
              </a:r>
            </a:p>
            <a:p>
              <a:pPr algn="ctr"/>
              <a:r>
                <a:rPr lang="en-US" sz="1800" dirty="0">
                  <a:gradFill>
                    <a:gsLst>
                      <a:gs pos="2917">
                        <a:schemeClr val="tx1"/>
                      </a:gs>
                      <a:gs pos="30000">
                        <a:schemeClr val="tx1"/>
                      </a:gs>
                    </a:gsLst>
                    <a:lin ang="5400000" scaled="0"/>
                  </a:gradFill>
                </a:rPr>
                <a:t>git pull</a:t>
              </a:r>
            </a:p>
          </p:txBody>
        </p:sp>
        <p:grpSp>
          <p:nvGrpSpPr>
            <p:cNvPr id="58" name="Group 57">
              <a:extLst>
                <a:ext uri="{FF2B5EF4-FFF2-40B4-BE49-F238E27FC236}">
                  <a16:creationId xmlns:a16="http://schemas.microsoft.com/office/drawing/2014/main" id="{6B35862B-82A7-48CC-A88F-106E6797A6FB}"/>
                </a:ext>
              </a:extLst>
            </p:cNvPr>
            <p:cNvGrpSpPr/>
            <p:nvPr/>
          </p:nvGrpSpPr>
          <p:grpSpPr>
            <a:xfrm>
              <a:off x="1656918" y="1254088"/>
              <a:ext cx="1543124" cy="1543124"/>
              <a:chOff x="1096208" y="1254088"/>
              <a:chExt cx="1543124" cy="1543124"/>
            </a:xfrm>
          </p:grpSpPr>
          <p:pic>
            <p:nvPicPr>
              <p:cNvPr id="32" name="Picture 31">
                <a:extLst>
                  <a:ext uri="{FF2B5EF4-FFF2-40B4-BE49-F238E27FC236}">
                    <a16:creationId xmlns:a16="http://schemas.microsoft.com/office/drawing/2014/main" id="{1BCE9EAD-A6A9-4311-B41B-D65D499D9784}"/>
                  </a:ext>
                </a:extLst>
              </p:cNvPr>
              <p:cNvPicPr>
                <a:picLocks noChangeAspect="1"/>
              </p:cNvPicPr>
              <p:nvPr/>
            </p:nvPicPr>
            <p:blipFill>
              <a:blip r:embed="rId5"/>
              <a:stretch>
                <a:fillRect/>
              </a:stretch>
            </p:blipFill>
            <p:spPr>
              <a:xfrm>
                <a:off x="1096208" y="1254088"/>
                <a:ext cx="1543124" cy="1543124"/>
              </a:xfrm>
              <a:prstGeom prst="rect">
                <a:avLst/>
              </a:prstGeom>
            </p:spPr>
          </p:pic>
          <p:sp>
            <p:nvSpPr>
              <p:cNvPr id="57" name="TextBox 56">
                <a:extLst>
                  <a:ext uri="{FF2B5EF4-FFF2-40B4-BE49-F238E27FC236}">
                    <a16:creationId xmlns:a16="http://schemas.microsoft.com/office/drawing/2014/main" id="{AC6132C2-985A-4EC8-8C9B-7BC0155EFFEB}"/>
                  </a:ext>
                </a:extLst>
              </p:cNvPr>
              <p:cNvSpPr txBox="1"/>
              <p:nvPr/>
            </p:nvSpPr>
            <p:spPr>
              <a:xfrm>
                <a:off x="1409700" y="1621135"/>
                <a:ext cx="1181100" cy="923330"/>
              </a:xfrm>
              <a:prstGeom prst="rect">
                <a:avLst/>
              </a:prstGeom>
              <a:noFill/>
            </p:spPr>
            <p:txBody>
              <a:bodyPr wrap="square" lIns="0" tIns="0" rIns="0" bIns="0" rtlCol="0">
                <a:spAutoFit/>
              </a:bodyPr>
              <a:lstStyle/>
              <a:p>
                <a:pPr algn="l"/>
                <a:r>
                  <a:rPr lang="en-IN" sz="6000" dirty="0">
                    <a:solidFill>
                      <a:srgbClr val="00188D"/>
                    </a:solidFill>
                    <a:latin typeface="+mj-lt"/>
                  </a:rPr>
                  <a:t>&gt;_</a:t>
                </a:r>
                <a:endParaRPr lang="en-US" sz="6000" dirty="0">
                  <a:solidFill>
                    <a:srgbClr val="00188D"/>
                  </a:solidFill>
                  <a:latin typeface="+mj-lt"/>
                </a:endParaRPr>
              </a:p>
            </p:txBody>
          </p:sp>
        </p:grpSp>
        <p:sp>
          <p:nvSpPr>
            <p:cNvPr id="61" name="Rectangle 60">
              <a:extLst>
                <a:ext uri="{FF2B5EF4-FFF2-40B4-BE49-F238E27FC236}">
                  <a16:creationId xmlns:a16="http://schemas.microsoft.com/office/drawing/2014/main" id="{043E6761-7825-4030-B0DD-A9544C3A5162}"/>
                </a:ext>
              </a:extLst>
            </p:cNvPr>
            <p:cNvSpPr/>
            <p:nvPr/>
          </p:nvSpPr>
          <p:spPr bwMode="auto">
            <a:xfrm>
              <a:off x="8343900" y="1733550"/>
              <a:ext cx="1619250" cy="8191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3A348F9E-F0AC-41F2-A206-BBCA0BD992E3}"/>
                </a:ext>
              </a:extLst>
            </p:cNvPr>
            <p:cNvSpPr/>
            <p:nvPr/>
          </p:nvSpPr>
          <p:spPr bwMode="auto">
            <a:xfrm>
              <a:off x="8838797" y="2122954"/>
              <a:ext cx="714375"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70A6E445-5857-4649-A41C-176837CE3245}"/>
                </a:ext>
              </a:extLst>
            </p:cNvPr>
            <p:cNvSpPr/>
            <p:nvPr/>
          </p:nvSpPr>
          <p:spPr bwMode="auto">
            <a:xfrm>
              <a:off x="8482017" y="1718044"/>
              <a:ext cx="1390650" cy="216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id="{54A0A92D-2D39-428F-941E-8100ACDE82D8}"/>
                </a:ext>
              </a:extLst>
            </p:cNvPr>
            <p:cNvSpPr/>
            <p:nvPr/>
          </p:nvSpPr>
          <p:spPr bwMode="auto">
            <a:xfrm>
              <a:off x="8963025" y="2344055"/>
              <a:ext cx="432000"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1428E820-0420-4806-8247-0E93EEC57A31}"/>
                </a:ext>
              </a:extLst>
            </p:cNvPr>
            <p:cNvGrpSpPr/>
            <p:nvPr/>
          </p:nvGrpSpPr>
          <p:grpSpPr>
            <a:xfrm>
              <a:off x="8542148" y="4991100"/>
              <a:ext cx="2895790" cy="1277938"/>
              <a:chOff x="8542148" y="4991100"/>
              <a:chExt cx="2895790" cy="1277938"/>
            </a:xfrm>
          </p:grpSpPr>
          <p:pic>
            <p:nvPicPr>
              <p:cNvPr id="39" name="Picture 38">
                <a:extLst>
                  <a:ext uri="{FF2B5EF4-FFF2-40B4-BE49-F238E27FC236}">
                    <a16:creationId xmlns:a16="http://schemas.microsoft.com/office/drawing/2014/main" id="{5668E894-1446-4849-8088-1223BD457C43}"/>
                  </a:ext>
                </a:extLst>
              </p:cNvPr>
              <p:cNvPicPr>
                <a:picLocks noChangeAspect="1"/>
              </p:cNvPicPr>
              <p:nvPr/>
            </p:nvPicPr>
            <p:blipFill>
              <a:blip r:embed="rId6"/>
              <a:stretch>
                <a:fillRect/>
              </a:stretch>
            </p:blipFill>
            <p:spPr>
              <a:xfrm>
                <a:off x="8542148" y="4991100"/>
                <a:ext cx="1277938" cy="1277938"/>
              </a:xfrm>
              <a:prstGeom prst="rect">
                <a:avLst/>
              </a:prstGeom>
            </p:spPr>
          </p:pic>
          <p:sp>
            <p:nvSpPr>
              <p:cNvPr id="82" name="TextBox 81">
                <a:extLst>
                  <a:ext uri="{FF2B5EF4-FFF2-40B4-BE49-F238E27FC236}">
                    <a16:creationId xmlns:a16="http://schemas.microsoft.com/office/drawing/2014/main" id="{98AA4DD7-20EF-476C-9CEF-85A95E2DA4CF}"/>
                  </a:ext>
                </a:extLst>
              </p:cNvPr>
              <p:cNvSpPr txBox="1"/>
              <p:nvPr/>
            </p:nvSpPr>
            <p:spPr>
              <a:xfrm>
                <a:off x="9807268" y="5370257"/>
                <a:ext cx="1630670"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Configuration</a:t>
                </a:r>
              </a:p>
              <a:p>
                <a:pPr algn="ctr"/>
                <a:r>
                  <a:rPr lang="en-US" sz="1800" dirty="0">
                    <a:gradFill>
                      <a:gsLst>
                        <a:gs pos="2917">
                          <a:schemeClr val="tx1"/>
                        </a:gs>
                        <a:gs pos="30000">
                          <a:schemeClr val="tx1"/>
                        </a:gs>
                      </a:gsLst>
                      <a:lin ang="5400000" scaled="0"/>
                    </a:gradFill>
                  </a:rPr>
                  <a:t>database</a:t>
                </a:r>
              </a:p>
            </p:txBody>
          </p:sp>
        </p:grpSp>
        <p:sp>
          <p:nvSpPr>
            <p:cNvPr id="68" name="Up Arrow 60">
              <a:extLst>
                <a:ext uri="{FF2B5EF4-FFF2-40B4-BE49-F238E27FC236}">
                  <a16:creationId xmlns:a16="http://schemas.microsoft.com/office/drawing/2014/main" id="{1F5410D5-4152-422A-A66F-592564F3F76A}"/>
                </a:ext>
              </a:extLst>
            </p:cNvPr>
            <p:cNvSpPr/>
            <p:nvPr/>
          </p:nvSpPr>
          <p:spPr>
            <a:xfrm rot="10800000">
              <a:off x="2324461" y="3328372"/>
              <a:ext cx="182880" cy="397178"/>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Oval 84">
              <a:extLst>
                <a:ext uri="{FF2B5EF4-FFF2-40B4-BE49-F238E27FC236}">
                  <a16:creationId xmlns:a16="http://schemas.microsoft.com/office/drawing/2014/main" id="{F82694FB-1FC4-4C07-A991-96510B935A88}"/>
                </a:ext>
              </a:extLst>
            </p:cNvPr>
            <p:cNvSpPr/>
            <p:nvPr/>
          </p:nvSpPr>
          <p:spPr bwMode="auto">
            <a:xfrm>
              <a:off x="2273897"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622BE6FE-6A35-4CC2-9D96-C56CB813EF1D}"/>
                </a:ext>
              </a:extLst>
            </p:cNvPr>
            <p:cNvCxnSpPr>
              <a:cxnSpLocks/>
              <a:stCxn id="85" idx="4"/>
            </p:cNvCxnSpPr>
            <p:nvPr/>
          </p:nvCxnSpPr>
          <p:spPr>
            <a:xfrm>
              <a:off x="2399897" y="4423950"/>
              <a:ext cx="3" cy="30214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2" name="Up Arrow 60">
              <a:extLst>
                <a:ext uri="{FF2B5EF4-FFF2-40B4-BE49-F238E27FC236}">
                  <a16:creationId xmlns:a16="http://schemas.microsoft.com/office/drawing/2014/main" id="{52F56FFD-E6BC-4029-9E1B-9E9F7532FDA0}"/>
                </a:ext>
              </a:extLst>
            </p:cNvPr>
            <p:cNvSpPr/>
            <p:nvPr/>
          </p:nvSpPr>
          <p:spPr>
            <a:xfrm rot="10800000">
              <a:off x="9083856" y="2743200"/>
              <a:ext cx="182880" cy="982350"/>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val 92">
              <a:extLst>
                <a:ext uri="{FF2B5EF4-FFF2-40B4-BE49-F238E27FC236}">
                  <a16:creationId xmlns:a16="http://schemas.microsoft.com/office/drawing/2014/main" id="{070F7038-A4E8-4107-A767-1ADF9226DB19}"/>
                </a:ext>
              </a:extLst>
            </p:cNvPr>
            <p:cNvSpPr/>
            <p:nvPr/>
          </p:nvSpPr>
          <p:spPr bwMode="auto">
            <a:xfrm>
              <a:off x="9049296"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a:extLst>
                <a:ext uri="{FF2B5EF4-FFF2-40B4-BE49-F238E27FC236}">
                  <a16:creationId xmlns:a16="http://schemas.microsoft.com/office/drawing/2014/main" id="{753FD60F-7697-48A8-994D-51D615DE5F4F}"/>
                </a:ext>
              </a:extLst>
            </p:cNvPr>
            <p:cNvCxnSpPr>
              <a:cxnSpLocks/>
              <a:stCxn id="93" idx="4"/>
            </p:cNvCxnSpPr>
            <p:nvPr/>
          </p:nvCxnSpPr>
          <p:spPr>
            <a:xfrm flipH="1">
              <a:off x="9170536" y="4423950"/>
              <a:ext cx="4760" cy="353550"/>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E5AE23B7-C1B0-423B-AB0C-DA9973F075A9}"/>
                </a:ext>
              </a:extLst>
            </p:cNvPr>
            <p:cNvSpPr/>
            <p:nvPr/>
          </p:nvSpPr>
          <p:spPr bwMode="auto">
            <a:xfrm>
              <a:off x="2273900"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2A5108A8-A0E8-494E-877F-59BEBB3D14F1}"/>
                </a:ext>
              </a:extLst>
            </p:cNvPr>
            <p:cNvCxnSpPr>
              <a:cxnSpLocks/>
              <a:stCxn id="66" idx="4"/>
              <a:endCxn id="69" idx="0"/>
            </p:cNvCxnSpPr>
            <p:nvPr/>
          </p:nvCxnSpPr>
          <p:spPr>
            <a:xfrm>
              <a:off x="2399900" y="4952684"/>
              <a:ext cx="3" cy="612638"/>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490D07D4-D804-4793-9417-527B959FCE41}"/>
                </a:ext>
              </a:extLst>
            </p:cNvPr>
            <p:cNvSpPr/>
            <p:nvPr/>
          </p:nvSpPr>
          <p:spPr bwMode="auto">
            <a:xfrm>
              <a:off x="2273903" y="5565322"/>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5754DA78-E08A-479A-B0AC-727C2ADFEA33}"/>
                </a:ext>
              </a:extLst>
            </p:cNvPr>
            <p:cNvCxnSpPr>
              <a:cxnSpLocks/>
              <a:stCxn id="72" idx="2"/>
              <a:endCxn id="66" idx="6"/>
            </p:cNvCxnSpPr>
            <p:nvPr/>
          </p:nvCxnSpPr>
          <p:spPr>
            <a:xfrm flipH="1">
              <a:off x="2525900" y="4826684"/>
              <a:ext cx="445487" cy="0"/>
            </a:xfrm>
            <a:prstGeom prst="line">
              <a:avLst/>
            </a:prstGeom>
            <a:solidFill>
              <a:srgbClr val="A80000"/>
            </a:solidFill>
            <a:ln w="76200">
              <a:solidFill>
                <a:srgbClr val="A8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278B946-0B22-4AA5-B543-5AD633095641}"/>
                </a:ext>
              </a:extLst>
            </p:cNvPr>
            <p:cNvSpPr/>
            <p:nvPr/>
          </p:nvSpPr>
          <p:spPr bwMode="auto">
            <a:xfrm>
              <a:off x="2971387"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8458E23E-F95D-487D-92C6-ECA0565DFCA3}"/>
                </a:ext>
              </a:extLst>
            </p:cNvPr>
            <p:cNvCxnSpPr>
              <a:cxnSpLocks/>
              <a:stCxn id="69" idx="6"/>
              <a:endCxn id="55" idx="4"/>
            </p:cNvCxnSpPr>
            <p:nvPr/>
          </p:nvCxnSpPr>
          <p:spPr>
            <a:xfrm flipV="1">
              <a:off x="2525903" y="5370257"/>
              <a:ext cx="571484" cy="321065"/>
            </a:xfrm>
            <a:prstGeom prst="curvedConnector2">
              <a:avLst/>
            </a:prstGeom>
            <a:solidFill>
              <a:srgbClr val="A80000"/>
            </a:solidFill>
            <a:ln w="76200">
              <a:solidFill>
                <a:srgbClr val="A8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1677ADD-D3DB-49B8-88B7-FE915535B145}"/>
                </a:ext>
              </a:extLst>
            </p:cNvPr>
            <p:cNvSpPr/>
            <p:nvPr/>
          </p:nvSpPr>
          <p:spPr bwMode="auto">
            <a:xfrm>
              <a:off x="8365671" y="1621135"/>
              <a:ext cx="1619250" cy="972086"/>
            </a:xfrm>
            <a:prstGeom prst="rect">
              <a:avLst/>
            </a:prstGeom>
            <a:noFill/>
            <a:ln w="38100">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8C047D35-447A-44D5-B509-DDC0720F1F8B}"/>
                </a:ext>
              </a:extLst>
            </p:cNvPr>
            <p:cNvSpPr/>
            <p:nvPr/>
          </p:nvSpPr>
          <p:spPr bwMode="auto">
            <a:xfrm>
              <a:off x="2971387" y="5118257"/>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4494572E-2E21-41F4-B6D7-821725BCDBE4}"/>
                </a:ext>
              </a:extLst>
            </p:cNvPr>
            <p:cNvCxnSpPr>
              <a:cxnSpLocks/>
              <a:stCxn id="72" idx="4"/>
              <a:endCxn id="55" idx="0"/>
            </p:cNvCxnSpPr>
            <p:nvPr/>
          </p:nvCxnSpPr>
          <p:spPr>
            <a:xfrm>
              <a:off x="3097387" y="4952684"/>
              <a:ext cx="0" cy="16557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55620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Service hierarchy</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grpSp>
        <p:nvGrpSpPr>
          <p:cNvPr id="32" name="Group 31" descr="The diagram depicts the hierarchy of an API Management service instance with two operations which in turn have one or two operations for HTTP verbs such as GET or POST.">
            <a:extLst>
              <a:ext uri="{FF2B5EF4-FFF2-40B4-BE49-F238E27FC236}">
                <a16:creationId xmlns:a16="http://schemas.microsoft.com/office/drawing/2014/main" id="{B086AE65-AC92-4F96-B613-A236F9B6D3EF}"/>
              </a:ext>
            </a:extLst>
          </p:cNvPr>
          <p:cNvGrpSpPr/>
          <p:nvPr/>
        </p:nvGrpSpPr>
        <p:grpSpPr>
          <a:xfrm>
            <a:off x="4046504" y="3581399"/>
            <a:ext cx="7545733" cy="2683558"/>
            <a:chOff x="4046504" y="3581399"/>
            <a:chExt cx="7545733" cy="2683558"/>
          </a:xfrm>
        </p:grpSpPr>
        <p:sp>
          <p:nvSpPr>
            <p:cNvPr id="6" name="Rectangle: Rounded Corners 5">
              <a:extLst>
                <a:ext uri="{FF2B5EF4-FFF2-40B4-BE49-F238E27FC236}">
                  <a16:creationId xmlns:a16="http://schemas.microsoft.com/office/drawing/2014/main" id="{6CD4B10A-5B0A-492A-98D0-A6D69CEEA39F}"/>
                </a:ext>
              </a:extLst>
            </p:cNvPr>
            <p:cNvSpPr/>
            <p:nvPr/>
          </p:nvSpPr>
          <p:spPr>
            <a:xfrm>
              <a:off x="4046504" y="4699307"/>
              <a:ext cx="1948113" cy="777675"/>
            </a:xfrm>
            <a:prstGeom prst="roundRect">
              <a:avLst/>
            </a:prstGeom>
            <a:solidFill>
              <a:srgbClr val="00188E"/>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Service (API Management)</a:t>
              </a:r>
            </a:p>
          </p:txBody>
        </p:sp>
        <p:sp>
          <p:nvSpPr>
            <p:cNvPr id="10" name="Rectangle: Rounded Corners 9">
              <a:extLst>
                <a:ext uri="{FF2B5EF4-FFF2-40B4-BE49-F238E27FC236}">
                  <a16:creationId xmlns:a16="http://schemas.microsoft.com/office/drawing/2014/main" id="{0AAE5399-C815-4206-B939-606BA83E5D24}"/>
                </a:ext>
              </a:extLst>
            </p:cNvPr>
            <p:cNvSpPr/>
            <p:nvPr/>
          </p:nvSpPr>
          <p:spPr>
            <a:xfrm>
              <a:off x="10036887" y="3581399"/>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sp>
          <p:nvSpPr>
            <p:cNvPr id="12" name="Rectangle: Rounded Corners 11">
              <a:extLst>
                <a:ext uri="{FF2B5EF4-FFF2-40B4-BE49-F238E27FC236}">
                  <a16:creationId xmlns:a16="http://schemas.microsoft.com/office/drawing/2014/main" id="{337C457E-7E8C-4A28-9298-558CBE8A337F}"/>
                </a:ext>
              </a:extLst>
            </p:cNvPr>
            <p:cNvSpPr/>
            <p:nvPr/>
          </p:nvSpPr>
          <p:spPr>
            <a:xfrm>
              <a:off x="10036887" y="4475725"/>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POST)</a:t>
              </a:r>
            </a:p>
          </p:txBody>
        </p:sp>
        <p:cxnSp>
          <p:nvCxnSpPr>
            <p:cNvPr id="18" name="Straight Connector 17">
              <a:extLst>
                <a:ext uri="{FF2B5EF4-FFF2-40B4-BE49-F238E27FC236}">
                  <a16:creationId xmlns:a16="http://schemas.microsoft.com/office/drawing/2014/main" id="{DF800B26-137D-48C7-9021-651B393644E8}"/>
                </a:ext>
              </a:extLst>
            </p:cNvPr>
            <p:cNvCxnSpPr/>
            <p:nvPr/>
          </p:nvCxnSpPr>
          <p:spPr>
            <a:xfrm>
              <a:off x="8746535" y="5888192"/>
              <a:ext cx="13594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369C5B0-727B-491B-A089-F49292D1F3E2}"/>
                </a:ext>
              </a:extLst>
            </p:cNvPr>
            <p:cNvSpPr/>
            <p:nvPr/>
          </p:nvSpPr>
          <p:spPr>
            <a:xfrm>
              <a:off x="10036887" y="5487282"/>
              <a:ext cx="1555350" cy="777675"/>
            </a:xfrm>
            <a:prstGeom prst="roundRect">
              <a:avLst/>
            </a:prstGeom>
            <a:solidFill>
              <a:srgbClr val="00204F"/>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cxnSp>
          <p:nvCxnSpPr>
            <p:cNvPr id="20" name="Straight Connector 19">
              <a:extLst>
                <a:ext uri="{FF2B5EF4-FFF2-40B4-BE49-F238E27FC236}">
                  <a16:creationId xmlns:a16="http://schemas.microsoft.com/office/drawing/2014/main" id="{2245C500-5A54-4530-9CA6-82DE41B7F815}"/>
                </a:ext>
              </a:extLst>
            </p:cNvPr>
            <p:cNvCxnSpPr/>
            <p:nvPr/>
          </p:nvCxnSpPr>
          <p:spPr>
            <a:xfrm flipV="1">
              <a:off x="8746535" y="3952874"/>
              <a:ext cx="1290352" cy="45245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D8277C-FF9A-402B-A89E-005ABC841CD1}"/>
                </a:ext>
              </a:extLst>
            </p:cNvPr>
            <p:cNvCxnSpPr>
              <a:cxnSpLocks/>
            </p:cNvCxnSpPr>
            <p:nvPr/>
          </p:nvCxnSpPr>
          <p:spPr>
            <a:xfrm>
              <a:off x="8746535" y="4446775"/>
              <a:ext cx="1300371" cy="46607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463AC4-7A81-4364-83B0-3DBE5CD4C58A}"/>
                </a:ext>
              </a:extLst>
            </p:cNvPr>
            <p:cNvCxnSpPr>
              <a:cxnSpLocks/>
            </p:cNvCxnSpPr>
            <p:nvPr/>
          </p:nvCxnSpPr>
          <p:spPr>
            <a:xfrm flipV="1">
              <a:off x="5989608" y="4446775"/>
              <a:ext cx="1211596" cy="64879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2DF8C-E363-4921-BB1F-BFAB9C724243}"/>
                </a:ext>
              </a:extLst>
            </p:cNvPr>
            <p:cNvCxnSpPr>
              <a:cxnSpLocks/>
              <a:endCxn id="14" idx="1"/>
            </p:cNvCxnSpPr>
            <p:nvPr/>
          </p:nvCxnSpPr>
          <p:spPr>
            <a:xfrm>
              <a:off x="5989608" y="5137014"/>
              <a:ext cx="1096493" cy="73910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919BD87F-BD6F-4EFE-A43B-7CD334D53387}"/>
                </a:ext>
              </a:extLst>
            </p:cNvPr>
            <p:cNvSpPr/>
            <p:nvPr/>
          </p:nvSpPr>
          <p:spPr>
            <a:xfrm>
              <a:off x="7086101" y="5487282"/>
              <a:ext cx="2058207" cy="777675"/>
            </a:xfrm>
            <a:prstGeom prst="roundRect">
              <a:avLst/>
            </a:prstGeom>
            <a:solidFill>
              <a:srgbClr val="BBD80A"/>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(Third-party API)</a:t>
              </a:r>
            </a:p>
          </p:txBody>
        </p:sp>
        <p:sp>
          <p:nvSpPr>
            <p:cNvPr id="8" name="Rectangle: Rounded Corners 7">
              <a:extLst>
                <a:ext uri="{FF2B5EF4-FFF2-40B4-BE49-F238E27FC236}">
                  <a16:creationId xmlns:a16="http://schemas.microsoft.com/office/drawing/2014/main" id="{1E9F6855-69CE-45E6-A115-8DDCDFF9290C}"/>
                </a:ext>
              </a:extLst>
            </p:cNvPr>
            <p:cNvSpPr/>
            <p:nvPr/>
          </p:nvSpPr>
          <p:spPr>
            <a:xfrm>
              <a:off x="7086101" y="4028562"/>
              <a:ext cx="2058206" cy="777675"/>
            </a:xfrm>
            <a:prstGeom prst="roundRect">
              <a:avLst/>
            </a:prstGeom>
            <a:solidFill>
              <a:srgbClr val="FF8B00"/>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(Internal API)</a:t>
              </a:r>
            </a:p>
          </p:txBody>
        </p:sp>
      </p:grpSp>
    </p:spTree>
    <p:extLst>
      <p:ext uri="{BB962C8B-B14F-4D97-AF65-F5344CB8AC3E}">
        <p14:creationId xmlns:p14="http://schemas.microsoft.com/office/powerpoint/2010/main" val="2124509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47779792-B9AE-4D75-A877-E6E00E9895A2}"/>
              </a:ext>
            </a:extLst>
          </p:cNvPr>
          <p:cNvSpPr>
            <a:spLocks noGrp="1"/>
          </p:cNvSpPr>
          <p:nvPr>
            <p:ph type="body" sz="quarter" idx="10"/>
          </p:nvPr>
        </p:nvSpPr>
        <p:spPr>
          <a:xfrm>
            <a:off x="593725" y="1445022"/>
            <a:ext cx="11018520" cy="2757678"/>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Are 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 (</a:t>
            </a:r>
            <a:r>
              <a:rPr lang="en-US" u="sng" dirty="0">
                <a:latin typeface="Segoe UI" panose="020B0502040204020203" pitchFamily="34" charset="0"/>
                <a:cs typeface="Segoe UI" panose="020B0502040204020203" pitchFamily="34" charset="0"/>
                <a:hlinkClick r:id="rId3"/>
              </a:rPr>
              <a:t>https://aka.ms/AA4gbik</a:t>
            </a:r>
            <a:r>
              <a:rPr lang="en-US" u="sng"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40754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p:txBody>
          <a:bodyPr/>
          <a:lstStyle/>
          <a:p>
            <a:r>
              <a:rPr lang="en-US" dirty="0"/>
              <a:t>Editing policies</a:t>
            </a:r>
          </a:p>
        </p:txBody>
      </p:sp>
      <p:pic>
        <p:nvPicPr>
          <p:cNvPr id="7" name="Picture 6" descr="Screenshot of the operation policy editing experience in the Azure portal. 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
            <a:extLst>
              <a:ext uri="{FF2B5EF4-FFF2-40B4-BE49-F238E27FC236}">
                <a16:creationId xmlns:a16="http://schemas.microsoft.com/office/drawing/2014/main" id="{08C1ABE1-EE2D-4760-8575-62ED72CCB193}"/>
              </a:ext>
            </a:extLst>
          </p:cNvPr>
          <p:cNvPicPr>
            <a:picLocks noChangeAspect="1"/>
          </p:cNvPicPr>
          <p:nvPr/>
        </p:nvPicPr>
        <p:blipFill rotWithShape="1">
          <a:blip r:embed="rId4"/>
          <a:srcRect l="1254" t="1858" r="2420" b="3935"/>
          <a:stretch/>
        </p:blipFill>
        <p:spPr>
          <a:xfrm>
            <a:off x="3317263" y="1204567"/>
            <a:ext cx="8442819" cy="5281358"/>
          </a:xfrm>
          <a:prstGeom prst="rect">
            <a:avLst/>
          </a:prstGeom>
        </p:spPr>
      </p:pic>
      <p:sp>
        <p:nvSpPr>
          <p:cNvPr id="4" name="Text Placeholder 3">
            <a:extLst>
              <a:ext uri="{FF2B5EF4-FFF2-40B4-BE49-F238E27FC236}">
                <a16:creationId xmlns:a16="http://schemas.microsoft.com/office/drawing/2014/main" id="{F44338FA-DA5D-41D7-81AE-361F9B620FD2}"/>
              </a:ext>
            </a:extLst>
          </p:cNvPr>
          <p:cNvSpPr>
            <a:spLocks noGrp="1"/>
          </p:cNvSpPr>
          <p:nvPr>
            <p:ph type="body" sz="quarter" idx="10"/>
          </p:nvPr>
        </p:nvSpPr>
        <p:spPr>
          <a:xfrm>
            <a:off x="584200" y="1435099"/>
            <a:ext cx="3545590" cy="4820294"/>
          </a:xfrm>
        </p:spPr>
        <p:txBody>
          <a:bodyPr/>
          <a:lstStyle/>
          <a:p>
            <a:pPr>
              <a:lnSpc>
                <a:spcPct val="125000"/>
              </a:lnSpc>
              <a:spcBef>
                <a:spcPts val="0"/>
              </a:spcBef>
            </a:pPr>
            <a:r>
              <a:rPr lang="en-US" sz="1800" dirty="0">
                <a:latin typeface="Consolas" panose="020B0609020204030204" pitchFamily="49" charset="0"/>
              </a:rPr>
              <a:t>&lt;policies&gt;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&lt;/policies&gt;</a:t>
            </a:r>
          </a:p>
        </p:txBody>
      </p:sp>
    </p:spTree>
    <p:custDataLst>
      <p:tags r:id="rId1"/>
    </p:custDataLst>
    <p:extLst>
      <p:ext uri="{BB962C8B-B14F-4D97-AF65-F5344CB8AC3E}">
        <p14:creationId xmlns:p14="http://schemas.microsoft.com/office/powerpoint/2010/main" val="8655110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1D59-0AB9-4B38-B0E9-32C50711264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CEF50029-1A01-4C70-B3B1-CF76020ACAD4}"/>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API Management overview</a:t>
            </a:r>
          </a:p>
          <a:p>
            <a:pPr marL="342900" indent="-342900">
              <a:buFont typeface="Arial" panose="020B0604020202020204" pitchFamily="34" charset="0"/>
              <a:buChar char="•"/>
            </a:pPr>
            <a:r>
              <a:rPr lang="en-US" dirty="0"/>
              <a:t>Working with APIs in APIM</a:t>
            </a:r>
          </a:p>
          <a:p>
            <a:pPr marL="342900" indent="-342900">
              <a:buFont typeface="Arial" panose="020B0604020202020204" pitchFamily="34" charset="0"/>
              <a:buChar char="•"/>
            </a:pPr>
            <a:r>
              <a:rPr lang="en-US" dirty="0"/>
              <a:t>Configure authentication for APIs</a:t>
            </a:r>
          </a:p>
        </p:txBody>
      </p:sp>
    </p:spTree>
    <p:extLst>
      <p:ext uri="{BB962C8B-B14F-4D97-AF65-F5344CB8AC3E}">
        <p14:creationId xmlns:p14="http://schemas.microsoft.com/office/powerpoint/2010/main" val="31686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6E1B-61D9-46DB-BD26-F7BBF81CA131}"/>
              </a:ext>
            </a:extLst>
          </p:cNvPr>
          <p:cNvSpPr>
            <a:spLocks noGrp="1"/>
          </p:cNvSpPr>
          <p:nvPr>
            <p:ph type="title"/>
          </p:nvPr>
        </p:nvSpPr>
        <p:spPr/>
        <p:txBody>
          <a:bodyPr/>
          <a:lstStyle/>
          <a:p>
            <a:r>
              <a:rPr lang="en-US" dirty="0"/>
              <a:t>Policy scopes</a:t>
            </a:r>
          </a:p>
        </p:txBody>
      </p:sp>
      <p:sp>
        <p:nvSpPr>
          <p:cNvPr id="3" name="Text Placeholder 2" descr="The sample code invokes global policies.">
            <a:extLst>
              <a:ext uri="{FF2B5EF4-FFF2-40B4-BE49-F238E27FC236}">
                <a16:creationId xmlns:a16="http://schemas.microsoft.com/office/drawing/2014/main" id="{EEDA119F-502F-480A-83C1-FDFC40A8E740}"/>
              </a:ext>
            </a:extLst>
          </p:cNvPr>
          <p:cNvSpPr>
            <a:spLocks noGrp="1"/>
          </p:cNvSpPr>
          <p:nvPr>
            <p:ph type="body" sz="quarter" idx="10"/>
          </p:nvPr>
        </p:nvSpPr>
        <p:spPr>
          <a:xfrm>
            <a:off x="588263" y="1436688"/>
            <a:ext cx="6026721" cy="2548390"/>
          </a:xfrm>
        </p:spPr>
        <p:txBody>
          <a:bodyPr/>
          <a:lstStyle/>
          <a:p>
            <a:r>
              <a:rPr lang="en-US" sz="1800" dirty="0"/>
              <a:t>&lt;policies&gt;</a:t>
            </a:r>
          </a:p>
          <a:p>
            <a:r>
              <a:rPr lang="en-US" sz="1800" dirty="0"/>
              <a:t>    &lt;inbound&gt;</a:t>
            </a:r>
          </a:p>
          <a:p>
            <a:r>
              <a:rPr lang="en-US" sz="1800" dirty="0"/>
              <a:t>        &lt;cross-domain /&gt;</a:t>
            </a:r>
          </a:p>
          <a:p>
            <a:r>
              <a:rPr lang="en-US" sz="1800" dirty="0"/>
              <a:t>        &lt;base /&gt;</a:t>
            </a:r>
          </a:p>
          <a:p>
            <a:r>
              <a:rPr lang="en-US" sz="1800" dirty="0"/>
              <a:t>        &lt;find-and-replace from="xyz" to="abc" /&gt;</a:t>
            </a:r>
          </a:p>
          <a:p>
            <a:r>
              <a:rPr lang="en-US" sz="1800" dirty="0"/>
              <a:t>    &lt;/inbound&gt;</a:t>
            </a:r>
          </a:p>
          <a:p>
            <a:r>
              <a:rPr lang="en-US" sz="1800" dirty="0"/>
              <a:t>&lt;/policies&gt;</a:t>
            </a:r>
          </a:p>
        </p:txBody>
      </p:sp>
      <p:sp>
        <p:nvSpPr>
          <p:cNvPr id="19" name="Rectangle: Rounded Corners 18">
            <a:extLst>
              <a:ext uri="{FF2B5EF4-FFF2-40B4-BE49-F238E27FC236}">
                <a16:creationId xmlns:a16="http://schemas.microsoft.com/office/drawing/2014/main" id="{EACA502B-7839-4F7A-8C25-ED9BAFC3CB09}"/>
              </a:ext>
            </a:extLst>
          </p:cNvPr>
          <p:cNvSpPr/>
          <p:nvPr/>
        </p:nvSpPr>
        <p:spPr bwMode="auto">
          <a:xfrm>
            <a:off x="7048500" y="838200"/>
            <a:ext cx="2343150" cy="177165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Global policies are invoked here.</a:t>
            </a:r>
          </a:p>
        </p:txBody>
      </p:sp>
      <p:cxnSp>
        <p:nvCxnSpPr>
          <p:cNvPr id="21" name="Connector: Elbow 20">
            <a:extLst>
              <a:ext uri="{FF2B5EF4-FFF2-40B4-BE49-F238E27FC236}">
                <a16:creationId xmlns:a16="http://schemas.microsoft.com/office/drawing/2014/main" id="{E16D948D-2314-4A1A-BC03-0FED05540EF8}"/>
              </a:ext>
              <a:ext uri="{C183D7F6-B498-43B3-948B-1728B52AA6E4}">
                <adec:decorative xmlns:adec="http://schemas.microsoft.com/office/drawing/2017/decorative" val="1"/>
              </a:ext>
            </a:extLst>
          </p:cNvPr>
          <p:cNvCxnSpPr>
            <a:cxnSpLocks/>
            <a:stCxn id="19" idx="1"/>
          </p:cNvCxnSpPr>
          <p:nvPr/>
        </p:nvCxnSpPr>
        <p:spPr>
          <a:xfrm rot="10800000" flipV="1">
            <a:off x="2819400" y="1724024"/>
            <a:ext cx="4229100" cy="866775"/>
          </a:xfrm>
          <a:prstGeom prst="bentConnector3">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2C67DBF-3E4B-44DA-822E-D42F42FCF3D0}"/>
              </a:ext>
            </a:extLst>
          </p:cNvPr>
          <p:cNvGrpSpPr/>
          <p:nvPr/>
        </p:nvGrpSpPr>
        <p:grpSpPr>
          <a:xfrm>
            <a:off x="7048500" y="3463511"/>
            <a:ext cx="4343400" cy="2548391"/>
            <a:chOff x="4443414" y="3133725"/>
            <a:chExt cx="4343400" cy="2548391"/>
          </a:xfrm>
        </p:grpSpPr>
        <p:sp>
          <p:nvSpPr>
            <p:cNvPr id="7" name="Rectangle: Rounded Corners 6">
              <a:extLst>
                <a:ext uri="{FF2B5EF4-FFF2-40B4-BE49-F238E27FC236}">
                  <a16:creationId xmlns:a16="http://schemas.microsoft.com/office/drawing/2014/main" id="{19AAE101-F0BF-48AD-A86D-F454E424C588}"/>
                </a:ext>
              </a:extLst>
            </p:cNvPr>
            <p:cNvSpPr/>
            <p:nvPr/>
          </p:nvSpPr>
          <p:spPr bwMode="auto">
            <a:xfrm>
              <a:off x="4443414" y="3133725"/>
              <a:ext cx="4343400" cy="2548391"/>
            </a:xfrm>
            <a:prstGeom prst="roundRect">
              <a:avLst>
                <a:gd name="adj" fmla="val 4065"/>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A177133-33F9-43B3-9DCF-C9E46214BABA}"/>
                </a:ext>
              </a:extLst>
            </p:cNvPr>
            <p:cNvSpPr txBox="1"/>
            <p:nvPr/>
          </p:nvSpPr>
          <p:spPr>
            <a:xfrm>
              <a:off x="4742531" y="3342204"/>
              <a:ext cx="3772819" cy="2031325"/>
            </a:xfrm>
            <a:prstGeom prst="rect">
              <a:avLst/>
            </a:prstGeom>
            <a:noFill/>
          </p:spPr>
          <p:txBody>
            <a:bodyPr wrap="square" lIns="0" tIns="0" rIns="0" bIns="0" rtlCol="0">
              <a:spAutoFit/>
            </a:bodyPr>
            <a:lstStyle/>
            <a:p>
              <a:r>
                <a:rPr lang="en-US" sz="2200" dirty="0">
                  <a:latin typeface="+mj-lt"/>
                </a:rPr>
                <a:t>APIM policy scope levels</a:t>
              </a:r>
            </a:p>
            <a:p>
              <a:endParaRPr lang="en-IN" sz="2200" dirty="0">
                <a:latin typeface="+mj-lt"/>
              </a:endParaRPr>
            </a:p>
            <a:p>
              <a:pPr marL="342900" indent="-342900">
                <a:buFont typeface="Arial" panose="020B0604020202020204" pitchFamily="34" charset="0"/>
                <a:buChar char="•"/>
              </a:pPr>
              <a:r>
                <a:rPr lang="en-IN" sz="2200" dirty="0">
                  <a:latin typeface="+mj-lt"/>
                </a:rPr>
                <a:t>Global</a:t>
              </a:r>
            </a:p>
            <a:p>
              <a:pPr marL="342900" indent="-342900">
                <a:buFont typeface="Arial" panose="020B0604020202020204" pitchFamily="34" charset="0"/>
                <a:buChar char="•"/>
              </a:pPr>
              <a:r>
                <a:rPr lang="en-IN" sz="2200" dirty="0">
                  <a:latin typeface="+mj-lt"/>
                </a:rPr>
                <a:t>Product</a:t>
              </a:r>
            </a:p>
            <a:p>
              <a:pPr marL="342900" indent="-342900">
                <a:buFont typeface="Arial" panose="020B0604020202020204" pitchFamily="34" charset="0"/>
                <a:buChar char="•"/>
              </a:pPr>
              <a:r>
                <a:rPr lang="en-IN" sz="2200" dirty="0">
                  <a:latin typeface="+mj-lt"/>
                </a:rPr>
                <a:t>API</a:t>
              </a:r>
            </a:p>
            <a:p>
              <a:pPr marL="342900" indent="-342900">
                <a:buFont typeface="Arial" panose="020B0604020202020204" pitchFamily="34" charset="0"/>
                <a:buChar char="•"/>
              </a:pPr>
              <a:r>
                <a:rPr lang="en-IN" sz="2200" dirty="0">
                  <a:latin typeface="+mj-lt"/>
                </a:rPr>
                <a:t>Operation</a:t>
              </a:r>
            </a:p>
          </p:txBody>
        </p:sp>
      </p:grpSp>
    </p:spTree>
    <p:extLst>
      <p:ext uri="{BB962C8B-B14F-4D97-AF65-F5344CB8AC3E}">
        <p14:creationId xmlns:p14="http://schemas.microsoft.com/office/powerpoint/2010/main" val="35065895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BD0A-6910-42DA-9234-37BEFB136D03}"/>
              </a:ext>
            </a:extLst>
          </p:cNvPr>
          <p:cNvSpPr>
            <a:spLocks noGrp="1"/>
          </p:cNvSpPr>
          <p:nvPr>
            <p:ph type="title"/>
          </p:nvPr>
        </p:nvSpPr>
        <p:spPr>
          <a:xfrm>
            <a:off x="585216" y="2534625"/>
            <a:ext cx="9144000" cy="997196"/>
          </a:xfrm>
        </p:spPr>
        <p:txBody>
          <a:bodyPr/>
          <a:lstStyle/>
          <a:p>
            <a:r>
              <a:rPr lang="en-US" dirty="0"/>
              <a:t>Walkthrough: Transforming an </a:t>
            </a:r>
            <a:r>
              <a:rPr lang="en-US" b="1" dirty="0"/>
              <a:t>API by using policies</a:t>
            </a:r>
            <a:endParaRPr lang="en-US" dirty="0"/>
          </a:p>
        </p:txBody>
      </p:sp>
      <p:sp>
        <p:nvSpPr>
          <p:cNvPr id="3" name="Text Placeholder 2">
            <a:extLst>
              <a:ext uri="{FF2B5EF4-FFF2-40B4-BE49-F238E27FC236}">
                <a16:creationId xmlns:a16="http://schemas.microsoft.com/office/drawing/2014/main" id="{83F5B07F-5997-49B7-BF3F-26EEC08DEE4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40759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control flow </a:t>
            </a:r>
          </a:p>
        </p:txBody>
      </p:sp>
      <p:sp>
        <p:nvSpPr>
          <p:cNvPr id="4" name="Text Placeholder 3" descr="The sample code implements the choo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none of the above conditions are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p:txBody>
      </p:sp>
    </p:spTree>
    <p:extLst>
      <p:ext uri="{BB962C8B-B14F-4D97-AF65-F5344CB8AC3E}">
        <p14:creationId xmlns:p14="http://schemas.microsoft.com/office/powerpoint/2010/main" val="2359458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forward request </a:t>
            </a:r>
          </a:p>
        </p:txBody>
      </p:sp>
      <p:sp>
        <p:nvSpPr>
          <p:cNvPr id="4" name="Text Placeholder 3" descr="The sample code implements the forward request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&lt;forward-request</a:t>
            </a:r>
            <a:r>
              <a:rPr lang="en-US" sz="1800" dirty="0">
                <a:solidFill>
                  <a:srgbClr val="000000"/>
                </a:solidFill>
              </a:rPr>
              <a:t> </a:t>
            </a:r>
            <a:r>
              <a:rPr lang="en-US" sz="1800" dirty="0">
                <a:solidFill>
                  <a:srgbClr val="FF0000"/>
                </a:solidFill>
              </a:rPr>
              <a:t>timeout</a:t>
            </a:r>
            <a:r>
              <a:rPr lang="en-US" sz="1800" dirty="0">
                <a:solidFill>
                  <a:srgbClr val="000000"/>
                </a:solidFill>
              </a:rPr>
              <a:t>=</a:t>
            </a:r>
            <a:r>
              <a:rPr lang="en-US" sz="1800" dirty="0">
                <a:solidFill>
                  <a:srgbClr val="0000FF"/>
                </a:solidFill>
              </a:rPr>
              <a:t>"time in seconds"</a:t>
            </a:r>
            <a:r>
              <a:rPr lang="en-US" sz="1800" dirty="0">
                <a:solidFill>
                  <a:srgbClr val="000000"/>
                </a:solidFill>
              </a:rPr>
              <a:t> </a:t>
            </a:r>
            <a:r>
              <a:rPr lang="en-US" sz="1800" dirty="0">
                <a:solidFill>
                  <a:srgbClr val="FF0000"/>
                </a:solidFill>
              </a:rPr>
              <a:t>follow-redirects</a:t>
            </a:r>
            <a:r>
              <a:rPr lang="en-US" sz="1800" dirty="0">
                <a:solidFill>
                  <a:srgbClr val="000000"/>
                </a:solidFill>
              </a:rPr>
              <a:t>=</a:t>
            </a:r>
            <a:r>
              <a:rPr lang="en-US" sz="1800" dirty="0">
                <a:solidFill>
                  <a:srgbClr val="0000FF"/>
                </a:solidFill>
              </a:rPr>
              <a:t>"true | false"</a:t>
            </a:r>
            <a:r>
              <a:rPr lang="en-US" sz="1800" dirty="0">
                <a:solidFill>
                  <a:srgbClr val="800000"/>
                </a:solidFill>
              </a:rPr>
              <a:t>/&gt;</a:t>
            </a:r>
            <a:endParaRPr lang="en-US" sz="1800" dirty="0">
              <a:solidFill>
                <a:srgbClr val="000000"/>
              </a:solidFill>
            </a:endParaRPr>
          </a:p>
        </p:txBody>
      </p:sp>
      <p:grpSp>
        <p:nvGrpSpPr>
          <p:cNvPr id="5" name="Group 4" descr="This diagram depicts a request being directly forwarded to a back-end service.">
            <a:extLst>
              <a:ext uri="{FF2B5EF4-FFF2-40B4-BE49-F238E27FC236}">
                <a16:creationId xmlns:a16="http://schemas.microsoft.com/office/drawing/2014/main" id="{3D6CE6D5-0603-486B-8B81-440CB0317E32}"/>
              </a:ext>
            </a:extLst>
          </p:cNvPr>
          <p:cNvGrpSpPr/>
          <p:nvPr/>
        </p:nvGrpSpPr>
        <p:grpSpPr>
          <a:xfrm>
            <a:off x="5007483" y="3596852"/>
            <a:ext cx="6569388" cy="1136282"/>
            <a:chOff x="5007483" y="3596852"/>
            <a:chExt cx="6569388" cy="1136282"/>
          </a:xfrm>
        </p:grpSpPr>
        <p:sp>
          <p:nvSpPr>
            <p:cNvPr id="8" name="Rectangle: Rounded Corners 7">
              <a:extLst>
                <a:ext uri="{FF2B5EF4-FFF2-40B4-BE49-F238E27FC236}">
                  <a16:creationId xmlns:a16="http://schemas.microsoft.com/office/drawing/2014/main" id="{936B7508-CCC8-4940-8DD4-6F169C4C3528}"/>
                </a:ext>
              </a:extLst>
            </p:cNvPr>
            <p:cNvSpPr/>
            <p:nvPr/>
          </p:nvSpPr>
          <p:spPr bwMode="auto">
            <a:xfrm>
              <a:off x="9120328" y="3596852"/>
              <a:ext cx="2456543" cy="1136282"/>
            </a:xfrm>
            <a:prstGeom prst="roundRect">
              <a:avLst>
                <a:gd name="adj" fmla="val 72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Back-end service</a:t>
              </a:r>
              <a:endParaRPr lang="en-IN" sz="2400" dirty="0">
                <a:solidFill>
                  <a:schemeClr val="bg1"/>
                </a:solidFill>
                <a:latin typeface="Segoe Semibold" panose="020B0702040504020203" pitchFamily="34" charset="0"/>
              </a:endParaRPr>
            </a:p>
          </p:txBody>
        </p:sp>
        <p:sp>
          <p:nvSpPr>
            <p:cNvPr id="11" name="Rectangle 10">
              <a:extLst>
                <a:ext uri="{FF2B5EF4-FFF2-40B4-BE49-F238E27FC236}">
                  <a16:creationId xmlns:a16="http://schemas.microsoft.com/office/drawing/2014/main" id="{BB5EA644-3574-40F0-B5C4-7A558BB428CF}"/>
                </a:ext>
              </a:extLst>
            </p:cNvPr>
            <p:cNvSpPr/>
            <p:nvPr/>
          </p:nvSpPr>
          <p:spPr bwMode="auto">
            <a:xfrm>
              <a:off x="5007483" y="381048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cxnSp>
          <p:nvCxnSpPr>
            <p:cNvPr id="14" name="Straight Arrow Connector 13">
              <a:extLst>
                <a:ext uri="{FF2B5EF4-FFF2-40B4-BE49-F238E27FC236}">
                  <a16:creationId xmlns:a16="http://schemas.microsoft.com/office/drawing/2014/main" id="{43C70E6E-4753-43A4-89D9-1F5D0024681C}"/>
                </a:ext>
              </a:extLst>
            </p:cNvPr>
            <p:cNvCxnSpPr>
              <a:cxnSpLocks/>
              <a:stCxn id="11" idx="3"/>
              <a:endCxn id="8" idx="1"/>
            </p:cNvCxnSpPr>
            <p:nvPr/>
          </p:nvCxnSpPr>
          <p:spPr>
            <a:xfrm flipV="1">
              <a:off x="7184517" y="4164993"/>
              <a:ext cx="1935811" cy="549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8163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limit concurrency </a:t>
            </a:r>
          </a:p>
        </p:txBody>
      </p:sp>
      <p:sp>
        <p:nvSpPr>
          <p:cNvPr id="4" name="Text Placeholder 3" descr="The sample code implements the limit-concurrenc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&lt;limit-concurrency</a:t>
            </a:r>
            <a:r>
              <a:rPr lang="en-US" sz="1800" dirty="0">
                <a:solidFill>
                  <a:srgbClr val="000000"/>
                </a:solidFill>
              </a:rPr>
              <a:t> </a:t>
            </a:r>
            <a:r>
              <a:rPr lang="en-US" sz="1800" dirty="0">
                <a:solidFill>
                  <a:srgbClr val="FF0000"/>
                </a:solidFill>
              </a:rPr>
              <a:t>key</a:t>
            </a:r>
            <a:r>
              <a:rPr lang="en-US" sz="1800" dirty="0">
                <a:solidFill>
                  <a:srgbClr val="000000"/>
                </a:solidFill>
              </a:rPr>
              <a:t>=</a:t>
            </a:r>
            <a:r>
              <a:rPr lang="en-US" sz="1800" dirty="0">
                <a:solidFill>
                  <a:srgbClr val="0000FF"/>
                </a:solidFill>
              </a:rPr>
              <a:t>"expression"</a:t>
            </a:r>
            <a:r>
              <a:rPr lang="en-US" sz="1800" dirty="0">
                <a:solidFill>
                  <a:srgbClr val="000000"/>
                </a:solidFill>
              </a:rPr>
              <a:t> </a:t>
            </a:r>
            <a:r>
              <a:rPr lang="en-US" sz="1800" dirty="0">
                <a:solidFill>
                  <a:srgbClr val="FF0000"/>
                </a:solidFill>
              </a:rPr>
              <a:t>max-count</a:t>
            </a:r>
            <a:r>
              <a:rPr lang="en-US" sz="1800" dirty="0">
                <a:solidFill>
                  <a:srgbClr val="000000"/>
                </a:solidFill>
              </a:rPr>
              <a:t>=</a:t>
            </a:r>
            <a:r>
              <a:rPr lang="en-US" sz="1800" dirty="0">
                <a:solidFill>
                  <a:srgbClr val="0000FF"/>
                </a:solidFill>
              </a:rPr>
              <a:t>"number"</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nested policy statements --&gt;</a:t>
            </a:r>
            <a:endParaRPr lang="en-US" sz="1800" dirty="0">
              <a:solidFill>
                <a:srgbClr val="000000"/>
              </a:solidFill>
            </a:endParaRPr>
          </a:p>
          <a:p>
            <a:r>
              <a:rPr lang="en-US" sz="1800" dirty="0">
                <a:solidFill>
                  <a:srgbClr val="800000"/>
                </a:solidFill>
              </a:rPr>
              <a:t>&lt;/limit-concurrency&gt;</a:t>
            </a:r>
            <a:endParaRPr lang="en-US" sz="1800" dirty="0">
              <a:solidFill>
                <a:srgbClr val="000000"/>
              </a:solidFill>
            </a:endParaRPr>
          </a:p>
        </p:txBody>
      </p:sp>
      <p:grpSp>
        <p:nvGrpSpPr>
          <p:cNvPr id="5" name="Group 4" descr="This diagram depicts a hard limit on the number of current requests to a single service.&#10;">
            <a:extLst>
              <a:ext uri="{FF2B5EF4-FFF2-40B4-BE49-F238E27FC236}">
                <a16:creationId xmlns:a16="http://schemas.microsoft.com/office/drawing/2014/main" id="{B086CD4E-5D1A-4016-B9EA-0AD823BB1984}"/>
              </a:ext>
            </a:extLst>
          </p:cNvPr>
          <p:cNvGrpSpPr/>
          <p:nvPr/>
        </p:nvGrpSpPr>
        <p:grpSpPr>
          <a:xfrm>
            <a:off x="5007483" y="3322478"/>
            <a:ext cx="6569388" cy="1859242"/>
            <a:chOff x="5007483" y="3322478"/>
            <a:chExt cx="6569388" cy="1859242"/>
          </a:xfrm>
        </p:grpSpPr>
        <p:grpSp>
          <p:nvGrpSpPr>
            <p:cNvPr id="19" name="Group 18">
              <a:extLst>
                <a:ext uri="{FF2B5EF4-FFF2-40B4-BE49-F238E27FC236}">
                  <a16:creationId xmlns:a16="http://schemas.microsoft.com/office/drawing/2014/main" id="{F9B7A79C-AF27-4B0E-99BB-8E76413AE641}"/>
                </a:ext>
              </a:extLst>
            </p:cNvPr>
            <p:cNvGrpSpPr/>
            <p:nvPr/>
          </p:nvGrpSpPr>
          <p:grpSpPr>
            <a:xfrm>
              <a:off x="5972996" y="3322478"/>
              <a:ext cx="5603875" cy="1859242"/>
              <a:chOff x="3820886" y="4557485"/>
              <a:chExt cx="5603875" cy="1859242"/>
            </a:xfrm>
          </p:grpSpPr>
          <p:sp>
            <p:nvSpPr>
              <p:cNvPr id="21" name="Rectangle: Rounded Corners 20">
                <a:extLst>
                  <a:ext uri="{FF2B5EF4-FFF2-40B4-BE49-F238E27FC236}">
                    <a16:creationId xmlns:a16="http://schemas.microsoft.com/office/drawing/2014/main" id="{A5BD1109-F88A-4C83-8487-EDE4FACE1829}"/>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22" name="Connector: Elbow 21">
                <a:extLst>
                  <a:ext uri="{FF2B5EF4-FFF2-40B4-BE49-F238E27FC236}">
                    <a16:creationId xmlns:a16="http://schemas.microsoft.com/office/drawing/2014/main" id="{FE939544-1F78-43E0-B373-7DCAB1770655}"/>
                  </a:ext>
                </a:extLst>
              </p:cNvPr>
              <p:cNvCxnSpPr>
                <a:cxnSpLocks/>
              </p:cNvCxnSpPr>
              <p:nvPr/>
            </p:nvCxnSpPr>
            <p:spPr>
              <a:xfrm flipV="1">
                <a:off x="3820886" y="4695825"/>
                <a:ext cx="3833812" cy="50008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0185C90-2789-4059-9198-6B88D67A06BD}"/>
                  </a:ext>
                </a:extLst>
              </p:cNvPr>
              <p:cNvCxnSpPr>
                <a:cxnSpLocks/>
              </p:cNvCxnSpPr>
              <p:nvPr/>
            </p:nvCxnSpPr>
            <p:spPr>
              <a:xfrm>
                <a:off x="3820886" y="5566228"/>
                <a:ext cx="3049587" cy="529772"/>
              </a:xfrm>
              <a:prstGeom prst="bentConnector3">
                <a:avLst>
                  <a:gd name="adj1" fmla="val 62910"/>
                </a:avLst>
              </a:prstGeom>
              <a:ln w="57150">
                <a:solidFill>
                  <a:srgbClr val="D73B0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1142AA-3E7F-4C91-BB81-53A36ACCCD35}"/>
                  </a:ext>
                </a:extLst>
              </p:cNvPr>
              <p:cNvCxnSpPr>
                <a:cxnSpLocks/>
              </p:cNvCxnSpPr>
              <p:nvPr/>
            </p:nvCxnSpPr>
            <p:spPr>
              <a:xfrm>
                <a:off x="3820886" y="5377640"/>
                <a:ext cx="38338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4ECC450-7F43-43ED-B67A-10F6E5A645C3}"/>
                  </a:ext>
                </a:extLst>
              </p:cNvPr>
              <p:cNvGrpSpPr/>
              <p:nvPr/>
            </p:nvGrpSpPr>
            <p:grpSpPr>
              <a:xfrm rot="18900000">
                <a:off x="6713794" y="5815347"/>
                <a:ext cx="601380" cy="601380"/>
                <a:chOff x="12328643" y="2979516"/>
                <a:chExt cx="843002" cy="843002"/>
              </a:xfrm>
              <a:solidFill>
                <a:srgbClr val="D73B02"/>
              </a:solidFill>
            </p:grpSpPr>
            <p:sp>
              <p:nvSpPr>
                <p:cNvPr id="29" name="Rectangle 28">
                  <a:extLst>
                    <a:ext uri="{FF2B5EF4-FFF2-40B4-BE49-F238E27FC236}">
                      <a16:creationId xmlns:a16="http://schemas.microsoft.com/office/drawing/2014/main" id="{5A17CA7B-6FF7-4554-9EB4-1B3D36A27916}"/>
                    </a:ext>
                  </a:extLst>
                </p:cNvPr>
                <p:cNvSpPr/>
                <p:nvPr/>
              </p:nvSpPr>
              <p:spPr bwMode="auto">
                <a:xfrm>
                  <a:off x="12692995" y="2979516"/>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C707CE21-832F-48F4-AB9F-734C92DFCEA7}"/>
                    </a:ext>
                  </a:extLst>
                </p:cNvPr>
                <p:cNvSpPr/>
                <p:nvPr/>
              </p:nvSpPr>
              <p:spPr bwMode="auto">
                <a:xfrm rot="5400000">
                  <a:off x="12692994" y="2979511"/>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8" name="Rectangle 17">
              <a:extLst>
                <a:ext uri="{FF2B5EF4-FFF2-40B4-BE49-F238E27FC236}">
                  <a16:creationId xmlns:a16="http://schemas.microsoft.com/office/drawing/2014/main" id="{F36E8113-617F-417B-896D-B34D28720A3F}"/>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3779755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log to Event Hub </a:t>
            </a:r>
          </a:p>
        </p:txBody>
      </p:sp>
      <p:sp>
        <p:nvSpPr>
          <p:cNvPr id="4" name="Text Placeholder 3" descr="The sample code implements the log-to-eventhub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&lt;log-to-eventhub</a:t>
            </a:r>
            <a:r>
              <a:rPr lang="en-US" sz="1800" dirty="0">
                <a:solidFill>
                  <a:srgbClr val="000000"/>
                </a:solidFill>
              </a:rPr>
              <a:t> </a:t>
            </a:r>
            <a:r>
              <a:rPr lang="en-US" sz="1800" dirty="0">
                <a:solidFill>
                  <a:srgbClr val="FF0000"/>
                </a:solidFill>
              </a:rPr>
              <a:t>logger-id</a:t>
            </a:r>
            <a:r>
              <a:rPr lang="en-US" sz="1800" dirty="0">
                <a:solidFill>
                  <a:srgbClr val="000000"/>
                </a:solidFill>
              </a:rPr>
              <a:t>=</a:t>
            </a:r>
            <a:r>
              <a:rPr lang="en-US" sz="1800" dirty="0">
                <a:solidFill>
                  <a:srgbClr val="0000FF"/>
                </a:solidFill>
              </a:rPr>
              <a:t>"id of the logger entity"</a:t>
            </a:r>
            <a:r>
              <a:rPr lang="en-US" sz="1800" dirty="0">
                <a:solidFill>
                  <a:srgbClr val="000000"/>
                </a:solidFill>
              </a:rPr>
              <a:t> </a:t>
            </a:r>
            <a:r>
              <a:rPr lang="en-US" sz="1800" dirty="0">
                <a:solidFill>
                  <a:srgbClr val="FF0000"/>
                </a:solidFill>
              </a:rPr>
              <a:t>partition-id</a:t>
            </a:r>
            <a:r>
              <a:rPr lang="en-US" sz="1800" dirty="0">
                <a:solidFill>
                  <a:srgbClr val="000000"/>
                </a:solidFill>
              </a:rPr>
              <a:t>=</a:t>
            </a:r>
            <a:r>
              <a:rPr lang="en-US" sz="1800" dirty="0">
                <a:solidFill>
                  <a:srgbClr val="0000FF"/>
                </a:solidFill>
              </a:rPr>
              <a:t>"index of the partition where messages are sent"</a:t>
            </a:r>
            <a:r>
              <a:rPr lang="en-US" sz="1800" dirty="0">
                <a:solidFill>
                  <a:srgbClr val="000000"/>
                </a:solidFill>
              </a:rPr>
              <a:t> </a:t>
            </a:r>
            <a:r>
              <a:rPr lang="en-US" sz="1800" dirty="0">
                <a:solidFill>
                  <a:srgbClr val="FF0000"/>
                </a:solidFill>
              </a:rPr>
              <a:t>partition-key</a:t>
            </a:r>
            <a:r>
              <a:rPr lang="en-US" sz="1800" dirty="0">
                <a:solidFill>
                  <a:srgbClr val="000000"/>
                </a:solidFill>
              </a:rPr>
              <a:t>=</a:t>
            </a:r>
            <a:r>
              <a:rPr lang="en-US" sz="1800" dirty="0">
                <a:solidFill>
                  <a:srgbClr val="0000FF"/>
                </a:solidFill>
              </a:rPr>
              <a:t>"value used for partition assignment"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Expression returning a string to be logged --&gt;</a:t>
            </a:r>
            <a:endParaRPr lang="en-US" sz="1800" dirty="0">
              <a:solidFill>
                <a:srgbClr val="000000"/>
              </a:solidFill>
            </a:endParaRPr>
          </a:p>
          <a:p>
            <a:r>
              <a:rPr lang="en-US" sz="1800" dirty="0">
                <a:solidFill>
                  <a:srgbClr val="800000"/>
                </a:solidFill>
              </a:rPr>
              <a:t>&lt;/log-to-eventhub&gt;</a:t>
            </a:r>
            <a:endParaRPr lang="en-US" sz="1800" dirty="0">
              <a:solidFill>
                <a:srgbClr val="000000"/>
              </a:solidFill>
            </a:endParaRPr>
          </a:p>
        </p:txBody>
      </p:sp>
      <p:grpSp>
        <p:nvGrpSpPr>
          <p:cNvPr id="5" name="Group 4" descr="This diagram depicts an out-of-band operation to log a message to an Event Hub instance.">
            <a:extLst>
              <a:ext uri="{FF2B5EF4-FFF2-40B4-BE49-F238E27FC236}">
                <a16:creationId xmlns:a16="http://schemas.microsoft.com/office/drawing/2014/main" id="{526B4D4C-9E6B-4DDD-898C-502A8FD6D768}"/>
              </a:ext>
            </a:extLst>
          </p:cNvPr>
          <p:cNvGrpSpPr/>
          <p:nvPr/>
        </p:nvGrpSpPr>
        <p:grpSpPr>
          <a:xfrm>
            <a:off x="5007483" y="2597404"/>
            <a:ext cx="6569388" cy="2037353"/>
            <a:chOff x="5007483" y="2597404"/>
            <a:chExt cx="6569388" cy="2037353"/>
          </a:xfrm>
        </p:grpSpPr>
        <p:grpSp>
          <p:nvGrpSpPr>
            <p:cNvPr id="8" name="Group 7">
              <a:extLst>
                <a:ext uri="{FF2B5EF4-FFF2-40B4-BE49-F238E27FC236}">
                  <a16:creationId xmlns:a16="http://schemas.microsoft.com/office/drawing/2014/main" id="{F7A58169-623A-43D4-B8E7-D3FAF9712879}"/>
                </a:ext>
              </a:extLst>
            </p:cNvPr>
            <p:cNvGrpSpPr/>
            <p:nvPr/>
          </p:nvGrpSpPr>
          <p:grpSpPr>
            <a:xfrm>
              <a:off x="6674671" y="2597404"/>
              <a:ext cx="4902200" cy="2037353"/>
              <a:chOff x="4260850" y="3949700"/>
              <a:chExt cx="4902200" cy="2037353"/>
            </a:xfrm>
          </p:grpSpPr>
          <p:sp>
            <p:nvSpPr>
              <p:cNvPr id="9" name="Rectangle: Rounded Corners 8">
                <a:extLst>
                  <a:ext uri="{FF2B5EF4-FFF2-40B4-BE49-F238E27FC236}">
                    <a16:creationId xmlns:a16="http://schemas.microsoft.com/office/drawing/2014/main" id="{04D7CB7E-4958-4312-8005-A5F8B8DF7341}"/>
                  </a:ext>
                </a:extLst>
              </p:cNvPr>
              <p:cNvSpPr/>
              <p:nvPr/>
            </p:nvSpPr>
            <p:spPr bwMode="auto">
              <a:xfrm>
                <a:off x="7121526" y="4629150"/>
                <a:ext cx="2041524" cy="1357903"/>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Event Hub instance</a:t>
                </a:r>
                <a:endParaRPr lang="en-IN" sz="2400" dirty="0">
                  <a:solidFill>
                    <a:schemeClr val="bg1"/>
                  </a:solidFill>
                  <a:latin typeface="Segoe Semibold" panose="020B0702040504020203" pitchFamily="34" charset="0"/>
                </a:endParaRPr>
              </a:p>
            </p:txBody>
          </p:sp>
          <p:cxnSp>
            <p:nvCxnSpPr>
              <p:cNvPr id="11" name="Straight Arrow Connector 10">
                <a:extLst>
                  <a:ext uri="{FF2B5EF4-FFF2-40B4-BE49-F238E27FC236}">
                    <a16:creationId xmlns:a16="http://schemas.microsoft.com/office/drawing/2014/main" id="{54014D9E-EBCC-4509-B2ED-5CAC1CE1FBC2}"/>
                  </a:ext>
                </a:extLst>
              </p:cNvPr>
              <p:cNvCxnSpPr>
                <a:cxnSpLocks/>
              </p:cNvCxnSpPr>
              <p:nvPr/>
            </p:nvCxnSpPr>
            <p:spPr>
              <a:xfrm>
                <a:off x="4260850" y="5510212"/>
                <a:ext cx="27797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96C736EE-DA35-4380-898E-49A46B8AB74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82695" y="3949700"/>
                <a:ext cx="1169410" cy="1603294"/>
              </a:xfrm>
              <a:prstGeom prst="rect">
                <a:avLst/>
              </a:prstGeom>
            </p:spPr>
          </p:pic>
        </p:grpSp>
        <p:sp>
          <p:nvSpPr>
            <p:cNvPr id="16" name="Rectangle 15">
              <a:extLst>
                <a:ext uri="{FF2B5EF4-FFF2-40B4-BE49-F238E27FC236}">
                  <a16:creationId xmlns:a16="http://schemas.microsoft.com/office/drawing/2014/main" id="{E8A5E19A-1937-4EA8-AB58-73CC00E5EC0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2538686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mock response </a:t>
            </a:r>
          </a:p>
        </p:txBody>
      </p:sp>
      <p:sp>
        <p:nvSpPr>
          <p:cNvPr id="4" name="Text Placeholder 3" descr="The sample code implements the mock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fr-FR" sz="1800" dirty="0">
                <a:solidFill>
                  <a:srgbClr val="800000"/>
                </a:solidFill>
              </a:rPr>
              <a:t>&lt;mock-response</a:t>
            </a:r>
            <a:r>
              <a:rPr lang="fr-FR" sz="1800" dirty="0">
                <a:solidFill>
                  <a:srgbClr val="000000"/>
                </a:solidFill>
              </a:rPr>
              <a:t> </a:t>
            </a:r>
            <a:r>
              <a:rPr lang="fr-FR" sz="1800" dirty="0">
                <a:solidFill>
                  <a:srgbClr val="FF0000"/>
                </a:solidFill>
              </a:rPr>
              <a:t>status-code</a:t>
            </a:r>
            <a:r>
              <a:rPr lang="fr-FR" sz="1800" dirty="0">
                <a:solidFill>
                  <a:srgbClr val="000000"/>
                </a:solidFill>
              </a:rPr>
              <a:t>=</a:t>
            </a:r>
            <a:r>
              <a:rPr lang="fr-FR" sz="1800" dirty="0">
                <a:solidFill>
                  <a:srgbClr val="0000FF"/>
                </a:solidFill>
              </a:rPr>
              <a:t>"code"</a:t>
            </a:r>
            <a:r>
              <a:rPr lang="fr-FR" sz="1800" dirty="0">
                <a:solidFill>
                  <a:srgbClr val="000000"/>
                </a:solidFill>
              </a:rPr>
              <a:t> </a:t>
            </a:r>
            <a:r>
              <a:rPr lang="fr-FR" sz="1800" dirty="0">
                <a:solidFill>
                  <a:srgbClr val="FF0000"/>
                </a:solidFill>
              </a:rPr>
              <a:t>content-type</a:t>
            </a:r>
            <a:r>
              <a:rPr lang="fr-FR" sz="1800" dirty="0">
                <a:solidFill>
                  <a:srgbClr val="000000"/>
                </a:solidFill>
              </a:rPr>
              <a:t>=</a:t>
            </a:r>
            <a:r>
              <a:rPr lang="fr-FR" sz="1800" dirty="0">
                <a:solidFill>
                  <a:srgbClr val="0000FF"/>
                </a:solidFill>
              </a:rPr>
              <a:t>"media type"</a:t>
            </a:r>
            <a:r>
              <a:rPr lang="fr-FR" sz="1800" dirty="0">
                <a:solidFill>
                  <a:srgbClr val="800000"/>
                </a:solidFill>
              </a:rPr>
              <a:t>/&gt;</a:t>
            </a:r>
            <a:endParaRPr lang="fr-FR" sz="1800" dirty="0">
              <a:solidFill>
                <a:srgbClr val="000000"/>
              </a:solidFill>
            </a:endParaRPr>
          </a:p>
        </p:txBody>
      </p:sp>
      <p:grpSp>
        <p:nvGrpSpPr>
          <p:cNvPr id="5" name="Group 4" descr="This diagram depicts a mock (or fake) response being directly returned to the calling client application.">
            <a:extLst>
              <a:ext uri="{FF2B5EF4-FFF2-40B4-BE49-F238E27FC236}">
                <a16:creationId xmlns:a16="http://schemas.microsoft.com/office/drawing/2014/main" id="{B2A88B5D-70AC-4692-B373-8A4D0A81BE4C}"/>
              </a:ext>
            </a:extLst>
          </p:cNvPr>
          <p:cNvGrpSpPr/>
          <p:nvPr/>
        </p:nvGrpSpPr>
        <p:grpSpPr>
          <a:xfrm>
            <a:off x="2647183" y="2711599"/>
            <a:ext cx="4537334" cy="1911071"/>
            <a:chOff x="2647183" y="2711599"/>
            <a:chExt cx="4537334" cy="1911071"/>
          </a:xfrm>
        </p:grpSpPr>
        <p:sp>
          <p:nvSpPr>
            <p:cNvPr id="10" name="TextBox 9">
              <a:extLst>
                <a:ext uri="{FF2B5EF4-FFF2-40B4-BE49-F238E27FC236}">
                  <a16:creationId xmlns:a16="http://schemas.microsoft.com/office/drawing/2014/main" id="{282FBFD6-37BF-44FB-AAF4-6C9AF23D094E}"/>
                </a:ext>
              </a:extLst>
            </p:cNvPr>
            <p:cNvSpPr txBox="1"/>
            <p:nvPr/>
          </p:nvSpPr>
          <p:spPr>
            <a:xfrm>
              <a:off x="3242919" y="4314893"/>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cxnSp>
          <p:nvCxnSpPr>
            <p:cNvPr id="11" name="Straight Arrow Connector 10">
              <a:extLst>
                <a:ext uri="{FF2B5EF4-FFF2-40B4-BE49-F238E27FC236}">
                  <a16:creationId xmlns:a16="http://schemas.microsoft.com/office/drawing/2014/main" id="{0221A33D-F21C-427F-96EA-F9BEF8163F6B}"/>
                </a:ext>
              </a:extLst>
            </p:cNvPr>
            <p:cNvCxnSpPr>
              <a:cxnSpLocks/>
              <a:stCxn id="15" idx="1"/>
            </p:cNvCxnSpPr>
            <p:nvPr/>
          </p:nvCxnSpPr>
          <p:spPr>
            <a:xfrm flipH="1">
              <a:off x="2647183" y="4164993"/>
              <a:ext cx="2360300" cy="102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1652C195-3D55-4A60-A05C-54F496EEBA6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3198875" y="2711599"/>
              <a:ext cx="1169410" cy="1603294"/>
            </a:xfrm>
            <a:prstGeom prst="rect">
              <a:avLst/>
            </a:prstGeom>
          </p:spPr>
        </p:pic>
        <p:sp>
          <p:nvSpPr>
            <p:cNvPr id="15" name="Rectangle 14">
              <a:extLst>
                <a:ext uri="{FF2B5EF4-FFF2-40B4-BE49-F238E27FC236}">
                  <a16:creationId xmlns:a16="http://schemas.microsoft.com/office/drawing/2014/main" id="{79841997-ECE5-46DA-B505-E41FBB6363A5}"/>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9002754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retry </a:t>
            </a:r>
          </a:p>
        </p:txBody>
      </p:sp>
      <p:sp>
        <p:nvSpPr>
          <p:cNvPr id="4" name="Text Placeholder 3" descr="The sample code implements the retr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&lt;retry</a:t>
            </a:r>
            <a:endParaRPr lang="en-US" sz="1800" dirty="0">
              <a:solidFill>
                <a:srgbClr val="000000"/>
              </a:solidFill>
            </a:endParaRPr>
          </a:p>
          <a:p>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or literal"</a:t>
            </a:r>
            <a:r>
              <a:rPr lang="en-US" sz="1800" dirty="0">
                <a:solidFill>
                  <a:srgbClr val="000000"/>
                </a:solidFill>
              </a:rPr>
              <a:t> </a:t>
            </a:r>
          </a:p>
          <a:p>
            <a:r>
              <a:rPr lang="en-US" sz="1800" dirty="0">
                <a:solidFill>
                  <a:srgbClr val="000000"/>
                </a:solidFill>
              </a:rPr>
              <a:t>    </a:t>
            </a:r>
            <a:r>
              <a:rPr lang="en-US" sz="1800" dirty="0">
                <a:solidFill>
                  <a:srgbClr val="FF0000"/>
                </a:solidFill>
              </a:rPr>
              <a:t>interval</a:t>
            </a:r>
            <a:r>
              <a:rPr lang="en-US" sz="1800" dirty="0">
                <a:solidFill>
                  <a:srgbClr val="000000"/>
                </a:solidFill>
              </a:rPr>
              <a:t>=</a:t>
            </a:r>
            <a:r>
              <a:rPr lang="en-US" sz="1800" dirty="0">
                <a:solidFill>
                  <a:srgbClr val="0000FF"/>
                </a:solidFill>
              </a:rPr>
              <a:t>"retry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max-interval</a:t>
            </a:r>
            <a:r>
              <a:rPr lang="en-US" sz="1800" dirty="0">
                <a:solidFill>
                  <a:srgbClr val="000000"/>
                </a:solidFill>
              </a:rPr>
              <a:t>=</a:t>
            </a:r>
            <a:r>
              <a:rPr lang="en-US" sz="1800" dirty="0">
                <a:solidFill>
                  <a:srgbClr val="0000FF"/>
                </a:solidFill>
              </a:rPr>
              <a:t>"maximum 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delta</a:t>
            </a:r>
            <a:r>
              <a:rPr lang="en-US" sz="1800" dirty="0">
                <a:solidFill>
                  <a:srgbClr val="000000"/>
                </a:solidFill>
              </a:rPr>
              <a:t>=</a:t>
            </a:r>
            <a:r>
              <a:rPr lang="en-US" sz="1800" dirty="0">
                <a:solidFill>
                  <a:srgbClr val="0000FF"/>
                </a:solidFill>
              </a:rPr>
              <a:t>"retry interval delta in seconds"</a:t>
            </a:r>
            <a:r>
              <a:rPr lang="en-US" sz="1800" dirty="0">
                <a:solidFill>
                  <a:srgbClr val="000000"/>
                </a:solidFill>
              </a:rPr>
              <a:t> </a:t>
            </a:r>
          </a:p>
          <a:p>
            <a:r>
              <a:rPr lang="en-US" sz="1800" dirty="0">
                <a:solidFill>
                  <a:srgbClr val="000000"/>
                </a:solidFill>
              </a:rPr>
              <a:t>    </a:t>
            </a:r>
            <a:r>
              <a:rPr lang="en-US" sz="1800" dirty="0">
                <a:solidFill>
                  <a:srgbClr val="FF0000"/>
                </a:solidFill>
              </a:rPr>
              <a:t>count</a:t>
            </a:r>
            <a:r>
              <a:rPr lang="en-US" sz="1800" dirty="0">
                <a:solidFill>
                  <a:srgbClr val="000000"/>
                </a:solidFill>
              </a:rPr>
              <a:t>=</a:t>
            </a:r>
            <a:r>
              <a:rPr lang="en-US" sz="1800" dirty="0">
                <a:solidFill>
                  <a:srgbClr val="0000FF"/>
                </a:solidFill>
              </a:rPr>
              <a:t>"number of retry attempts"</a:t>
            </a:r>
            <a:r>
              <a:rPr lang="en-US" sz="1800" dirty="0">
                <a:solidFill>
                  <a:srgbClr val="800000"/>
                </a:solidFill>
              </a:rPr>
              <a:t>&gt;</a:t>
            </a:r>
            <a:endParaRPr lang="en-US" sz="1800" dirty="0">
              <a:solidFill>
                <a:srgbClr val="000000"/>
              </a:solidFill>
            </a:endParaRPr>
          </a:p>
          <a:p>
            <a:r>
              <a:rPr lang="en-US" sz="1800" dirty="0">
                <a:solidFill>
                  <a:srgbClr val="000000"/>
                </a:solidFill>
              </a:rPr>
              <a:t>        </a:t>
            </a: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r>
              <a:rPr lang="en-US" sz="1800" dirty="0">
                <a:solidFill>
                  <a:srgbClr val="000000"/>
                </a:solidFill>
              </a:rPr>
              <a:t>    </a:t>
            </a:r>
            <a:r>
              <a:rPr lang="en-US" sz="1800" dirty="0">
                <a:solidFill>
                  <a:srgbClr val="008000"/>
                </a:solidFill>
              </a:rPr>
              <a:t>&lt;!-- One or more child policies. </a:t>
            </a:r>
            <a:br>
              <a:rPr lang="en-US" sz="1800" dirty="0">
                <a:solidFill>
                  <a:srgbClr val="008000"/>
                </a:solidFill>
              </a:rPr>
            </a:br>
            <a:r>
              <a:rPr lang="en-US" sz="1800" dirty="0">
                <a:solidFill>
                  <a:srgbClr val="008000"/>
                </a:solidFill>
              </a:rPr>
              <a:t>         No restrictions --&gt;</a:t>
            </a:r>
            <a:endParaRPr lang="en-US" sz="1800" dirty="0">
              <a:solidFill>
                <a:srgbClr val="000000"/>
              </a:solidFill>
            </a:endParaRPr>
          </a:p>
          <a:p>
            <a:r>
              <a:rPr lang="en-US" sz="1800" dirty="0">
                <a:solidFill>
                  <a:srgbClr val="800000"/>
                </a:solidFill>
              </a:rPr>
              <a:t>&lt;/retry&gt;</a:t>
            </a:r>
            <a:endParaRPr lang="en-US" sz="1800" dirty="0">
              <a:solidFill>
                <a:srgbClr val="000000"/>
              </a:solidFill>
            </a:endParaRPr>
          </a:p>
        </p:txBody>
      </p:sp>
      <p:grpSp>
        <p:nvGrpSpPr>
          <p:cNvPr id="6" name="Group 5" descr="This diagram depicts a failed request to a service that is attempted multiple times until the request is successful.">
            <a:extLst>
              <a:ext uri="{FF2B5EF4-FFF2-40B4-BE49-F238E27FC236}">
                <a16:creationId xmlns:a16="http://schemas.microsoft.com/office/drawing/2014/main" id="{ED99BFC9-FF28-4FFB-AC33-5D1C58FA8D03}"/>
              </a:ext>
            </a:extLst>
          </p:cNvPr>
          <p:cNvGrpSpPr/>
          <p:nvPr/>
        </p:nvGrpSpPr>
        <p:grpSpPr>
          <a:xfrm>
            <a:off x="5007483" y="3113997"/>
            <a:ext cx="6569388" cy="1868277"/>
            <a:chOff x="5007483" y="3113997"/>
            <a:chExt cx="6569388" cy="1868277"/>
          </a:xfrm>
        </p:grpSpPr>
        <p:grpSp>
          <p:nvGrpSpPr>
            <p:cNvPr id="5" name="Group 4">
              <a:extLst>
                <a:ext uri="{FF2B5EF4-FFF2-40B4-BE49-F238E27FC236}">
                  <a16:creationId xmlns:a16="http://schemas.microsoft.com/office/drawing/2014/main" id="{2C1B7A79-5AAE-4708-99AA-2EEDB1231C1D}"/>
                </a:ext>
              </a:extLst>
            </p:cNvPr>
            <p:cNvGrpSpPr/>
            <p:nvPr/>
          </p:nvGrpSpPr>
          <p:grpSpPr>
            <a:xfrm>
              <a:off x="5972996" y="3113997"/>
              <a:ext cx="5603875" cy="1868277"/>
              <a:chOff x="3820886" y="4345208"/>
              <a:chExt cx="5603875" cy="1868277"/>
            </a:xfrm>
          </p:grpSpPr>
          <p:sp>
            <p:nvSpPr>
              <p:cNvPr id="9" name="Rectangle: Rounded Corners 8">
                <a:extLst>
                  <a:ext uri="{FF2B5EF4-FFF2-40B4-BE49-F238E27FC236}">
                    <a16:creationId xmlns:a16="http://schemas.microsoft.com/office/drawing/2014/main" id="{69C9D842-D451-4256-A391-29B2FA2071E7}"/>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10" name="Connector: Elbow 9">
                <a:extLst>
                  <a:ext uri="{FF2B5EF4-FFF2-40B4-BE49-F238E27FC236}">
                    <a16:creationId xmlns:a16="http://schemas.microsoft.com/office/drawing/2014/main" id="{3CDBF3E3-AC48-482E-BCC2-5DE9765BE3A7}"/>
                  </a:ext>
                </a:extLst>
              </p:cNvPr>
              <p:cNvCxnSpPr>
                <a:cxnSpLocks/>
              </p:cNvCxnSpPr>
              <p:nvPr/>
            </p:nvCxnSpPr>
            <p:spPr>
              <a:xfrm flipV="1">
                <a:off x="3820886" y="4627939"/>
                <a:ext cx="2904523" cy="567973"/>
              </a:xfrm>
              <a:prstGeom prst="bentConnector3">
                <a:avLst>
                  <a:gd name="adj1" fmla="val 6880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F380E9B-20BB-4A07-A637-094CAD6575CE}"/>
                  </a:ext>
                </a:extLst>
              </p:cNvPr>
              <p:cNvCxnSpPr>
                <a:cxnSpLocks/>
              </p:cNvCxnSpPr>
              <p:nvPr/>
            </p:nvCxnSpPr>
            <p:spPr>
              <a:xfrm>
                <a:off x="3820886" y="5566228"/>
                <a:ext cx="3652837" cy="58385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81459C-C0D8-447E-BC48-0A0E59C71D44}"/>
                  </a:ext>
                </a:extLst>
              </p:cNvPr>
              <p:cNvCxnSpPr>
                <a:cxnSpLocks/>
              </p:cNvCxnSpPr>
              <p:nvPr/>
            </p:nvCxnSpPr>
            <p:spPr>
              <a:xfrm>
                <a:off x="3820886" y="5377640"/>
                <a:ext cx="2891971"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4C03482-1B1D-421D-A511-E15996C385E5}"/>
                  </a:ext>
                </a:extLst>
              </p:cNvPr>
              <p:cNvGrpSpPr/>
              <p:nvPr/>
            </p:nvGrpSpPr>
            <p:grpSpPr>
              <a:xfrm rot="18900000">
                <a:off x="6666168" y="5120022"/>
                <a:ext cx="601380" cy="601380"/>
                <a:chOff x="12970649" y="2243098"/>
                <a:chExt cx="843002" cy="843002"/>
              </a:xfrm>
              <a:solidFill>
                <a:srgbClr val="D73B02"/>
              </a:solidFill>
            </p:grpSpPr>
            <p:sp>
              <p:nvSpPr>
                <p:cNvPr id="18" name="Rectangle 17">
                  <a:extLst>
                    <a:ext uri="{FF2B5EF4-FFF2-40B4-BE49-F238E27FC236}">
                      <a16:creationId xmlns:a16="http://schemas.microsoft.com/office/drawing/2014/main" id="{4D698171-F5EF-495D-A0F7-EA8658F0496E}"/>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CBF5E548-54E6-462C-BF48-608CA6BA2BC1}"/>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FC46E8B-5597-4CFD-A2E0-70DCBF021637}"/>
                  </a:ext>
                </a:extLst>
              </p:cNvPr>
              <p:cNvGrpSpPr/>
              <p:nvPr/>
            </p:nvGrpSpPr>
            <p:grpSpPr>
              <a:xfrm rot="18900000">
                <a:off x="6666168" y="4345208"/>
                <a:ext cx="601380" cy="601380"/>
                <a:chOff x="12970649" y="2243098"/>
                <a:chExt cx="843002" cy="843002"/>
              </a:xfrm>
              <a:solidFill>
                <a:srgbClr val="D73B02"/>
              </a:solidFill>
            </p:grpSpPr>
            <p:sp>
              <p:nvSpPr>
                <p:cNvPr id="16" name="Rectangle 15">
                  <a:extLst>
                    <a:ext uri="{FF2B5EF4-FFF2-40B4-BE49-F238E27FC236}">
                      <a16:creationId xmlns:a16="http://schemas.microsoft.com/office/drawing/2014/main" id="{EF522CE6-A584-44AB-B016-9C5BF1A1BC46}"/>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2D35F8E-57D5-4FDA-8740-61811912E0B3}"/>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a:extLst>
                <a:ext uri="{FF2B5EF4-FFF2-40B4-BE49-F238E27FC236}">
                  <a16:creationId xmlns:a16="http://schemas.microsoft.com/office/drawing/2014/main" id="{44986631-F094-490C-9A68-395D22FE4553}"/>
                </a:ext>
              </a:extLst>
            </p:cNvPr>
            <p:cNvSpPr/>
            <p:nvPr/>
          </p:nvSpPr>
          <p:spPr bwMode="auto">
            <a:xfrm>
              <a:off x="5007483" y="3808789"/>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1539992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return response </a:t>
            </a:r>
          </a:p>
        </p:txBody>
      </p:sp>
      <p:sp>
        <p:nvSpPr>
          <p:cNvPr id="4" name="Text Placeholder 3" descr="The sample code implements the return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&lt;return-response</a:t>
            </a:r>
            <a:r>
              <a:rPr lang="en-US" sz="1800" dirty="0">
                <a:solidFill>
                  <a:srgbClr val="000000"/>
                </a:solidFill>
              </a:rPr>
              <a:t> </a:t>
            </a:r>
            <a:r>
              <a:rPr lang="en-US" sz="1800" dirty="0">
                <a:solidFill>
                  <a:srgbClr val="FF0000"/>
                </a:solidFill>
              </a:rPr>
              <a:t>response-variable-name</a:t>
            </a:r>
            <a:r>
              <a:rPr lang="en-US" sz="1800" dirty="0">
                <a:solidFill>
                  <a:srgbClr val="000000"/>
                </a:solidFill>
              </a:rPr>
              <a:t>=</a:t>
            </a:r>
            <a:r>
              <a:rPr lang="en-US" sz="1800" dirty="0">
                <a:solidFill>
                  <a:srgbClr val="0000FF"/>
                </a:solidFill>
              </a:rPr>
              <a:t>"existing context variable"</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&lt;set-header/&gt;&lt;set-body/&gt;&lt;set-status/&gt;</a:t>
            </a:r>
            <a:endParaRPr lang="en-US" sz="1800" dirty="0">
              <a:solidFill>
                <a:srgbClr val="000000"/>
              </a:solidFill>
            </a:endParaRPr>
          </a:p>
          <a:p>
            <a:r>
              <a:rPr lang="en-US" sz="1800" dirty="0">
                <a:solidFill>
                  <a:srgbClr val="800000"/>
                </a:solidFill>
              </a:rPr>
              <a:t>&lt;/return-response&gt;</a:t>
            </a:r>
            <a:endParaRPr lang="en-US" sz="1800" dirty="0">
              <a:solidFill>
                <a:srgbClr val="000000"/>
              </a:solidFill>
            </a:endParaRPr>
          </a:p>
        </p:txBody>
      </p:sp>
      <p:grpSp>
        <p:nvGrpSpPr>
          <p:cNvPr id="5" name="Group 4" descr="This diagram depicts a complex response being returned to the calling client application with a custom HTTP status, header, and body.">
            <a:extLst>
              <a:ext uri="{FF2B5EF4-FFF2-40B4-BE49-F238E27FC236}">
                <a16:creationId xmlns:a16="http://schemas.microsoft.com/office/drawing/2014/main" id="{C16F3BA1-EF1B-4B05-AF5F-7333E7706D6B}"/>
              </a:ext>
            </a:extLst>
          </p:cNvPr>
          <p:cNvGrpSpPr/>
          <p:nvPr/>
        </p:nvGrpSpPr>
        <p:grpSpPr>
          <a:xfrm>
            <a:off x="1015233" y="2193993"/>
            <a:ext cx="6169284" cy="2706688"/>
            <a:chOff x="1015233" y="2193993"/>
            <a:chExt cx="6169284" cy="2706688"/>
          </a:xfrm>
        </p:grpSpPr>
        <p:grpSp>
          <p:nvGrpSpPr>
            <p:cNvPr id="8" name="Group 7">
              <a:extLst>
                <a:ext uri="{FF2B5EF4-FFF2-40B4-BE49-F238E27FC236}">
                  <a16:creationId xmlns:a16="http://schemas.microsoft.com/office/drawing/2014/main" id="{EDE91DF5-9E11-4C87-8A58-8B273BF97FD8}"/>
                </a:ext>
              </a:extLst>
            </p:cNvPr>
            <p:cNvGrpSpPr/>
            <p:nvPr/>
          </p:nvGrpSpPr>
          <p:grpSpPr>
            <a:xfrm>
              <a:off x="3622188" y="2193993"/>
              <a:ext cx="1169410" cy="1695770"/>
              <a:chOff x="5254905" y="2049485"/>
              <a:chExt cx="1169410" cy="1695770"/>
            </a:xfrm>
          </p:grpSpPr>
          <p:sp>
            <p:nvSpPr>
              <p:cNvPr id="11" name="TextBox 10">
                <a:extLst>
                  <a:ext uri="{FF2B5EF4-FFF2-40B4-BE49-F238E27FC236}">
                    <a16:creationId xmlns:a16="http://schemas.microsoft.com/office/drawing/2014/main" id="{E5255B18-2D0F-422E-804F-EDA179E048E6}"/>
                  </a:ext>
                </a:extLst>
              </p:cNvPr>
              <p:cNvSpPr txBox="1"/>
              <p:nvPr/>
            </p:nvSpPr>
            <p:spPr>
              <a:xfrm>
                <a:off x="5298949" y="3437478"/>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pic>
            <p:nvPicPr>
              <p:cNvPr id="13" name="Graphic 12">
                <a:extLst>
                  <a:ext uri="{FF2B5EF4-FFF2-40B4-BE49-F238E27FC236}">
                    <a16:creationId xmlns:a16="http://schemas.microsoft.com/office/drawing/2014/main" id="{9FEE0D5F-16B1-4173-9572-80D41CA86F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54905" y="2049485"/>
                <a:ext cx="1169410" cy="1603294"/>
              </a:xfrm>
              <a:prstGeom prst="rect">
                <a:avLst/>
              </a:prstGeom>
            </p:spPr>
          </p:pic>
        </p:grpSp>
        <p:sp>
          <p:nvSpPr>
            <p:cNvPr id="14" name="Rectangle 13">
              <a:extLst>
                <a:ext uri="{FF2B5EF4-FFF2-40B4-BE49-F238E27FC236}">
                  <a16:creationId xmlns:a16="http://schemas.microsoft.com/office/drawing/2014/main" id="{5D521703-EC64-439A-B611-F5CA8EF66CC0}"/>
                </a:ext>
              </a:extLst>
            </p:cNvPr>
            <p:cNvSpPr/>
            <p:nvPr/>
          </p:nvSpPr>
          <p:spPr bwMode="auto">
            <a:xfrm>
              <a:off x="1471919" y="3277294"/>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Status</a:t>
              </a:r>
            </a:p>
          </p:txBody>
        </p:sp>
        <p:sp>
          <p:nvSpPr>
            <p:cNvPr id="15" name="Rectangle 14">
              <a:extLst>
                <a:ext uri="{FF2B5EF4-FFF2-40B4-BE49-F238E27FC236}">
                  <a16:creationId xmlns:a16="http://schemas.microsoft.com/office/drawing/2014/main" id="{4EFE6ED5-C714-41F4-930B-D98AF448925A}"/>
                </a:ext>
              </a:extLst>
            </p:cNvPr>
            <p:cNvSpPr/>
            <p:nvPr/>
          </p:nvSpPr>
          <p:spPr bwMode="auto">
            <a:xfrm>
              <a:off x="1471919" y="3862421"/>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Modified</a:t>
              </a:r>
            </a:p>
          </p:txBody>
        </p:sp>
        <p:sp>
          <p:nvSpPr>
            <p:cNvPr id="16" name="Rectangle 15">
              <a:extLst>
                <a:ext uri="{FF2B5EF4-FFF2-40B4-BE49-F238E27FC236}">
                  <a16:creationId xmlns:a16="http://schemas.microsoft.com/office/drawing/2014/main" id="{7CA25BAE-BB4F-451C-9232-87342C853EB4}"/>
                </a:ext>
              </a:extLst>
            </p:cNvPr>
            <p:cNvSpPr/>
            <p:nvPr/>
          </p:nvSpPr>
          <p:spPr bwMode="auto">
            <a:xfrm>
              <a:off x="1471919" y="4447548"/>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Body</a:t>
              </a:r>
            </a:p>
          </p:txBody>
        </p:sp>
        <p:sp>
          <p:nvSpPr>
            <p:cNvPr id="17" name="Rectangle 16">
              <a:extLst>
                <a:ext uri="{FF2B5EF4-FFF2-40B4-BE49-F238E27FC236}">
                  <a16:creationId xmlns:a16="http://schemas.microsoft.com/office/drawing/2014/main" id="{E9E2B07F-FD34-4C10-A520-C8A2C2E6899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fontAlgn="base">
                <a:spcBef>
                  <a:spcPct val="0"/>
                </a:spcBef>
                <a:spcAft>
                  <a:spcPct val="0"/>
                </a:spcAft>
              </a:pPr>
              <a:r>
                <a:rPr lang="en-IN" sz="1800" dirty="0">
                  <a:solidFill>
                    <a:schemeClr val="tx1"/>
                  </a:solidFill>
                </a:rPr>
                <a:t>Operation</a:t>
              </a:r>
              <a:endParaRPr lang="en-US" sz="1800" dirty="0">
                <a:solidFill>
                  <a:schemeClr val="tx1"/>
                </a:solidFill>
              </a:endParaRPr>
            </a:p>
          </p:txBody>
        </p:sp>
        <p:cxnSp>
          <p:nvCxnSpPr>
            <p:cNvPr id="6" name="Connector: Elbow 5">
              <a:extLst>
                <a:ext uri="{FF2B5EF4-FFF2-40B4-BE49-F238E27FC236}">
                  <a16:creationId xmlns:a16="http://schemas.microsoft.com/office/drawing/2014/main" id="{CB2616AD-0838-40CB-AA79-A3E60FC944B3}"/>
                </a:ext>
              </a:extLst>
            </p:cNvPr>
            <p:cNvCxnSpPr>
              <a:stCxn id="17" idx="1"/>
            </p:cNvCxnSpPr>
            <p:nvPr/>
          </p:nvCxnSpPr>
          <p:spPr>
            <a:xfrm rot="10800000">
              <a:off x="1015233" y="3051243"/>
              <a:ext cx="3992250" cy="1113750"/>
            </a:xfrm>
            <a:prstGeom prst="bentConnector3">
              <a:avLst>
                <a:gd name="adj1" fmla="val 39025"/>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1518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Configure authentication for APIs</a:t>
            </a:r>
          </a:p>
        </p:txBody>
      </p:sp>
    </p:spTree>
    <p:extLst>
      <p:ext uri="{BB962C8B-B14F-4D97-AF65-F5344CB8AC3E}">
        <p14:creationId xmlns:p14="http://schemas.microsoft.com/office/powerpoint/2010/main" val="2090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API Management overview</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776A-64BF-4F0C-968A-CB33AD5CA5F3}"/>
              </a:ext>
            </a:extLst>
          </p:cNvPr>
          <p:cNvSpPr>
            <a:spLocks noGrp="1"/>
          </p:cNvSpPr>
          <p:nvPr>
            <p:ph type="title"/>
          </p:nvPr>
        </p:nvSpPr>
        <p:spPr/>
        <p:txBody>
          <a:bodyPr/>
          <a:lstStyle/>
          <a:p>
            <a:r>
              <a:rPr lang="en-US" dirty="0"/>
              <a:t>Subscriptions</a:t>
            </a:r>
          </a:p>
        </p:txBody>
      </p:sp>
      <p:sp>
        <p:nvSpPr>
          <p:cNvPr id="3" name="Text Placeholder 2">
            <a:extLst>
              <a:ext uri="{FF2B5EF4-FFF2-40B4-BE49-F238E27FC236}">
                <a16:creationId xmlns:a16="http://schemas.microsoft.com/office/drawing/2014/main" id="{5DA79E5D-082F-4AC5-8E89-2B54B7EEA0BB}"/>
              </a:ext>
            </a:extLst>
          </p:cNvPr>
          <p:cNvSpPr>
            <a:spLocks noGrp="1"/>
          </p:cNvSpPr>
          <p:nvPr>
            <p:ph type="body" sz="quarter" idx="10"/>
          </p:nvPr>
        </p:nvSpPr>
        <p:spPr>
          <a:xfrm>
            <a:off x="584200" y="1435497"/>
            <a:ext cx="11018520" cy="2117503"/>
          </a:xfrm>
        </p:spPr>
        <p:txBody>
          <a:bodyPr/>
          <a:lstStyle/>
          <a:p>
            <a:r>
              <a:rPr lang="en-US" dirty="0">
                <a:latin typeface="+mn-lt"/>
              </a:rPr>
              <a:t>Subscriptions tie </a:t>
            </a:r>
            <a:r>
              <a:rPr lang="en-US" b="1" dirty="0">
                <a:latin typeface="+mn-lt"/>
              </a:rPr>
              <a:t>Developers</a:t>
            </a:r>
            <a:r>
              <a:rPr lang="en-US" dirty="0">
                <a:latin typeface="+mn-lt"/>
              </a:rPr>
              <a:t> together with </a:t>
            </a:r>
            <a:r>
              <a:rPr lang="en-US" b="1" dirty="0">
                <a:latin typeface="+mn-lt"/>
              </a:rPr>
              <a:t>Products</a:t>
            </a:r>
            <a:endParaRPr lang="en-US" dirty="0">
              <a:latin typeface="+mn-lt"/>
            </a:endParaRPr>
          </a:p>
          <a:p>
            <a:r>
              <a:rPr lang="en-US" dirty="0">
                <a:latin typeface="+mn-lt"/>
              </a:rPr>
              <a:t>A Developer will sign up for a subscription to get access to various products</a:t>
            </a:r>
          </a:p>
          <a:p>
            <a:pPr lvl="1"/>
            <a:r>
              <a:rPr lang="en-US" dirty="0"/>
              <a:t>The subscription will grant the Developer access to subscription keys</a:t>
            </a:r>
          </a:p>
          <a:p>
            <a:pPr lvl="1"/>
            <a:r>
              <a:rPr lang="en-US" dirty="0"/>
              <a:t>The subscription keys can be used to access specific products</a:t>
            </a:r>
          </a:p>
        </p:txBody>
      </p:sp>
      <p:pic>
        <p:nvPicPr>
          <p:cNvPr id="5" name="Picture 4" descr="Graphic illustrating the relationship between a subscription, product and developer">
            <a:extLst>
              <a:ext uri="{FF2B5EF4-FFF2-40B4-BE49-F238E27FC236}">
                <a16:creationId xmlns:a16="http://schemas.microsoft.com/office/drawing/2014/main" id="{AC9C0CCE-303E-4B58-915B-27FA36BA4A4E}"/>
              </a:ext>
            </a:extLst>
          </p:cNvPr>
          <p:cNvPicPr>
            <a:picLocks noChangeAspect="1"/>
          </p:cNvPicPr>
          <p:nvPr/>
        </p:nvPicPr>
        <p:blipFill>
          <a:blip r:embed="rId3"/>
          <a:stretch>
            <a:fillRect/>
          </a:stretch>
        </p:blipFill>
        <p:spPr>
          <a:xfrm>
            <a:off x="2208443" y="4059176"/>
            <a:ext cx="7775114" cy="2056086"/>
          </a:xfrm>
          <a:prstGeom prst="rect">
            <a:avLst/>
          </a:prstGeom>
        </p:spPr>
      </p:pic>
    </p:spTree>
    <p:extLst>
      <p:ext uri="{BB962C8B-B14F-4D97-AF65-F5344CB8AC3E}">
        <p14:creationId xmlns:p14="http://schemas.microsoft.com/office/powerpoint/2010/main" val="23651978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a:t>
            </a:r>
          </a:p>
        </p:txBody>
      </p:sp>
      <p:sp>
        <p:nvSpPr>
          <p:cNvPr id="4" name="Text Placeholder 3" descr="The sample code checks the expiration date, the issuer, and subject.&#10;">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3988784"/>
          </a:xfrm>
        </p:spPr>
        <p:txBody>
          <a:bodyPr/>
          <a:lstStyle/>
          <a:p>
            <a:r>
              <a:rPr lang="en-US" sz="1800" dirty="0">
                <a:solidFill>
                  <a:srgbClr val="008000"/>
                </a:solidFill>
              </a:rPr>
              <a:t>&lt;!-- checking the expiration date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context.Request.Certificate.NotAfter &lt; DateTime.Now)"</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the issuer and subject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context.Request.Certificate.Issuer != "</a:t>
            </a:r>
            <a:r>
              <a:rPr lang="en-US" sz="1800" dirty="0">
                <a:solidFill>
                  <a:srgbClr val="000000"/>
                </a:solidFill>
              </a:rPr>
              <a:t>trusted-issuer</a:t>
            </a:r>
            <a:r>
              <a:rPr lang="en-US" sz="1800" dirty="0">
                <a:solidFill>
                  <a:srgbClr val="0000FF"/>
                </a:solidFill>
              </a:rPr>
              <a:t>" || context.Request.Certificate.SubjectName != "</a:t>
            </a:r>
            <a:r>
              <a:rPr lang="en-US" sz="1800" dirty="0">
                <a:solidFill>
                  <a:srgbClr val="000000"/>
                </a:solidFill>
              </a:rPr>
              <a:t>expected-subject-name</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6064969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 (continued)</a:t>
            </a:r>
          </a:p>
        </p:txBody>
      </p:sp>
      <p:sp>
        <p:nvSpPr>
          <p:cNvPr id="4" name="Text Placeholder 3" descr="The sample code checks the thumbprint against certificates uploaded to API Management.">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4099584"/>
          </a:xfrm>
        </p:spPr>
        <p:txBody>
          <a:bodyPr/>
          <a:lstStyle/>
          <a:p>
            <a:r>
              <a:rPr lang="en-US" sz="1800" dirty="0">
                <a:solidFill>
                  <a:srgbClr val="008000"/>
                </a:solidFill>
              </a:rPr>
              <a:t>&lt;!-- checking the thumbprint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context.Request.Certificate.Thumbprint != "</a:t>
            </a:r>
            <a:r>
              <a:rPr lang="en-US" sz="1800" dirty="0">
                <a:solidFill>
                  <a:srgbClr val="000000"/>
                </a:solidFill>
              </a:rPr>
              <a:t>desired-thumbprint</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a thumbprint against certificates uploaded to API Management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!context.Deployment.Certificates.Any(c =&gt; c.Value.Thumbprint == context.Request.Certificate.Thumbprint))"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9029198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08: Creating a multi-tier solution by using services in Azure</a:t>
            </a:r>
          </a:p>
        </p:txBody>
      </p:sp>
      <p:grpSp>
        <p:nvGrpSpPr>
          <p:cNvPr id="7" name="Group 6">
            <a:extLst>
              <a:ext uri="{FF2B5EF4-FFF2-40B4-BE49-F238E27FC236}">
                <a16:creationId xmlns:a16="http://schemas.microsoft.com/office/drawing/2014/main" id="{D7B70BF3-1AC1-4086-80FD-FEAF8EB25B28}"/>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2D229D38-46E1-4586-9E50-0BA6B65AC5CA}"/>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FD20DAF4-6174-484C-AEE4-E87347FC94F2}"/>
                </a:ext>
              </a:extLst>
            </p:cNvPr>
            <p:cNvSpPr txBox="1"/>
            <p:nvPr/>
          </p:nvSpPr>
          <p:spPr>
            <a:xfrm>
              <a:off x="5514975" y="213138"/>
              <a:ext cx="6472237" cy="6032421"/>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sz="1700" dirty="0">
                  <a:solidFill>
                    <a:schemeClr val="bg1"/>
                  </a:solidFill>
                </a:rPr>
                <a:t>The developers in your company have successfully adopted and used the &lt;https://httpbin.org/&gt; website to test various clients that issue HTTP requests. Your company would like to use one of the public containers on Docker Hub to host the </a:t>
              </a:r>
              <a:r>
                <a:rPr lang="en-US" sz="1700" dirty="0" err="1">
                  <a:solidFill>
                    <a:schemeClr val="bg1"/>
                  </a:solidFill>
                </a:rPr>
                <a:t>httpbin</a:t>
              </a:r>
              <a:r>
                <a:rPr lang="en-US" sz="1700" dirty="0">
                  <a:solidFill>
                    <a:schemeClr val="bg1"/>
                  </a:solidFill>
                </a:rPr>
                <a:t> web application in an enterprise-managed environment with a few caveats. First, developers who are issuing REST queries should receive standard headers that are used throughout the company's applications. Second, developers should be able to get responses by using JSON even if the API that's used behind the scenes doesn't support the data format. You're tasked with using Microsoft Azure API Management to create a proxy tier in front of the </a:t>
              </a:r>
              <a:r>
                <a:rPr lang="en-US" sz="1700" dirty="0" err="1">
                  <a:solidFill>
                    <a:schemeClr val="bg1"/>
                  </a:solidFill>
                </a:rPr>
                <a:t>httpbin</a:t>
              </a:r>
              <a:r>
                <a:rPr lang="en-US" sz="1700" dirty="0">
                  <a:solidFill>
                    <a:schemeClr val="bg1"/>
                  </a:solidFill>
                </a:rPr>
                <a:t> web application to implement your company's policies.</a:t>
              </a:r>
            </a:p>
            <a:p>
              <a:pPr algn="l"/>
              <a:endParaRPr lang="en-US" sz="1700"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sz="1700" dirty="0">
                  <a:solidFill>
                    <a:schemeClr val="bg1"/>
                  </a:solidFill>
                </a:rPr>
                <a:t>After you complete this lab, you will be able to:</a:t>
              </a:r>
            </a:p>
            <a:p>
              <a:pPr lvl="1" indent="-228600">
                <a:buFont typeface="Arial" panose="020B0604020202020204" pitchFamily="34" charset="0"/>
                <a:buChar char="•"/>
              </a:pPr>
              <a:r>
                <a:rPr lang="en-US" sz="1700" dirty="0">
                  <a:solidFill>
                    <a:schemeClr val="bg1"/>
                  </a:solidFill>
                </a:rPr>
                <a:t>Create a web application from a Docker Hub container image.</a:t>
              </a:r>
            </a:p>
            <a:p>
              <a:pPr lvl="1" indent="-228600">
                <a:buFont typeface="Arial" panose="020B0604020202020204" pitchFamily="34" charset="0"/>
                <a:buChar char="•"/>
              </a:pPr>
              <a:r>
                <a:rPr lang="en-US" sz="1700" dirty="0">
                  <a:solidFill>
                    <a:schemeClr val="bg1"/>
                  </a:solidFill>
                </a:rPr>
                <a:t>Create an API Management account.</a:t>
              </a:r>
            </a:p>
            <a:p>
              <a:pPr lvl="1" indent="-228600">
                <a:buFont typeface="Arial" panose="020B0604020202020204" pitchFamily="34" charset="0"/>
                <a:buChar char="•"/>
              </a:pPr>
              <a:r>
                <a:rPr lang="en-US" sz="1700" dirty="0">
                  <a:solidFill>
                    <a:schemeClr val="bg1"/>
                  </a:solidFill>
                </a:rPr>
                <a:t>Configure an API as a proxy for another Azure service with header and payload manipulation.</a:t>
              </a:r>
            </a:p>
          </p:txBody>
        </p:sp>
        <p:cxnSp>
          <p:nvCxnSpPr>
            <p:cNvPr id="10" name="Straight Connector 9">
              <a:extLst>
                <a:ext uri="{FF2B5EF4-FFF2-40B4-BE49-F238E27FC236}">
                  <a16:creationId xmlns:a16="http://schemas.microsoft.com/office/drawing/2014/main" id="{A0CC46C9-9792-4FC1-A460-D1EF850D0EC4}"/>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44C706-855F-4CA9-AF0B-8D3F00F07520}"/>
                </a:ext>
              </a:extLst>
            </p:cNvPr>
            <p:cNvCxnSpPr>
              <a:cxnSpLocks/>
            </p:cNvCxnSpPr>
            <p:nvPr/>
          </p:nvCxnSpPr>
          <p:spPr>
            <a:xfrm>
              <a:off x="5534016" y="4600092"/>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89880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551564"/>
            <a:ext cx="4161981" cy="375487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08: Creating a multi-tier solution by using services in Azure</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7D92-FA78-4917-88DA-2D45398FE8C9}"/>
              </a:ext>
            </a:extLst>
          </p:cNvPr>
          <p:cNvSpPr>
            <a:spLocks noGrp="1"/>
          </p:cNvSpPr>
          <p:nvPr>
            <p:ph type="title"/>
          </p:nvPr>
        </p:nvSpPr>
        <p:spPr/>
        <p:txBody>
          <a:bodyPr/>
          <a:lstStyle/>
          <a:p>
            <a:r>
              <a:rPr lang="en-US" dirty="0"/>
              <a:t>API Management (APIM)</a:t>
            </a:r>
          </a:p>
        </p:txBody>
      </p:sp>
      <p:sp>
        <p:nvSpPr>
          <p:cNvPr id="3" name="Text Placeholder 2">
            <a:extLst>
              <a:ext uri="{FF2B5EF4-FFF2-40B4-BE49-F238E27FC236}">
                <a16:creationId xmlns:a16="http://schemas.microsoft.com/office/drawing/2014/main"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that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custDataLst>
      <p:tags r:id="rId1"/>
    </p:custDataLst>
    <p:extLst>
      <p:ext uri="{BB962C8B-B14F-4D97-AF65-F5344CB8AC3E}">
        <p14:creationId xmlns:p14="http://schemas.microsoft.com/office/powerpoint/2010/main" val="24972440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8536-E97C-4B04-93D4-991E01EC5F14}"/>
              </a:ext>
            </a:extLst>
          </p:cNvPr>
          <p:cNvSpPr>
            <a:spLocks noGrp="1"/>
          </p:cNvSpPr>
          <p:nvPr>
            <p:ph type="title"/>
          </p:nvPr>
        </p:nvSpPr>
        <p:spPr/>
        <p:txBody>
          <a:bodyPr/>
          <a:lstStyle/>
          <a:p>
            <a:r>
              <a:rPr lang="en-US" dirty="0"/>
              <a:t>Products</a:t>
            </a:r>
          </a:p>
        </p:txBody>
      </p:sp>
      <p:sp>
        <p:nvSpPr>
          <p:cNvPr id="3" name="Text Placeholder 2">
            <a:extLst>
              <a:ext uri="{FF2B5EF4-FFF2-40B4-BE49-F238E27FC236}">
                <a16:creationId xmlns:a16="http://schemas.microsoft.com/office/drawing/2014/main" id="{EBFBD457-3769-443E-9765-A60952727FB0}"/>
              </a:ext>
            </a:extLst>
          </p:cNvPr>
          <p:cNvSpPr>
            <a:spLocks noGrp="1"/>
          </p:cNvSpPr>
          <p:nvPr>
            <p:ph type="body" sz="quarter" idx="10"/>
          </p:nvPr>
        </p:nvSpPr>
        <p:spPr>
          <a:xfrm>
            <a:off x="593725" y="1445022"/>
            <a:ext cx="11018520" cy="2203680"/>
          </a:xfrm>
        </p:spPr>
        <p:txBody>
          <a:bodyPr/>
          <a:lstStyle/>
          <a:p>
            <a:r>
              <a:rPr lang="en-US" dirty="0">
                <a:latin typeface="+mn-lt"/>
              </a:rPr>
              <a:t>Contains one or more APIs in a package</a:t>
            </a:r>
          </a:p>
          <a:p>
            <a:r>
              <a:rPr lang="en-US" dirty="0">
                <a:latin typeface="+mn-lt"/>
              </a:rPr>
              <a:t>Products can be open or protected:</a:t>
            </a:r>
          </a:p>
          <a:p>
            <a:pPr lvl="1"/>
            <a:r>
              <a:rPr lang="en-US" dirty="0"/>
              <a:t>Open products are free to use without any subscription</a:t>
            </a:r>
          </a:p>
          <a:p>
            <a:pPr lvl="1"/>
            <a:r>
              <a:rPr lang="en-US" dirty="0"/>
              <a:t>Protected products must be subscribed to before use</a:t>
            </a:r>
          </a:p>
          <a:p>
            <a:r>
              <a:rPr lang="en-US" dirty="0">
                <a:latin typeface="+mn-lt"/>
              </a:rPr>
              <a:t>When a product is ready for developers, it can be published for use</a:t>
            </a:r>
          </a:p>
        </p:txBody>
      </p:sp>
    </p:spTree>
    <p:custDataLst>
      <p:tags r:id="rId1"/>
    </p:custDataLst>
    <p:extLst>
      <p:ext uri="{BB962C8B-B14F-4D97-AF65-F5344CB8AC3E}">
        <p14:creationId xmlns:p14="http://schemas.microsoft.com/office/powerpoint/2010/main" val="39675492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77EE-9F94-4DE0-BA4B-71BE68634DF3}"/>
              </a:ext>
            </a:extLst>
          </p:cNvPr>
          <p:cNvSpPr>
            <a:spLocks noGrp="1"/>
          </p:cNvSpPr>
          <p:nvPr>
            <p:ph type="title"/>
          </p:nvPr>
        </p:nvSpPr>
        <p:spPr>
          <a:xfrm>
            <a:off x="588263" y="457200"/>
            <a:ext cx="11018520" cy="553998"/>
          </a:xfrm>
        </p:spPr>
        <p:txBody>
          <a:bodyPr/>
          <a:lstStyle/>
          <a:p>
            <a:r>
              <a:rPr lang="en-US" dirty="0"/>
              <a:t>Products and APIs</a:t>
            </a:r>
          </a:p>
        </p:txBody>
      </p:sp>
      <p:grpSp>
        <p:nvGrpSpPr>
          <p:cNvPr id="4" name="Group 3" descr="The slide has a Venn diagram that depicts the relationship between products and APIs. Each product contains one or more APIs and an API can be contained within multiple products. In this diagram, the Basic API is available in both the Free and Paid products while the Advanced and Enterprise APIs are only available in the Paid product.">
            <a:extLst>
              <a:ext uri="{FF2B5EF4-FFF2-40B4-BE49-F238E27FC236}">
                <a16:creationId xmlns:a16="http://schemas.microsoft.com/office/drawing/2014/main" id="{E2FCA225-CF1C-46E9-B72E-CA002C125BCE}"/>
              </a:ext>
            </a:extLst>
          </p:cNvPr>
          <p:cNvGrpSpPr/>
          <p:nvPr/>
        </p:nvGrpSpPr>
        <p:grpSpPr>
          <a:xfrm>
            <a:off x="2072946" y="1656318"/>
            <a:ext cx="7957396" cy="4612720"/>
            <a:chOff x="2072946" y="1656318"/>
            <a:chExt cx="7957396" cy="4612720"/>
          </a:xfrm>
        </p:grpSpPr>
        <p:sp>
          <p:nvSpPr>
            <p:cNvPr id="12" name="Oval 11">
              <a:extLst>
                <a:ext uri="{FF2B5EF4-FFF2-40B4-BE49-F238E27FC236}">
                  <a16:creationId xmlns:a16="http://schemas.microsoft.com/office/drawing/2014/main" id="{A5AE890C-BEBF-4AC9-A00E-DF7962F96BD8}"/>
                </a:ext>
              </a:extLst>
            </p:cNvPr>
            <p:cNvSpPr/>
            <p:nvPr/>
          </p:nvSpPr>
          <p:spPr bwMode="auto">
            <a:xfrm>
              <a:off x="2638425" y="2173288"/>
              <a:ext cx="4095750" cy="4095750"/>
            </a:xfrm>
            <a:prstGeom prst="ellipse">
              <a:avLst/>
            </a:prstGeom>
            <a:solidFill>
              <a:srgbClr val="01BCF3"/>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B0C9D363-4EF9-45F9-B8BC-6AA09079F52D}"/>
                </a:ext>
              </a:extLst>
            </p:cNvPr>
            <p:cNvGrpSpPr/>
            <p:nvPr/>
          </p:nvGrpSpPr>
          <p:grpSpPr>
            <a:xfrm>
              <a:off x="5114925" y="2173288"/>
              <a:ext cx="4095750" cy="4095750"/>
              <a:chOff x="5114925" y="2173288"/>
              <a:chExt cx="4095750" cy="4095750"/>
            </a:xfrm>
          </p:grpSpPr>
          <p:sp>
            <p:nvSpPr>
              <p:cNvPr id="13" name="Oval 12">
                <a:extLst>
                  <a:ext uri="{FF2B5EF4-FFF2-40B4-BE49-F238E27FC236}">
                    <a16:creationId xmlns:a16="http://schemas.microsoft.com/office/drawing/2014/main" id="{131F4515-21E1-4CBF-B269-E2F1B4D9B49E}"/>
                  </a:ext>
                </a:extLst>
              </p:cNvPr>
              <p:cNvSpPr/>
              <p:nvPr/>
            </p:nvSpPr>
            <p:spPr bwMode="auto">
              <a:xfrm>
                <a:off x="5114925" y="2173288"/>
                <a:ext cx="4095750" cy="4095750"/>
              </a:xfrm>
              <a:prstGeom prst="ellipse">
                <a:avLst/>
              </a:prstGeom>
              <a:solidFill>
                <a:srgbClr val="FFF100">
                  <a:alpha val="74902"/>
                </a:srgbClr>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D15EC0FE-3D90-4009-B6D8-15E4A0B27B73}"/>
                  </a:ext>
                </a:extLst>
              </p:cNvPr>
              <p:cNvSpPr/>
              <p:nvPr/>
            </p:nvSpPr>
            <p:spPr bwMode="auto">
              <a:xfrm>
                <a:off x="51149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CFC0237F-10C8-430C-BC19-826F8F12A98F}"/>
                </a:ext>
              </a:extLst>
            </p:cNvPr>
            <p:cNvSpPr/>
            <p:nvPr/>
          </p:nvSpPr>
          <p:spPr bwMode="auto">
            <a:xfrm>
              <a:off x="5445633" y="3914077"/>
              <a:ext cx="1008000" cy="720000"/>
            </a:xfrm>
            <a:prstGeom prst="rect">
              <a:avLst/>
            </a:prstGeom>
            <a:solidFill>
              <a:srgbClr val="004B1C"/>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IN" sz="2400" dirty="0">
                  <a:solidFill>
                    <a:schemeClr val="bg1"/>
                  </a:solidFill>
                </a:rPr>
                <a:t>Basic</a:t>
              </a:r>
              <a:endParaRPr lang="en-US" sz="2400" dirty="0">
                <a:solidFill>
                  <a:schemeClr val="bg1"/>
                </a:solidFill>
              </a:endParaRPr>
            </a:p>
          </p:txBody>
        </p:sp>
        <p:sp>
          <p:nvSpPr>
            <p:cNvPr id="7" name="Rectangle 6">
              <a:extLst>
                <a:ext uri="{FF2B5EF4-FFF2-40B4-BE49-F238E27FC236}">
                  <a16:creationId xmlns:a16="http://schemas.microsoft.com/office/drawing/2014/main" id="{39C00CCB-A626-49CD-B203-CEA26EBD2C0C}"/>
                </a:ext>
              </a:extLst>
            </p:cNvPr>
            <p:cNvSpPr/>
            <p:nvPr/>
          </p:nvSpPr>
          <p:spPr bwMode="auto">
            <a:xfrm>
              <a:off x="7007733" y="305011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Enterprise API</a:t>
              </a:r>
              <a:endParaRPr lang="en-US" sz="2400" dirty="0">
                <a:solidFill>
                  <a:schemeClr val="bg1"/>
                </a:solidFill>
              </a:endParaRPr>
            </a:p>
          </p:txBody>
        </p:sp>
        <p:sp>
          <p:nvSpPr>
            <p:cNvPr id="8" name="Rectangle 7">
              <a:extLst>
                <a:ext uri="{FF2B5EF4-FFF2-40B4-BE49-F238E27FC236}">
                  <a16:creationId xmlns:a16="http://schemas.microsoft.com/office/drawing/2014/main" id="{FA398174-1200-4D0F-8A55-5814C8438511}"/>
                </a:ext>
              </a:extLst>
            </p:cNvPr>
            <p:cNvSpPr/>
            <p:nvPr/>
          </p:nvSpPr>
          <p:spPr bwMode="auto">
            <a:xfrm>
              <a:off x="7045833" y="444076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Advanced API</a:t>
              </a:r>
              <a:endParaRPr lang="en-US" sz="2400" dirty="0">
                <a:solidFill>
                  <a:schemeClr val="bg1"/>
                </a:solidFill>
              </a:endParaRPr>
            </a:p>
          </p:txBody>
        </p:sp>
        <p:sp>
          <p:nvSpPr>
            <p:cNvPr id="9" name="TextBox 8">
              <a:extLst>
                <a:ext uri="{FF2B5EF4-FFF2-40B4-BE49-F238E27FC236}">
                  <a16:creationId xmlns:a16="http://schemas.microsoft.com/office/drawing/2014/main" id="{03BB9BC2-7115-4B26-AD8A-35B85E591308}"/>
                </a:ext>
              </a:extLst>
            </p:cNvPr>
            <p:cNvSpPr txBox="1"/>
            <p:nvPr/>
          </p:nvSpPr>
          <p:spPr>
            <a:xfrm>
              <a:off x="2072946" y="1656318"/>
              <a:ext cx="17335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Free products</a:t>
              </a:r>
              <a:endParaRPr lang="en-US" sz="24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B647A41-8E6F-4760-B03C-7AB05384FFBC}"/>
                </a:ext>
              </a:extLst>
            </p:cNvPr>
            <p:cNvSpPr txBox="1"/>
            <p:nvPr/>
          </p:nvSpPr>
          <p:spPr>
            <a:xfrm>
              <a:off x="8182492" y="1689579"/>
              <a:ext cx="18478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Paid products</a:t>
              </a:r>
              <a:endParaRPr lang="en-US" sz="2400" dirty="0">
                <a:gradFill>
                  <a:gsLst>
                    <a:gs pos="2917">
                      <a:schemeClr val="tx1"/>
                    </a:gs>
                    <a:gs pos="30000">
                      <a:schemeClr val="tx1"/>
                    </a:gs>
                  </a:gsLst>
                  <a:lin ang="5400000" scaled="0"/>
                </a:gradFill>
                <a:latin typeface="+mj-lt"/>
              </a:endParaRPr>
            </a:p>
          </p:txBody>
        </p:sp>
        <p:cxnSp>
          <p:nvCxnSpPr>
            <p:cNvPr id="14" name="Straight Connector 13">
              <a:extLst>
                <a:ext uri="{FF2B5EF4-FFF2-40B4-BE49-F238E27FC236}">
                  <a16:creationId xmlns:a16="http://schemas.microsoft.com/office/drawing/2014/main" id="{CE126F43-EB14-4192-B412-682AA4DE8804}"/>
                </a:ext>
              </a:extLst>
            </p:cNvPr>
            <p:cNvCxnSpPr>
              <a:cxnSpLocks/>
              <a:stCxn id="2" idx="1"/>
              <a:endCxn id="9" idx="2"/>
            </p:cNvCxnSpPr>
            <p:nvPr/>
          </p:nvCxnSpPr>
          <p:spPr>
            <a:xfrm flipH="1" flipV="1">
              <a:off x="2939721" y="2394982"/>
              <a:ext cx="298513" cy="378115"/>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737763-6BE4-4145-87E1-AF70D9A17054}"/>
                </a:ext>
              </a:extLst>
            </p:cNvPr>
            <p:cNvCxnSpPr>
              <a:cxnSpLocks/>
            </p:cNvCxnSpPr>
            <p:nvPr/>
          </p:nvCxnSpPr>
          <p:spPr>
            <a:xfrm flipV="1">
              <a:off x="8665833" y="2445528"/>
              <a:ext cx="262618" cy="277022"/>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59EABB6B-9015-41BA-8114-6C6410935185}"/>
                </a:ext>
              </a:extLst>
            </p:cNvPr>
            <p:cNvSpPr/>
            <p:nvPr/>
          </p:nvSpPr>
          <p:spPr bwMode="auto">
            <a:xfrm>
              <a:off x="26384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1500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AAF866-6EF7-4DC4-8A2B-8B11A6FDFE97}"/>
              </a:ext>
            </a:extLst>
          </p:cNvPr>
          <p:cNvSpPr>
            <a:spLocks noGrp="1"/>
          </p:cNvSpPr>
          <p:nvPr>
            <p:ph type="title"/>
          </p:nvPr>
        </p:nvSpPr>
        <p:spPr/>
        <p:txBody>
          <a:bodyPr/>
          <a:lstStyle/>
          <a:p>
            <a:r>
              <a:rPr lang="en-US" dirty="0"/>
              <a:t>APIs and operations</a:t>
            </a:r>
          </a:p>
        </p:txBody>
      </p:sp>
      <p:grpSp>
        <p:nvGrpSpPr>
          <p:cNvPr id="5" name="Group 4" descr="This diagram depicts the one-to-one relationship between an API's operations and the back-end REST API endpoints that implement those operations.">
            <a:extLst>
              <a:ext uri="{FF2B5EF4-FFF2-40B4-BE49-F238E27FC236}">
                <a16:creationId xmlns:a16="http://schemas.microsoft.com/office/drawing/2014/main" id="{0EEEC607-2139-4893-92C0-2B99526ADC1C}"/>
              </a:ext>
            </a:extLst>
          </p:cNvPr>
          <p:cNvGrpSpPr/>
          <p:nvPr/>
        </p:nvGrpSpPr>
        <p:grpSpPr>
          <a:xfrm>
            <a:off x="2076450" y="1314450"/>
            <a:ext cx="7077183" cy="4954588"/>
            <a:chOff x="2076450" y="1314450"/>
            <a:chExt cx="7077183" cy="4954588"/>
          </a:xfrm>
        </p:grpSpPr>
        <p:sp>
          <p:nvSpPr>
            <p:cNvPr id="4" name="Rectangle: Rounded Corners 3">
              <a:extLst>
                <a:ext uri="{FF2B5EF4-FFF2-40B4-BE49-F238E27FC236}">
                  <a16:creationId xmlns:a16="http://schemas.microsoft.com/office/drawing/2014/main" id="{6D92DB84-EDF3-4062-BBCA-75CE3463FCAF}"/>
                </a:ext>
              </a:extLst>
            </p:cNvPr>
            <p:cNvSpPr/>
            <p:nvPr/>
          </p:nvSpPr>
          <p:spPr bwMode="auto">
            <a:xfrm>
              <a:off x="2076450" y="2038350"/>
              <a:ext cx="2514600" cy="4230688"/>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b="1" dirty="0">
                <a:solidFill>
                  <a:schemeClr val="tx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C27D6E95-6CC5-4EAD-81FC-7DCEC3DE9301}"/>
                </a:ext>
              </a:extLst>
            </p:cNvPr>
            <p:cNvSpPr txBox="1"/>
            <p:nvPr/>
          </p:nvSpPr>
          <p:spPr>
            <a:xfrm>
              <a:off x="232410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API</a:t>
              </a:r>
              <a:endParaRPr lang="en-US" sz="2800" dirty="0">
                <a:gradFill>
                  <a:gsLst>
                    <a:gs pos="2917">
                      <a:schemeClr val="tx1"/>
                    </a:gs>
                    <a:gs pos="30000">
                      <a:schemeClr val="tx1"/>
                    </a:gs>
                  </a:gsLst>
                  <a:lin ang="5400000" scaled="0"/>
                </a:gradFill>
                <a:latin typeface="+mj-lt"/>
              </a:endParaRPr>
            </a:p>
          </p:txBody>
        </p:sp>
        <p:sp>
          <p:nvSpPr>
            <p:cNvPr id="12" name="Rectangle 11">
              <a:extLst>
                <a:ext uri="{FF2B5EF4-FFF2-40B4-BE49-F238E27FC236}">
                  <a16:creationId xmlns:a16="http://schemas.microsoft.com/office/drawing/2014/main" id="{4DDFD1D0-090F-455D-84D1-8FE8F27D3CD1}"/>
                </a:ext>
              </a:extLst>
            </p:cNvPr>
            <p:cNvSpPr/>
            <p:nvPr/>
          </p:nvSpPr>
          <p:spPr bwMode="auto">
            <a:xfrm>
              <a:off x="2245233" y="2389202"/>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3" name="Rectangle 12">
              <a:extLst>
                <a:ext uri="{FF2B5EF4-FFF2-40B4-BE49-F238E27FC236}">
                  <a16:creationId xmlns:a16="http://schemas.microsoft.com/office/drawing/2014/main" id="{8F1EFD42-5C4B-44F0-AF25-446C900F6DA2}"/>
                </a:ext>
              </a:extLst>
            </p:cNvPr>
            <p:cNvSpPr/>
            <p:nvPr/>
          </p:nvSpPr>
          <p:spPr bwMode="auto">
            <a:xfrm>
              <a:off x="2245233" y="4146155"/>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4" name="Rectangle 13">
              <a:extLst>
                <a:ext uri="{FF2B5EF4-FFF2-40B4-BE49-F238E27FC236}">
                  <a16:creationId xmlns:a16="http://schemas.microsoft.com/office/drawing/2014/main" id="{E05D5E03-8C3E-4B45-9253-6D563A0D25C7}"/>
                </a:ext>
              </a:extLst>
            </p:cNvPr>
            <p:cNvSpPr/>
            <p:nvPr/>
          </p:nvSpPr>
          <p:spPr bwMode="auto">
            <a:xfrm>
              <a:off x="2245233" y="522019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nvGrpSpPr>
            <p:cNvPr id="2" name="Group 1">
              <a:extLst>
                <a:ext uri="{FF2B5EF4-FFF2-40B4-BE49-F238E27FC236}">
                  <a16:creationId xmlns:a16="http://schemas.microsoft.com/office/drawing/2014/main" id="{8E68E14F-8899-429D-AA4F-824CE5970C87}"/>
                </a:ext>
              </a:extLst>
            </p:cNvPr>
            <p:cNvGrpSpPr/>
            <p:nvPr/>
          </p:nvGrpSpPr>
          <p:grpSpPr>
            <a:xfrm>
              <a:off x="6762858" y="2049559"/>
              <a:ext cx="2133600" cy="1372375"/>
              <a:chOff x="6667500" y="2124074"/>
              <a:chExt cx="2133600" cy="1372375"/>
            </a:xfrm>
          </p:grpSpPr>
          <p:pic>
            <p:nvPicPr>
              <p:cNvPr id="15" name="Graphic 14">
                <a:extLst>
                  <a:ext uri="{FF2B5EF4-FFF2-40B4-BE49-F238E27FC236}">
                    <a16:creationId xmlns:a16="http://schemas.microsoft.com/office/drawing/2014/main" id="{32851693-472E-4B14-804E-9B5606E7D8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52206" y="2124074"/>
                <a:ext cx="1564189" cy="923926"/>
              </a:xfrm>
              <a:prstGeom prst="rect">
                <a:avLst/>
              </a:prstGeom>
            </p:spPr>
          </p:pic>
          <p:sp>
            <p:nvSpPr>
              <p:cNvPr id="16" name="TextBox 15">
                <a:extLst>
                  <a:ext uri="{FF2B5EF4-FFF2-40B4-BE49-F238E27FC236}">
                    <a16:creationId xmlns:a16="http://schemas.microsoft.com/office/drawing/2014/main" id="{7079EE36-8500-497D-8DD5-C6F40D1889E6}"/>
                  </a:ext>
                </a:extLst>
              </p:cNvPr>
              <p:cNvSpPr txBox="1"/>
              <p:nvPr/>
            </p:nvSpPr>
            <p:spPr>
              <a:xfrm>
                <a:off x="6667500" y="3219450"/>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sp>
          <p:nvSpPr>
            <p:cNvPr id="18" name="Rectangle 17">
              <a:extLst>
                <a:ext uri="{FF2B5EF4-FFF2-40B4-BE49-F238E27FC236}">
                  <a16:creationId xmlns:a16="http://schemas.microsoft.com/office/drawing/2014/main" id="{B3F1452D-D95D-44CC-A820-B051AB3EAAA2}"/>
                </a:ext>
              </a:extLst>
            </p:cNvPr>
            <p:cNvSpPr/>
            <p:nvPr/>
          </p:nvSpPr>
          <p:spPr bwMode="auto">
            <a:xfrm>
              <a:off x="6505683" y="4263345"/>
              <a:ext cx="2647950" cy="16002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cxnSp>
          <p:nvCxnSpPr>
            <p:cNvPr id="19" name="Straight Arrow Connector 18">
              <a:extLst>
                <a:ext uri="{FF2B5EF4-FFF2-40B4-BE49-F238E27FC236}">
                  <a16:creationId xmlns:a16="http://schemas.microsoft.com/office/drawing/2014/main" id="{D307591B-51A9-444E-8660-189D84CCC4BA}"/>
                </a:ext>
              </a:extLst>
            </p:cNvPr>
            <p:cNvCxnSpPr>
              <a:cxnSpLocks/>
            </p:cNvCxnSpPr>
            <p:nvPr/>
          </p:nvCxnSpPr>
          <p:spPr>
            <a:xfrm flipV="1">
              <a:off x="4457700" y="2704301"/>
              <a:ext cx="2033016" cy="182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B4500A-0BB5-49FC-B295-1013EC04D1A2}"/>
                </a:ext>
              </a:extLst>
            </p:cNvPr>
            <p:cNvCxnSpPr>
              <a:cxnSpLocks/>
            </p:cNvCxnSpPr>
            <p:nvPr/>
          </p:nvCxnSpPr>
          <p:spPr>
            <a:xfrm>
              <a:off x="4447223" y="451039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3B58A4-98F2-468E-A8CF-80964E121D5D}"/>
                </a:ext>
              </a:extLst>
            </p:cNvPr>
            <p:cNvCxnSpPr>
              <a:cxnSpLocks/>
            </p:cNvCxnSpPr>
            <p:nvPr/>
          </p:nvCxnSpPr>
          <p:spPr>
            <a:xfrm>
              <a:off x="4428173" y="555814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64095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9F1564-CA32-41F3-A158-1A50DCDE151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EF50B7BD-7846-445B-BD09-64D7BFC4C017}">
  <ds:schemaRefs>
    <ds:schemaRef ds:uri="http://schemas.microsoft.com/sharepoint/v3/contenttype/forms"/>
  </ds:schemaRefs>
</ds:datastoreItem>
</file>

<file path=customXml/itemProps3.xml><?xml version="1.0" encoding="utf-8"?>
<ds:datastoreItem xmlns:ds="http://schemas.openxmlformats.org/officeDocument/2006/customXml" ds:itemID="{DEF9D071-5154-4AED-B86F-690C98A3B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4798</Words>
  <Application>Microsoft Office PowerPoint</Application>
  <PresentationFormat>Widescreen</PresentationFormat>
  <Paragraphs>421</Paragraphs>
  <Slides>35</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Arial</vt:lpstr>
      <vt:lpstr>Calibri</vt:lpstr>
      <vt:lpstr>Consolas</vt:lpstr>
      <vt:lpstr>Segoe Semibold</vt:lpstr>
      <vt:lpstr>Segoe UI</vt:lpstr>
      <vt:lpstr>Segoe UI Light</vt:lpstr>
      <vt:lpstr>Segoe UI Semibold</vt:lpstr>
      <vt:lpstr>Segoe UI Semilight</vt:lpstr>
      <vt:lpstr>Wingdings</vt:lpstr>
      <vt:lpstr>WHITE TEMPLATE</vt:lpstr>
      <vt:lpstr>1_WHITE TEMPLATE</vt:lpstr>
      <vt:lpstr>Module 08: Implement API Management</vt:lpstr>
      <vt:lpstr>Topics</vt:lpstr>
      <vt:lpstr>Lesson 01: API Management overview</vt:lpstr>
      <vt:lpstr>API Management (APIM)</vt:lpstr>
      <vt:lpstr>Terminology</vt:lpstr>
      <vt:lpstr>Terminology (continued)</vt:lpstr>
      <vt:lpstr>Products</vt:lpstr>
      <vt:lpstr>Products and APIs</vt:lpstr>
      <vt:lpstr>APIs and operations</vt:lpstr>
      <vt:lpstr>Back-end and front-end APIs</vt:lpstr>
      <vt:lpstr>Walkthrough: Create an APIM instance by using Azure CLI</vt:lpstr>
      <vt:lpstr>Walkthrough: Importing an API by using the Azure portal</vt:lpstr>
      <vt:lpstr>Walkthrough: Creating and publishing a product</vt:lpstr>
      <vt:lpstr>Lesson 02: Working with APIs in APIM</vt:lpstr>
      <vt:lpstr>API Management instance overview</vt:lpstr>
      <vt:lpstr>Manage using Git</vt:lpstr>
      <vt:lpstr>Service hierarchy</vt:lpstr>
      <vt:lpstr>Policies</vt:lpstr>
      <vt:lpstr>Editing policies</vt:lpstr>
      <vt:lpstr>Policy scopes</vt:lpstr>
      <vt:lpstr>Walkthrough: Transforming an API by using policies</vt:lpstr>
      <vt:lpstr>Advanced policy scenarios – control flow </vt:lpstr>
      <vt:lpstr>Advanced policy scenarios – forward request </vt:lpstr>
      <vt:lpstr>Advanced policy scenarios – limit concurrency </vt:lpstr>
      <vt:lpstr>Advanced policy scenarios – log to Event Hub </vt:lpstr>
      <vt:lpstr>Advanced policy scenarios – mock response </vt:lpstr>
      <vt:lpstr>Advanced policy scenarios – retry </vt:lpstr>
      <vt:lpstr>Advanced policy scenarios – return response </vt:lpstr>
      <vt:lpstr>Lesson 03: Configure authentication for APIs</vt:lpstr>
      <vt:lpstr>Subscriptions</vt:lpstr>
      <vt:lpstr>Client certificates</vt:lpstr>
      <vt:lpstr>Client certificates (continued)</vt:lpstr>
      <vt:lpstr>Lab 08: Creating a multi-tier solution by using services in Azure</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F18FB3DB-4CAC-4851-AC0F-C9F752CF7F7B</vt:lpwstr>
  </property>
  <property fmtid="{D5CDD505-2E9C-101B-9397-08002B2CF9AE}" pid="3" name="ArticulatePath">
    <vt:lpwstr>AZ-204.08</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