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39"/>
  </p:notesMasterIdLst>
  <p:sldIdLst>
    <p:sldId id="1873" r:id="rId5"/>
    <p:sldId id="4642" r:id="rId6"/>
    <p:sldId id="1888" r:id="rId7"/>
    <p:sldId id="1880" r:id="rId8"/>
    <p:sldId id="279" r:id="rId9"/>
    <p:sldId id="1881" r:id="rId10"/>
    <p:sldId id="281" r:id="rId11"/>
    <p:sldId id="1895" r:id="rId12"/>
    <p:sldId id="257" r:id="rId13"/>
    <p:sldId id="1896" r:id="rId14"/>
    <p:sldId id="1911" r:id="rId15"/>
    <p:sldId id="1912" r:id="rId16"/>
    <p:sldId id="1897" r:id="rId17"/>
    <p:sldId id="1898" r:id="rId18"/>
    <p:sldId id="1913" r:id="rId19"/>
    <p:sldId id="1899" r:id="rId20"/>
    <p:sldId id="1915" r:id="rId21"/>
    <p:sldId id="1951" r:id="rId22"/>
    <p:sldId id="1954" r:id="rId23"/>
    <p:sldId id="1890" r:id="rId24"/>
    <p:sldId id="1884" r:id="rId25"/>
    <p:sldId id="1916" r:id="rId26"/>
    <p:sldId id="1917" r:id="rId27"/>
    <p:sldId id="1927" r:id="rId28"/>
    <p:sldId id="1906" r:id="rId29"/>
    <p:sldId id="1953" r:id="rId30"/>
    <p:sldId id="1955" r:id="rId31"/>
    <p:sldId id="1907" r:id="rId32"/>
    <p:sldId id="1919" r:id="rId33"/>
    <p:sldId id="1918" r:id="rId34"/>
    <p:sldId id="1908" r:id="rId35"/>
    <p:sldId id="4641" r:id="rId36"/>
    <p:sldId id="269" r:id="rId37"/>
    <p:sldId id="1872"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2"/>
          </p14:sldIdLst>
        </p14:section>
        <p14:section name="Lesson 01: Azure Event Grid" id="{0624578D-1110-4BDE-BFDE-609086F89973}">
          <p14:sldIdLst>
            <p14:sldId id="1888"/>
            <p14:sldId id="1880"/>
            <p14:sldId id="279"/>
            <p14:sldId id="1881"/>
            <p14:sldId id="281"/>
            <p14:sldId id="1895"/>
            <p14:sldId id="257"/>
            <p14:sldId id="1896"/>
            <p14:sldId id="1911"/>
            <p14:sldId id="1912"/>
            <p14:sldId id="1897"/>
            <p14:sldId id="1898"/>
            <p14:sldId id="1913"/>
            <p14:sldId id="1899"/>
            <p14:sldId id="1915"/>
            <p14:sldId id="1951"/>
            <p14:sldId id="1954"/>
          </p14:sldIdLst>
        </p14:section>
        <p14:section name="Lesson 02: Azure Event Hubs" id="{53562E7A-049D-4BB5-BCC1-67077FE2BE2C}">
          <p14:sldIdLst>
            <p14:sldId id="1890"/>
            <p14:sldId id="1884"/>
            <p14:sldId id="1916"/>
            <p14:sldId id="1917"/>
            <p14:sldId id="1927"/>
            <p14:sldId id="1906"/>
            <p14:sldId id="1953"/>
            <p14:sldId id="1955"/>
            <p14:sldId id="1907"/>
            <p14:sldId id="1919"/>
            <p14:sldId id="1918"/>
            <p14:sldId id="1908"/>
          </p14:sldIdLst>
        </p14:section>
        <p14:section name="Lab" id="{97A3DFBE-EC81-4959-977C-A168A8B2E9B3}">
          <p14:sldIdLst>
            <p14:sldId id="4641"/>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013C4-6876-4CE9-9308-344157B5837B}" v="21" dt="2020-01-30T18:48:23.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65223" autoAdjust="0"/>
  </p:normalViewPr>
  <p:slideViewPr>
    <p:cSldViewPr snapToGrid="0">
      <p:cViewPr varScale="1">
        <p:scale>
          <a:sx n="68" d="100"/>
          <a:sy n="68" d="100"/>
        </p:scale>
        <p:origin x="1884"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501"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events have the same top-level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custom topics, the event publisher determines the data object. The top-level data should have the same fields as standard resource-defined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to filter and route events. Consider providing the path for where the event happened, so subscribers can filter by segments of that path. The path enables subscribers to narrowly or broadly filter events. For example,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your subject needs more detail about what happened. For example, the </a:t>
            </a:r>
            <a:r>
              <a:rPr lang="en-US" sz="882" b="1" i="0" kern="1200" dirty="0">
                <a:solidFill>
                  <a:schemeClr val="tx1"/>
                </a:solidFill>
                <a:effectLst/>
                <a:latin typeface="Segoe UI Light" pitchFamily="34" charset="0"/>
                <a:ea typeface="+mn-ea"/>
                <a:cs typeface="+mn-cs"/>
              </a:rPr>
              <a:t>Storage Accounts</a:t>
            </a:r>
            <a:r>
              <a:rPr lang="en-US" sz="882" b="0" i="0" kern="1200" dirty="0">
                <a:solidFill>
                  <a:schemeClr val="tx1"/>
                </a:solidFill>
                <a:effectLst/>
                <a:latin typeface="Segoe UI Light" pitchFamily="34" charset="0"/>
                <a:ea typeface="+mn-ea"/>
                <a:cs typeface="+mn-cs"/>
              </a:rPr>
              <a:t> publisher provides the subject /blobServices/default/containers/&lt;container-name&gt;/blobs/&lt;file&gt; when a file is added to a container. A subscriber could filter by the path /blobServices/default/containers/testcontainer to get all events for that container but not other containers in the storage account. A subscriber could also filter or route by the suffix .txt to only work with text files.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9876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Webhook Event delivery</a:t>
            </a:r>
          </a:p>
          <a:p>
            <a:r>
              <a:rPr lang="en-US" sz="882" b="0" i="0" kern="1200" dirty="0">
                <a:solidFill>
                  <a:schemeClr val="tx1"/>
                </a:solidFill>
                <a:effectLst/>
                <a:latin typeface="Segoe UI Light" pitchFamily="34" charset="0"/>
                <a:ea typeface="+mn-ea"/>
                <a:cs typeface="+mn-cs"/>
              </a:rPr>
              <a:t>Webhooks are one of the many ways to receive events from Azure Event Grid. When a new event is ready, Event Grid service POSTs an HTTP request to the configured endpoint with the event in the request body. Like many other services that support webhooks, Event Grid requires you to prove ownership of your webhook endpoint before it starts delivering events to that endpoint. This requirement prevents a malicious user from flooding your endpoint with events.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use any of the three Azure services listed below, the Azure infrastructure automatically handles this validation: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Logic Apps with Event Grid connector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Automation via webhook</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Functions with Event Grid trigger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a:t>
            </a:r>
          </a:p>
          <a:p>
            <a:r>
              <a:rPr lang="en-US" sz="882" b="0" i="0" kern="1200" dirty="0">
                <a:solidFill>
                  <a:schemeClr val="tx1"/>
                </a:solidFill>
                <a:effectLst/>
                <a:latin typeface="Segoe UI Light" pitchFamily="34" charset="0"/>
                <a:ea typeface="+mn-ea"/>
                <a:cs typeface="+mn-cs"/>
              </a:rPr>
              <a:t>To subscribe to an event, you must prove that you have access to the event source and handler. Proving that you own a webhook was covered in the preceding section. If you're using an event handler that isn't a webhook (such as an event hub or queue storage), you need write access to that resource. This permissions check prevents an unauthorized user from sending events to your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must have the </a:t>
            </a:r>
            <a:r>
              <a:rPr lang="en-US" sz="882" b="1" i="0" kern="1200" dirty="0">
                <a:solidFill>
                  <a:schemeClr val="tx1"/>
                </a:solidFill>
                <a:effectLst/>
                <a:latin typeface="Segoe UI Light" pitchFamily="34" charset="0"/>
                <a:ea typeface="+mn-ea"/>
                <a:cs typeface="+mn-cs"/>
              </a:rPr>
              <a:t>Microsoft.EventGrid/EventSubscriptions/Write</a:t>
            </a:r>
            <a:r>
              <a:rPr lang="en-US" sz="882" b="0" i="0" kern="1200" dirty="0">
                <a:solidFill>
                  <a:schemeClr val="tx1"/>
                </a:solidFill>
                <a:effectLst/>
                <a:latin typeface="Segoe UI Light" pitchFamily="34" charset="0"/>
                <a:ea typeface="+mn-ea"/>
                <a:cs typeface="+mn-cs"/>
              </a:rPr>
              <a:t> permission on the resource that is the event source. You need this permission because you're writing a new subscription at the scope of the resource. The required resource differs based on whether you're subscribing to a system topic or custom topic. Both types are described in this section.</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Custom topic publishing</a:t>
            </a:r>
          </a:p>
          <a:p>
            <a:r>
              <a:rPr lang="en-US" sz="882" b="0" i="0" kern="1200" dirty="0">
                <a:solidFill>
                  <a:schemeClr val="tx1"/>
                </a:solidFill>
                <a:effectLst/>
                <a:latin typeface="Segoe UI Light" pitchFamily="34" charset="0"/>
                <a:ea typeface="+mn-ea"/>
                <a:cs typeface="+mn-cs"/>
              </a:rPr>
              <a:t>Custom topics use either Shared Access Signature (SAS) or key authentication. We recommend SAS, but key authentication provides simple programming and is compatible with many existing webhook publishers.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include the authentication value in the HTTP header. For SAS, use </a:t>
            </a:r>
            <a:r>
              <a:rPr lang="en-US" sz="882" b="1" i="0" kern="1200" dirty="0">
                <a:solidFill>
                  <a:schemeClr val="tx1"/>
                </a:solidFill>
                <a:effectLst/>
                <a:latin typeface="Segoe UI Light" pitchFamily="34" charset="0"/>
                <a:ea typeface="+mn-ea"/>
                <a:cs typeface="+mn-cs"/>
              </a:rPr>
              <a:t>aeg-sas-token</a:t>
            </a:r>
            <a:r>
              <a:rPr lang="en-US" sz="882" b="0" i="0" kern="1200" dirty="0">
                <a:solidFill>
                  <a:schemeClr val="tx1"/>
                </a:solidFill>
                <a:effectLst/>
                <a:latin typeface="Segoe UI Light" pitchFamily="34" charset="0"/>
                <a:ea typeface="+mn-ea"/>
                <a:cs typeface="+mn-cs"/>
              </a:rPr>
              <a:t> for the header value. For key authentication, use </a:t>
            </a:r>
            <a:r>
              <a:rPr lang="en-US" sz="882" b="1" i="0" kern="1200" dirty="0">
                <a:solidFill>
                  <a:schemeClr val="tx1"/>
                </a:solidFill>
                <a:effectLst/>
                <a:latin typeface="Segoe UI Light" pitchFamily="34" charset="0"/>
                <a:ea typeface="+mn-ea"/>
                <a:cs typeface="+mn-cs"/>
              </a:rPr>
              <a:t>aeg-sas-key</a:t>
            </a:r>
            <a:r>
              <a:rPr lang="en-US" sz="882" b="0" i="0" kern="1200" dirty="0">
                <a:solidFill>
                  <a:schemeClr val="tx1"/>
                </a:solidFill>
                <a:effectLst/>
                <a:latin typeface="Segoe UI Light" pitchFamily="34" charset="0"/>
                <a:ea typeface="+mn-ea"/>
                <a:cs typeface="+mn-cs"/>
              </a:rPr>
              <a:t> for the header value.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53214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Event Type filtering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By default, all event types for the event source are sent to the endpoint. You can decide to send only certain event types to your endpoint. For example, you can get notified of updates to your resources, but not notified for other operations like deletions. In that case, filter by the </a:t>
            </a:r>
            <a:r>
              <a:rPr lang="en-US" sz="882" b="1" i="0" kern="1200" dirty="0">
                <a:solidFill>
                  <a:schemeClr val="tx1"/>
                </a:solidFill>
                <a:effectLst/>
                <a:latin typeface="Segoe UI Light" pitchFamily="34" charset="0"/>
                <a:ea typeface="+mn-ea"/>
                <a:cs typeface="+mn-cs"/>
              </a:rPr>
              <a:t>Microsoft.Resources.ResourceWriteSuccess</a:t>
            </a:r>
            <a:r>
              <a:rPr lang="en-US" sz="882" b="0" i="0" kern="1200" dirty="0">
                <a:solidFill>
                  <a:schemeClr val="tx1"/>
                </a:solidFill>
                <a:effectLst/>
                <a:latin typeface="Segoe UI Light" pitchFamily="34" charset="0"/>
                <a:ea typeface="+mn-ea"/>
                <a:cs typeface="+mn-cs"/>
              </a:rPr>
              <a:t> event type. Provide an array with the event types, or specify All to get all event types for the event 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0646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Subject filtering</a:t>
            </a:r>
          </a:p>
          <a:p>
            <a:r>
              <a:rPr lang="en-US" sz="882" b="0" i="0" kern="1200" dirty="0">
                <a:solidFill>
                  <a:schemeClr val="tx1"/>
                </a:solidFill>
                <a:effectLst/>
                <a:latin typeface="Segoe UI Light" pitchFamily="34" charset="0"/>
                <a:ea typeface="+mn-ea"/>
                <a:cs typeface="+mn-cs"/>
              </a:rPr>
              <a:t>For simple filtering by subject, specify a starting or ending value for the subject. For example, you can specify that the subject ends with .txt to only get events related to uploading a text file to storage account. Or, you can filter the subject begins with /blobServices/default/containers/testcontainer to get all events for that container but not other containers in the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property to filter and route events. Consider adding the path for where the event happened, so that subscribers can filter by segments of that path. The path enables subscribers to narrowly or broadly filter events.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Advanced filtering</a:t>
            </a:r>
          </a:p>
          <a:p>
            <a:r>
              <a:rPr lang="en-US" sz="882" b="0" i="0" kern="1200" dirty="0">
                <a:solidFill>
                  <a:schemeClr val="tx1"/>
                </a:solidFill>
                <a:effectLst/>
                <a:latin typeface="Segoe UI Light" pitchFamily="34" charset="0"/>
                <a:ea typeface="+mn-ea"/>
                <a:cs typeface="+mn-cs"/>
              </a:rPr>
              <a:t>To filter by values in the data fields and specify the comparison operator, use the advanced filtering option. In advanced filtering, you specify the: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operator type </a:t>
            </a:r>
            <a:r>
              <a:rPr lang="en-US" dirty="0"/>
              <a:t>–</a:t>
            </a:r>
            <a:r>
              <a:rPr lang="en-US" sz="882" b="0" i="0" kern="1200" dirty="0">
                <a:solidFill>
                  <a:schemeClr val="tx1"/>
                </a:solidFill>
                <a:effectLst/>
                <a:latin typeface="Segoe UI Light" pitchFamily="34" charset="0"/>
                <a:ea typeface="+mn-ea"/>
                <a:cs typeface="+mn-cs"/>
              </a:rPr>
              <a:t> The type of comparison.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key </a:t>
            </a:r>
            <a:r>
              <a:rPr lang="en-US" dirty="0"/>
              <a:t>–</a:t>
            </a:r>
            <a:r>
              <a:rPr lang="en-US" sz="882" b="0" i="0" kern="1200" dirty="0">
                <a:solidFill>
                  <a:schemeClr val="tx1"/>
                </a:solidFill>
                <a:effectLst/>
                <a:latin typeface="Segoe UI Light" pitchFamily="34" charset="0"/>
                <a:ea typeface="+mn-ea"/>
                <a:cs typeface="+mn-cs"/>
              </a:rPr>
              <a:t> The field in the event data that you're using for filtering. It can be a number, Boolean, or string.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value or values </a:t>
            </a:r>
            <a:r>
              <a:rPr lang="en-US" dirty="0"/>
              <a:t>–</a:t>
            </a:r>
            <a:r>
              <a:rPr lang="en-US" sz="882" b="0" i="0" kern="1200" dirty="0">
                <a:solidFill>
                  <a:schemeClr val="tx1"/>
                </a:solidFill>
                <a:effectLst/>
                <a:latin typeface="Segoe UI Light" pitchFamily="34" charset="0"/>
                <a:ea typeface="+mn-ea"/>
                <a:cs typeface="+mn-cs"/>
              </a:rPr>
              <a:t> The value or values to compare to the key.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423748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Create a resource group</a:t>
            </a:r>
          </a:p>
          <a:p>
            <a:r>
              <a:rPr lang="en-US" sz="882" b="0" i="0" kern="1200" dirty="0">
                <a:solidFill>
                  <a:schemeClr val="tx1"/>
                </a:solidFill>
                <a:effectLst/>
                <a:latin typeface="Segoe UI Light" pitchFamily="34" charset="0"/>
                <a:ea typeface="+mn-ea"/>
                <a:cs typeface="+mn-cs"/>
              </a:rPr>
              <a:t>Event Grid topics are Azure resources, and they must be placed in an Azure resource group. The resource group is a logical collection into which Azure resources are deployed and managed.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Create a resource group with the </a:t>
            </a:r>
            <a:r>
              <a:rPr lang="en-US" sz="882" b="1" i="0" kern="1200" dirty="0">
                <a:solidFill>
                  <a:schemeClr val="tx1"/>
                </a:solidFill>
                <a:effectLst/>
                <a:latin typeface="Segoe UI Light" pitchFamily="34" charset="0"/>
                <a:ea typeface="+mn-ea"/>
                <a:cs typeface="+mn-cs"/>
              </a:rPr>
              <a:t>az group create</a:t>
            </a:r>
            <a:r>
              <a:rPr lang="en-US" sz="882" b="0" i="0" kern="1200" dirty="0">
                <a:solidFill>
                  <a:schemeClr val="tx1"/>
                </a:solidFill>
                <a:effectLst/>
                <a:latin typeface="Segoe UI Light" pitchFamily="34" charset="0"/>
                <a:ea typeface="+mn-ea"/>
                <a:cs typeface="+mn-cs"/>
              </a:rPr>
              <a:t> command.</a:t>
            </a:r>
          </a:p>
          <a:p>
            <a:endParaRPr lang="en-US" b="1" dirty="0"/>
          </a:p>
          <a:p>
            <a:r>
              <a:rPr lang="en-US" sz="882" b="1" i="0" kern="1200" dirty="0">
                <a:solidFill>
                  <a:schemeClr val="tx1"/>
                </a:solidFill>
                <a:effectLst/>
                <a:latin typeface="Segoe UI Light" pitchFamily="34" charset="0"/>
                <a:ea typeface="+mn-ea"/>
                <a:cs typeface="+mn-cs"/>
              </a:rPr>
              <a:t>Enable Event Grid resource provider</a:t>
            </a:r>
          </a:p>
          <a:p>
            <a:r>
              <a:rPr lang="en-US" sz="882" b="0" i="0" kern="1200" dirty="0">
                <a:solidFill>
                  <a:schemeClr val="tx1"/>
                </a:solidFill>
                <a:effectLst/>
                <a:latin typeface="Segoe UI Light" pitchFamily="34" charset="0"/>
                <a:ea typeface="+mn-ea"/>
                <a:cs typeface="+mn-cs"/>
              </a:rPr>
              <a:t>If you haven't previously used Event Grid in your Azure subscription, you might need to register the Event Grid resource provider. </a:t>
            </a:r>
          </a:p>
          <a:p>
            <a:endParaRPr lang="en-US" b="1" dirty="0"/>
          </a:p>
          <a:p>
            <a:r>
              <a:rPr lang="en-US" sz="882" b="1" i="0" kern="1200" dirty="0">
                <a:solidFill>
                  <a:schemeClr val="tx1"/>
                </a:solidFill>
                <a:effectLst/>
                <a:latin typeface="Segoe UI Light" pitchFamily="34" charset="0"/>
                <a:ea typeface="+mn-ea"/>
                <a:cs typeface="+mn-cs"/>
              </a:rPr>
              <a:t>Create a custom topic</a:t>
            </a:r>
          </a:p>
          <a:p>
            <a:r>
              <a:rPr lang="en-US" sz="882" b="0" i="0" kern="1200" dirty="0">
                <a:solidFill>
                  <a:schemeClr val="tx1"/>
                </a:solidFill>
                <a:effectLst/>
                <a:latin typeface="Segoe UI Light" pitchFamily="34" charset="0"/>
                <a:ea typeface="+mn-ea"/>
                <a:cs typeface="+mn-cs"/>
              </a:rPr>
              <a:t>An event grid topic provides a user-defined endpoint that you post your events to. The following example creates the custom topic in your resource group. The custom topic name must be unique because it's part of the DNS entry. Additionally, it must be between 3 and 50 characters and contain only values a-z, A-Z, 0-9, and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3667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Subscribe to a custom topic</a:t>
            </a:r>
          </a:p>
          <a:p>
            <a:r>
              <a:rPr lang="en-US" sz="882" b="0" i="0" kern="1200" dirty="0">
                <a:solidFill>
                  <a:schemeClr val="tx1"/>
                </a:solidFill>
                <a:effectLst/>
                <a:latin typeface="Segoe UI Light" pitchFamily="34" charset="0"/>
                <a:ea typeface="+mn-ea"/>
                <a:cs typeface="+mn-cs"/>
              </a:rPr>
              <a:t>You subscribe to an event grid topic to tell Event Grid which events you want to track and where to send those events. The following example subscribes to the custom topic that you created, and passes the URL from your web app as the endpoint for event notification.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validation event so that the endpoint can verify that it wants to receive event data. The web app includes code to validate the subscription.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77241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t>
            </a:r>
            <a:r>
              <a:rPr lang="en-US" sz="882" b="0" i="1" kern="1200" dirty="0">
                <a:solidFill>
                  <a:schemeClr val="tx1"/>
                </a:solidFill>
                <a:effectLst/>
                <a:latin typeface="Segoe UI Light" pitchFamily="34" charset="0"/>
                <a:ea typeface="+mn-ea"/>
                <a:cs typeface="+mn-cs"/>
              </a:rPr>
              <a:t>event domain</a:t>
            </a:r>
            <a:r>
              <a:rPr lang="en-US" sz="882" b="0" i="0" kern="1200" dirty="0">
                <a:solidFill>
                  <a:schemeClr val="tx1"/>
                </a:solidFill>
                <a:effectLst/>
                <a:latin typeface="Segoe UI Light" pitchFamily="34" charset="0"/>
                <a:ea typeface="+mn-ea"/>
                <a:cs typeface="+mn-cs"/>
              </a:rPr>
              <a:t> is a management tool for large numbers of Event Grid topics that are related to the same application. You can think of it as a meta-topic that can have thousands of individual topics. </a:t>
            </a:r>
          </a:p>
          <a:p>
            <a:endParaRPr lang="en-US" b="0" dirty="0"/>
          </a:p>
          <a:p>
            <a:r>
              <a:rPr lang="en-US" sz="882" b="0" i="0" kern="1200" dirty="0">
                <a:solidFill>
                  <a:schemeClr val="tx1"/>
                </a:solidFill>
                <a:effectLst/>
                <a:latin typeface="Segoe UI Light" pitchFamily="34" charset="0"/>
                <a:ea typeface="+mn-ea"/>
                <a:cs typeface="+mn-cs"/>
              </a:rPr>
              <a:t>Let’s say you run Contoso Construction Machinery, where you manufacture tractors, digging equipment, and other heavy machinery. As a part of running the business, you push real-time information to customers about equipment maintenance, systems health, and contract updates. All of this information goes to various endpoints including your app, customer endpoints, and other infrastructure that customers have set 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domains allow you to model Contoso Construction Machinery as a single-event entity. Each of your customers is represented as a topic within the domain. Authentication and authorization are handled by using Azure Active Directory. Each of your customers can subscribe to their topic and get their events delivered to them. Managed access through the event domain ensures that they can only access their topic.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11132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a:t>All of the steps for this walkthrough are in the student handbook.</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059811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Hubs is a scalable event-processing service that ingests and processes large volumes of events and data, with low latency and high reliability.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4976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event-driven architecture, events are delivered in nearly real time, so that consumers can respond immediately to events as they occur. </a:t>
            </a:r>
          </a:p>
          <a:p>
            <a:endParaRPr lang="en-US" dirty="0"/>
          </a:p>
          <a:p>
            <a:r>
              <a:rPr lang="en-US" sz="882" b="0" i="0" kern="1200" dirty="0">
                <a:solidFill>
                  <a:schemeClr val="tx1"/>
                </a:solidFill>
                <a:effectLst/>
                <a:latin typeface="Segoe UI Light" pitchFamily="34" charset="0"/>
                <a:ea typeface="+mn-ea"/>
                <a:cs typeface="+mn-cs"/>
              </a:rPr>
              <a:t>An event-driven architecture can use a pub/sub model or an event-stream model.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Pub/sub</a:t>
            </a:r>
            <a:r>
              <a:rPr lang="en-US" sz="882" b="0" i="0" kern="1200" dirty="0">
                <a:solidFill>
                  <a:schemeClr val="tx1"/>
                </a:solidFill>
                <a:effectLst/>
                <a:latin typeface="Segoe UI Light" pitchFamily="34" charset="0"/>
                <a:ea typeface="+mn-ea"/>
                <a:cs typeface="+mn-cs"/>
              </a:rPr>
              <a:t>: The messaging infrastructure keeps track of subscriptions. When an event is published, it sends the event to each subscriber. After an event is received, it cannot be replayed, and new subscribers do not observe the event.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streaming</a:t>
            </a:r>
            <a:r>
              <a:rPr lang="en-US" sz="882" b="0" i="0" kern="1200" dirty="0">
                <a:solidFill>
                  <a:schemeClr val="tx1"/>
                </a:solidFill>
                <a:effectLst/>
                <a:latin typeface="Segoe UI Light" pitchFamily="34" charset="0"/>
                <a:ea typeface="+mn-ea"/>
                <a:cs typeface="+mn-cs"/>
              </a:rPr>
              <a:t>: Events are written to a log. Events are strictly ordered (within a partition) and durable. Clients don't subscribe to the stream. Instead, a client can read from any part of the stream. The client is responsible for advancing its position in the stream. That means that a client can join at any time, and can replay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consumer side, there are some common variations: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Simple event processing</a:t>
            </a:r>
            <a:r>
              <a:rPr lang="en-US" sz="882" b="0" i="0" kern="1200" dirty="0">
                <a:solidFill>
                  <a:schemeClr val="tx1"/>
                </a:solidFill>
                <a:effectLst/>
                <a:latin typeface="Segoe UI Light" pitchFamily="34" charset="0"/>
                <a:ea typeface="+mn-ea"/>
                <a:cs typeface="+mn-cs"/>
              </a:rPr>
              <a:t>. An event immediately triggers an action in the consumer. For example, you could use Microsoft Azure Functions with a Service Bus trigger, so that a function executes whenever a message is published to a Service Bus topic.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Complex event processing</a:t>
            </a:r>
            <a:r>
              <a:rPr lang="en-US" sz="882" b="0" i="0" kern="1200" dirty="0">
                <a:solidFill>
                  <a:schemeClr val="tx1"/>
                </a:solidFill>
                <a:effectLst/>
                <a:latin typeface="Segoe UI Light" pitchFamily="34" charset="0"/>
                <a:ea typeface="+mn-ea"/>
                <a:cs typeface="+mn-cs"/>
              </a:rPr>
              <a:t>. A consumer processes a series of events, observing patterns in the event data by using a technology such as Azure Stream Analytics or Apache Storm. For example, you could aggregate readings from an embedded device over a time window, and generate a notification if the moving average crosses a certain threshold.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 processing</a:t>
            </a:r>
            <a:r>
              <a:rPr lang="en-US" sz="882" b="0" i="0" kern="1200" dirty="0">
                <a:solidFill>
                  <a:schemeClr val="tx1"/>
                </a:solidFill>
                <a:effectLst/>
                <a:latin typeface="Segoe UI Light" pitchFamily="34" charset="0"/>
                <a:ea typeface="+mn-ea"/>
                <a:cs typeface="+mn-cs"/>
              </a:rPr>
              <a:t>. Use a data-streaming platform, such as Azure IoT Hub or Apache Kafka, as a pipeline to ingest events and feed them to stream processors. The stream processors act to process or transform the stream. There may be multiple stream processors for different subsystems of the application. This approach is a good fit for Internet of Things (IoT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source of the events might be external to the system, such as physical devices in an IoT solution. In that case, the system must be able to ingest the data at the volume and throughput that is required by the data 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60245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Event Hubs throughput is scaled by using partitions and throughput-unit allocations (see below). It is a best practice for publishers to remain unaware of the specific partitioning model chosen for an Event Hub and to only specify a partition key that is used to consistently assign related events to the same partition.</a:t>
            </a:r>
          </a:p>
          <a:p>
            <a:br>
              <a:rPr lang="en-US" b="1" dirty="0"/>
            </a:br>
            <a:r>
              <a:rPr lang="en-US" sz="882" b="1" i="0" kern="1200" dirty="0">
                <a:solidFill>
                  <a:schemeClr val="tx1"/>
                </a:solidFill>
                <a:effectLst/>
                <a:latin typeface="Segoe UI Light" pitchFamily="34" charset="0"/>
                <a:ea typeface="+mn-ea"/>
                <a:cs typeface="+mn-cs"/>
              </a:rPr>
              <a:t>Event publishers</a:t>
            </a:r>
          </a:p>
          <a:p>
            <a:r>
              <a:rPr lang="en-US" sz="882" b="0" i="0" kern="1200" dirty="0">
                <a:solidFill>
                  <a:schemeClr val="tx1"/>
                </a:solidFill>
                <a:effectLst/>
                <a:latin typeface="Segoe UI Light" pitchFamily="34" charset="0"/>
                <a:ea typeface="+mn-ea"/>
                <a:cs typeface="+mn-cs"/>
              </a:rPr>
              <a:t>Any entity that sends data to an event hub is an event producer or event publisher. Event publishers can publish events by using HTTPS or AMQP 1.0 or Kafka 1.0 and later. Event publishers use a SAS token to identify themselves to an event hub, and can have a unique identity or use a common SAS token.</a:t>
            </a:r>
          </a:p>
          <a:p>
            <a:endParaRPr lang="en-US" dirty="0"/>
          </a:p>
          <a:p>
            <a:r>
              <a:rPr lang="en-US" sz="882" b="1" i="0" kern="1200" dirty="0">
                <a:solidFill>
                  <a:schemeClr val="tx1"/>
                </a:solidFill>
                <a:effectLst/>
                <a:latin typeface="Segoe UI Light" pitchFamily="34" charset="0"/>
                <a:ea typeface="+mn-ea"/>
                <a:cs typeface="+mn-cs"/>
              </a:rPr>
              <a:t>Publishing an event</a:t>
            </a:r>
          </a:p>
          <a:p>
            <a:r>
              <a:rPr lang="en-US" sz="882" b="0" i="0" kern="1200" dirty="0">
                <a:solidFill>
                  <a:schemeClr val="tx1"/>
                </a:solidFill>
                <a:effectLst/>
                <a:latin typeface="Segoe UI Light" pitchFamily="34" charset="0"/>
                <a:ea typeface="+mn-ea"/>
                <a:cs typeface="+mn-cs"/>
              </a:rPr>
              <a:t>You can publish an event via AMQP 1.0, Kafka 1.0 (and later), or HTTPS. Event Hubs provides client libraries and classes for publishing events to an event hub from .NET clients. For other runtimes and platforms, you can use any AMQP 1.0 client, such as Apache Qpid. You can publish events individually or batched. A single publication (event data instance) has a limit of 1 megabyte (MB), regardless of whether it is a single event or a batch. Publishing events larger than this threshold results in an error. It is a best practice for publishers to be unaware of partitions within the event hub and to only specify a partition key (introduced in the next section), or their identity via their SAS token.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choice to use AMQP or HTTPS is specific to the usage scenario. AMQP requires the establishment of a persistent bidirectional socket in addition to Transport Layer Security (TLS) or SSL/TLS. AMQP has higher network costs when initializing the session, however HTTPS requires additional SSL overhead for every request. AMQP has higher performance for frequent publishers.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84978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provides message streaming through a partitioned consumer pattern in which each consumer only reads a specific subset, or partition, of the message stream. This pattern enables horizontal scale for event processing and provides other stream-focused features that are unavailable in queues and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partition is an ordered sequence of events that is held in an event hub. As newer events arrive, they are added to the end of this sequence. A partition can be thought of as a "commit log.“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retains data for a configured retention time that applies across all partitions in the event hub. Events expire on a time basis; you cannot explicitly delete them. Because partitions are independent and contain their own sequence of data, they often grow at different rates.</a:t>
            </a:r>
          </a:p>
          <a:p>
            <a:br>
              <a:rPr lang="en-US" dirty="0"/>
            </a:br>
            <a:r>
              <a:rPr lang="en-US" sz="882" b="0" i="0" kern="1200" dirty="0">
                <a:solidFill>
                  <a:schemeClr val="tx1"/>
                </a:solidFill>
                <a:effectLst/>
                <a:latin typeface="Segoe UI Light" pitchFamily="34" charset="0"/>
                <a:ea typeface="+mn-ea"/>
                <a:cs typeface="+mn-cs"/>
              </a:rPr>
              <a:t>The number of partitions is specified at creation and must be between 2 and 32. The partition count is not changeable, so you should consider long-term scale when setting partition count. Partitions are a data-organization mechanism that relates to the downstream parallelism required in consuming applications. The number of partitions in an event hub directly relates to the number of concurrent readers you expect to have. You can increase the number of partitions beyond 32 by contacting the Event Hubs team.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partitions are identifiable and can be sent to directly, sending directly to a partition is not recommended. Instead, you can use higher level constructs introduced in the Event publisher and Capacity sections.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Partitions are filled with a sequence of event data that contains the body of the event, a user-defined property bag, and metadata such as its offset in the partition and its number in the stream sequence.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88238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Consumer groups</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publish/subscribe mechanism of Event Hubs is enabled through consumer groups. A consumer group is a view (state, position, or offset) of an entire event hub. Consumer groups enable multiple consuming applications to each have a separate view of the event stream, and to read the stream independently at their own pace and with their own offsets.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stream processing architecture, each downstream application equates to a consumer group. If you want to write event data to long-term storage, then that storage writer application is a consumer group. Complex event processing can then be performed by another, separate consumer group. You can only access partitions through a consumer group. There is always a default consumer group in an event hub, and you can create up to 20 consumer groups for a Standard tier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can be at most five concurrent readers on a partition per consumer group; however, it is recommended that there be only one active receiver on a partition per consumer group. Within a single partition, each reader receives all the messages. If you have multiple readers on the same partition, then you process duplicate messages. You need to handle this in your code, which might not be a trivial task. However, it's a valid approach in some scenarios.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8932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is a time-retention durable buffer for telemetry ingress, similar to a distributed log. The key to scaling in Event Hubs is the partitioned consumer model. Each partition is an independent segment of data and is consumed independently. Over time, this data ages off, based on the configurable retention period. As a result, a given event hub never gets "too full.“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Capture enables you to specify your own Azure Blob storage account and container, or Azure Data Lake Store account, which are used to store the captured data. These accounts can be in the same region as your event hub or in another region, adding to the flexibility of the Event Hubs Capture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Captured data is written in Apache Avro format: a compact, fast, binary format that provides rich data structures with inline schema. This format is widely used in the Hadoop ecosystem, Azure Stream Analytics, and Azure Data Factory. </a:t>
            </a:r>
          </a:p>
          <a:p>
            <a:endParaRPr lang="en-US" dirty="0"/>
          </a:p>
          <a:p>
            <a:r>
              <a:rPr lang="en-US" sz="882" b="1" i="0" kern="1200" dirty="0">
                <a:solidFill>
                  <a:schemeClr val="tx1"/>
                </a:solidFill>
                <a:effectLst/>
                <a:latin typeface="Segoe UI Light" pitchFamily="34" charset="0"/>
                <a:ea typeface="+mn-ea"/>
                <a:cs typeface="+mn-cs"/>
              </a:rPr>
              <a:t>Capture windowing</a:t>
            </a:r>
          </a:p>
          <a:p>
            <a:r>
              <a:rPr lang="en-US" sz="882" b="0" i="0" kern="1200" dirty="0">
                <a:solidFill>
                  <a:schemeClr val="tx1"/>
                </a:solidFill>
                <a:effectLst/>
                <a:latin typeface="Segoe UI Light" pitchFamily="34" charset="0"/>
                <a:ea typeface="+mn-ea"/>
                <a:cs typeface="+mn-cs"/>
              </a:rPr>
              <a:t>Event Hubs Capture enables you to set up a window to control capturing. This window is a minimum size and time configuration with a "first wins policy," which means that the first trigger encountered causes a capture operation. If you have a 15-minute, 100 MB capture window and send 1 MB per second, the size window triggers before the time window. Each partition captures independently and writes a completed block blob at the time of capture, named for the time at which the capture interval was encountered. </a:t>
            </a:r>
          </a:p>
          <a:p>
            <a:endParaRPr lang="en-US" dirty="0"/>
          </a:p>
          <a:p>
            <a:r>
              <a:rPr lang="en-US" sz="882" b="0" i="0" kern="1200" dirty="0">
                <a:solidFill>
                  <a:schemeClr val="tx1"/>
                </a:solidFill>
                <a:effectLst/>
                <a:latin typeface="Segoe UI Light" pitchFamily="34" charset="0"/>
                <a:ea typeface="+mn-ea"/>
                <a:cs typeface="+mn-cs"/>
              </a:rPr>
              <a:t>The storage naming convention is as follows:</a:t>
            </a:r>
          </a:p>
          <a:p>
            <a:r>
              <a:rPr lang="en-US" b="1" dirty="0"/>
              <a:t>{Namespace}/{EventHub}/{PartitionId}/{Year}/{Month}/{Day}/{Hour}/{Minute}/{Second} </a:t>
            </a:r>
          </a:p>
          <a:p>
            <a:r>
              <a:rPr lang="en-US" sz="882" b="0" i="0" kern="1200" dirty="0">
                <a:solidFill>
                  <a:schemeClr val="tx1"/>
                </a:solidFill>
                <a:effectLst/>
                <a:latin typeface="Segoe UI Light" pitchFamily="34" charset="0"/>
                <a:ea typeface="+mn-ea"/>
                <a:cs typeface="+mn-cs"/>
              </a:rPr>
              <a:t>Note that the date values are padded with zeroes; an example filename might be:</a:t>
            </a:r>
          </a:p>
          <a:p>
            <a:r>
              <a:rPr lang="en-US" b="1" dirty="0"/>
              <a:t>https://mystorageaccount.blob.core.windows.net/mycontainer/mynamespace/myeventhub/0/2017/12/08/03/03/17.avro</a:t>
            </a:r>
          </a:p>
          <a:p>
            <a:endParaRPr lang="en-US" b="1" dirty="0"/>
          </a:p>
          <a:p>
            <a:r>
              <a:rPr lang="en-US" b="1" dirty="0"/>
              <a:t>Note: </a:t>
            </a:r>
            <a:r>
              <a:rPr lang="en-US" b="0" dirty="0"/>
              <a:t>The .</a:t>
            </a:r>
            <a:r>
              <a:rPr lang="en-US" b="0" dirty="0" err="1"/>
              <a:t>avro</a:t>
            </a:r>
            <a:r>
              <a:rPr lang="en-US" b="0" dirty="0"/>
              <a:t> extension indicates the captured data is written in Apache Avro format, a compact binary format that provides rich data structures with </a:t>
            </a:r>
            <a:r>
              <a:rPr lang="en-US" b="0"/>
              <a:t>inline schema.</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753644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Hubs provides a Kafka endpoint that </a:t>
            </a:r>
            <a:r>
              <a:rPr lang="en-US" sz="1200" kern="1200" dirty="0">
                <a:solidFill>
                  <a:schemeClr val="tx1"/>
                </a:solidFill>
                <a:latin typeface="+mn-lt"/>
                <a:ea typeface="+mn-ea"/>
                <a:cs typeface="+mn-cs"/>
              </a:rPr>
              <a:t>your existing Kafka-based applications can use. This Kafka endpoint serves as an alternative to running your own Kafka cluster. </a:t>
            </a:r>
            <a:r>
              <a:rPr lang="en-US" dirty="0"/>
              <a:t>Event Hubs supports Apache Kafka protocol 1.0 and later, and it works with your existing Kafka applications, including MirrorMaker.</a:t>
            </a:r>
          </a:p>
          <a:p>
            <a:endParaRPr lang="en-US" dirty="0"/>
          </a:p>
          <a:p>
            <a:r>
              <a:rPr lang="en-US" dirty="0"/>
              <a:t>You can start using the Kafka endpoint from your applications with no code changes and only minimal configuration. You update the connection string in configurations to point to the Kafka endpoint that’s exposed by your event hub instead of pointing to your Kafka cluster. Then, you can start streaming events from your applications that use the Kafka protocol into Event Hubs.</a:t>
            </a:r>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2172157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Kafka is software that you can run wherever you choose, Event Hubs is a cloud service similar to Blob storage. There are no servers or networks to manage and no brokers to configure. You create a namespace, which is an FQDN in which your topics live, and then create event hubs or topics within that namespace.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 cloud service, Event Hubs uses a single stable virtual IP address as the endpoint. Therefore, clients don’t need to know about the brokers or machines within a cluster.</a:t>
            </a:r>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dirty="0"/>
          </a:p>
        </p:txBody>
      </p:sp>
    </p:spTree>
    <p:extLst>
      <p:ext uri="{BB962C8B-B14F-4D97-AF65-F5344CB8AC3E}">
        <p14:creationId xmlns:p14="http://schemas.microsoft.com/office/powerpoint/2010/main" val="2275254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Client authentication</a:t>
            </a:r>
          </a:p>
          <a:p>
            <a:r>
              <a:rPr lang="en-US" sz="882" b="0" i="0" kern="1200" dirty="0">
                <a:solidFill>
                  <a:schemeClr val="tx1"/>
                </a:solidFill>
                <a:effectLst/>
                <a:latin typeface="Segoe UI Light" pitchFamily="34" charset="0"/>
                <a:ea typeface="+mn-ea"/>
                <a:cs typeface="+mn-cs"/>
              </a:rPr>
              <a:t>The Event Hubs security model is based on a combination of SAS tokens and </a:t>
            </a:r>
            <a:r>
              <a:rPr lang="en-US" sz="882" b="0" i="1" kern="1200" dirty="0">
                <a:solidFill>
                  <a:schemeClr val="tx1"/>
                </a:solidFill>
                <a:effectLst/>
                <a:latin typeface="Segoe UI Light" pitchFamily="34" charset="0"/>
                <a:ea typeface="+mn-ea"/>
                <a:cs typeface="+mn-cs"/>
              </a:rPr>
              <a:t>event publishers</a:t>
            </a:r>
            <a:r>
              <a:rPr lang="en-US" sz="882" b="0" i="0" kern="1200" dirty="0">
                <a:solidFill>
                  <a:schemeClr val="tx1"/>
                </a:solidFill>
                <a:effectLst/>
                <a:latin typeface="Segoe UI Light" pitchFamily="34" charset="0"/>
                <a:ea typeface="+mn-ea"/>
                <a:cs typeface="+mn-cs"/>
              </a:rPr>
              <a:t>. An event publisher defines a virtual endpoint for an event hub. The publisher can only be used to send messages to an event hub. It is not possible to receive messages from a publisher.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Typically, an event hub employs one publisher per client. All messages that are sent to any of the publishers of an event hub are enqueued within that event hub. Publishers enable fine-grained access control and throttling.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Hubs client is assigned a unique token, which is uploaded to the client. The tokens are produced so that each unique token grants access to a different unique publisher. A client that possesses a token can only send to one publisher, but no other publisher. If multiple clients share the same token, then each of them shares a publisher.</a:t>
            </a:r>
          </a:p>
          <a:p>
            <a:endParaRPr lang="en-US" dirty="0"/>
          </a:p>
          <a:p>
            <a:r>
              <a:rPr lang="en-US" sz="882" b="0" i="0" kern="1200" dirty="0">
                <a:solidFill>
                  <a:schemeClr val="tx1"/>
                </a:solidFill>
                <a:effectLst/>
                <a:latin typeface="Segoe UI Light" pitchFamily="34" charset="0"/>
                <a:ea typeface="+mn-ea"/>
                <a:cs typeface="+mn-cs"/>
              </a:rPr>
              <a:t>Although not recommended, it is possible to equip devices with tokens that grant direct access to an event hub. Any device that holds this token can send messages directly into that event hub. Such a device will not be subject to throttling. Furthermore, the device cannot be blacklisted from sending to that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tokens are signed with a SAS key. Typically, all tokens are signed with the same key. Clients are not aware of the key; this prevents other clients from manufacturing tokens.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64443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creating an Event Hubs namespace, the service automatically generates a 256-bit SAS key named </a:t>
            </a:r>
            <a:r>
              <a:rPr lang="en-US" b="1" dirty="0"/>
              <a:t>RootManageSharedAccessKey</a:t>
            </a:r>
            <a:r>
              <a:rPr lang="en-US" sz="882" b="0" i="0" kern="1200" dirty="0">
                <a:solidFill>
                  <a:schemeClr val="tx1"/>
                </a:solidFill>
                <a:effectLst/>
                <a:latin typeface="Segoe UI Light" pitchFamily="34" charset="0"/>
                <a:ea typeface="+mn-ea"/>
                <a:cs typeface="+mn-cs"/>
              </a:rPr>
              <a:t>. This rule has an associated pair of primary and secondary keys that grant send, listen, and manage rights to the namespace. You can also create additional keys. It is recommended that you produce a key that grants send permissions to the specific event hub. For the remainder of this topic, it is assumed that you named this key </a:t>
            </a:r>
            <a:r>
              <a:rPr lang="en-US" sz="882" b="0" i="1" kern="1200" dirty="0">
                <a:solidFill>
                  <a:schemeClr val="tx1"/>
                </a:solidFill>
                <a:effectLst/>
                <a:latin typeface="Segoe UI Light" pitchFamily="34" charset="0"/>
                <a:ea typeface="+mn-ea"/>
                <a:cs typeface="+mn-cs"/>
              </a:rPr>
              <a:t>EventHubSendKey</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658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creates a send-only key when creating the event hub.</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68850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resource group is a logical collection of Azure resources. All resources are deployed and managed in a resource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Event Hubs namespace provides a unique scoping container, referenced by its FQDN, in which you create one or more event hubs. Use the </a:t>
            </a:r>
            <a:r>
              <a:rPr lang="en-US" sz="882" b="1" i="0" kern="1200" dirty="0">
                <a:solidFill>
                  <a:schemeClr val="tx1"/>
                </a:solidFill>
                <a:effectLst/>
                <a:latin typeface="Segoe UI Light" pitchFamily="34" charset="0"/>
                <a:ea typeface="+mn-ea"/>
                <a:cs typeface="+mn-cs"/>
              </a:rPr>
              <a:t>az eventhubs namespace </a:t>
            </a:r>
            <a:r>
              <a:rPr lang="en-US" sz="882" b="0" i="0" kern="1200" dirty="0">
                <a:solidFill>
                  <a:schemeClr val="tx1"/>
                </a:solidFill>
                <a:effectLst/>
                <a:latin typeface="Segoe UI Light" pitchFamily="34" charset="0"/>
                <a:ea typeface="+mn-ea"/>
                <a:cs typeface="+mn-cs"/>
              </a:rPr>
              <a:t>create command to create a new namespace.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az eventhubs eventhub create </a:t>
            </a:r>
            <a:r>
              <a:rPr lang="en-US" sz="882" b="0" i="0" kern="1200" dirty="0">
                <a:solidFill>
                  <a:schemeClr val="tx1"/>
                </a:solidFill>
                <a:effectLst/>
                <a:latin typeface="Segoe UI Light" pitchFamily="34" charset="0"/>
                <a:ea typeface="+mn-ea"/>
                <a:cs typeface="+mn-cs"/>
              </a:rPr>
              <a:t>command to create a new event hub.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2253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An event-driven architecture consists of event producers that generate a stream of events, and event consumers that listen for the events. Producers are decoupled from consumers— a producer doesn't know which consumers are listening. Consumers are also decoupled from each other, and every consumer views all of the events. This differs from a Competing Consumers pattern, where consumers pull messages from a queue and a message is processed just once (assuming no errors). In some systems, such as IoT, events must be ingested at very high volumes.</a:t>
            </a:r>
          </a:p>
          <a:p>
            <a:endParaRPr lang="en-US" dirty="0"/>
          </a:p>
          <a:p>
            <a:r>
              <a:rPr lang="en-US" sz="882" b="0" i="0" kern="1200" dirty="0">
                <a:solidFill>
                  <a:schemeClr val="tx1"/>
                </a:solidFill>
                <a:effectLst/>
                <a:latin typeface="Segoe UI Light" pitchFamily="34" charset="0"/>
                <a:ea typeface="+mn-ea"/>
                <a:cs typeface="+mn-cs"/>
              </a:rPr>
              <a:t>In the logical diagram above, each type of consumer is shown as a single box. In practice, it's common to have multiple instances of a consumer, to avoid having the consumer become a single point of failure in system. Multiple instances might also be necessary to handle the volume and frequency of events. Also, a single consumer might process events on multiple threads. This can create challenges if events must be processed in order, or require exactly-once semantics.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4388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company builds a human resources (HR) system that’s used by various customers around the world.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the system works fine today, your development managers have decided to begin re-architecting the solution by decoupling application components. This decision was driven by a desire to make future development simpler through modularity.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the developer who manages component communication, you have decided to introduce Event Grid as your solution-wide messaging platform.</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Grid allows you to easily build applications with event-based architectures. First, select the Azure resource that you would like to subscribe to, and then provide the event handler or webhook endpoint to send the event to. Event Grid has built-in support for events coming from Azure services, like storage blobs and resource groups. Event Grid also has support for your own events, using custom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filters to route specific events to different endpoints, multicast to multiple endpoints, and make sure your events are reliably delivered.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21768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source is where the event happens. Several Azure services are automatically configured to send events. You can also create custom applications that send events. Custom applications don't need to be hosted in Azure to use Event Grid for event distribution.</a:t>
            </a:r>
          </a:p>
          <a:p>
            <a:br>
              <a:rPr lang="en-US" dirty="0"/>
            </a:br>
            <a:r>
              <a:rPr lang="en-US" sz="882" b="0" i="0" kern="1200" dirty="0">
                <a:solidFill>
                  <a:schemeClr val="tx1"/>
                </a:solidFill>
                <a:effectLst/>
                <a:latin typeface="Segoe UI Light" pitchFamily="34" charset="0"/>
                <a:ea typeface="+mn-ea"/>
                <a:cs typeface="+mn-cs"/>
              </a:rPr>
              <a:t>An event handler is the place where the event is sent. The handler takes some further action to process the event. Several Azure services are automatically configured to handle events. You can also use any webhook for handling events. The webhook doesn't need to be hosted in Azure to handle events. Event Grid only supports HTTPS webhook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0889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Events</a:t>
            </a:r>
          </a:p>
          <a:p>
            <a:r>
              <a:rPr lang="en-US" sz="882" b="0" i="0" kern="1200" dirty="0">
                <a:solidFill>
                  <a:schemeClr val="tx1"/>
                </a:solidFill>
                <a:effectLst/>
                <a:latin typeface="Segoe UI Light" pitchFamily="34" charset="0"/>
                <a:ea typeface="+mn-ea"/>
                <a:cs typeface="+mn-cs"/>
              </a:rPr>
              <a:t>An event is the smallest amount of information that fully describes something that happened in the system. Every event has common information, such as: source of the event, time the event took place, and the unique identifier. Every event also has specific information that is only relevant to the specific type of event. For example, an event about a new file being created in Azure Storage has details about the file, such as the </a:t>
            </a:r>
            <a:r>
              <a:rPr lang="en-US" sz="882" b="1" i="0" kern="1200" dirty="0">
                <a:solidFill>
                  <a:schemeClr val="tx1"/>
                </a:solidFill>
                <a:effectLst/>
                <a:latin typeface="Segoe UI Light" pitchFamily="34" charset="0"/>
                <a:ea typeface="+mn-ea"/>
                <a:cs typeface="+mn-cs"/>
              </a:rPr>
              <a:t>lastTimeModified </a:t>
            </a:r>
            <a:r>
              <a:rPr lang="en-US" sz="882" b="0" i="0" kern="1200" dirty="0">
                <a:solidFill>
                  <a:schemeClr val="tx1"/>
                </a:solidFill>
                <a:effectLst/>
                <a:latin typeface="Segoe UI Light" pitchFamily="34" charset="0"/>
                <a:ea typeface="+mn-ea"/>
                <a:cs typeface="+mn-cs"/>
              </a:rPr>
              <a:t>value. Or, an Event Hubs event has the URL of the Capture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is limited to 64 kilobytes (KB) of data.</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sources</a:t>
            </a:r>
          </a:p>
          <a:p>
            <a:r>
              <a:rPr lang="en-US" sz="882" b="0" i="0" kern="1200" dirty="0">
                <a:solidFill>
                  <a:schemeClr val="tx1"/>
                </a:solidFill>
                <a:effectLst/>
                <a:latin typeface="Segoe UI Light" pitchFamily="34" charset="0"/>
                <a:ea typeface="+mn-ea"/>
                <a:cs typeface="+mn-cs"/>
              </a:rPr>
              <a:t>An event source is where the event happens. Each event source is related to one or more event types. For example, Azure Storage is the event source for blob-created events. IoT Hub is the event source for device-created events. Your application is the event source for custom events that you define. Event sources are responsible for sending events to Event Grid.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Topics</a:t>
            </a:r>
          </a:p>
          <a:p>
            <a:r>
              <a:rPr lang="en-US" sz="882" b="0" i="0" kern="1200" dirty="0">
                <a:solidFill>
                  <a:schemeClr val="tx1"/>
                </a:solidFill>
                <a:effectLst/>
                <a:latin typeface="Segoe UI Light" pitchFamily="34" charset="0"/>
                <a:ea typeface="+mn-ea"/>
                <a:cs typeface="+mn-cs"/>
              </a:rPr>
              <a:t>The Event Grid topic provides an endpoint where the source sends events. The publisher creates the Event Grid topic, and decides whether an event source needs one topic or more than one topic. A topic is used for a collection of related events. To respond to certain types of events, subscribers decide which topics to subscribe to.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System topics are built-in topics provided by Azure services. You don’t observe system topics in your Azure subscription because the publisher owns the topics, but you can subscribe to them. To subscribe, you provide information about the resource that you want to receive events from. If you have access to the resource, you can subscribe to its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 topics are application and third-party topics. When you create or are assigned access to a custom topic, you observe that custom topic in your subscription.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designing your application, you have flexibility when deciding how many topics to create. For large solutions, create a custom topic for each category of related events. For example, consider an application that sends events related to modifying user accounts and processing orders. It's unlikely that any event handler wants both categories of events. Create two custom topics and let event handlers subscribe to the one that interests them. For small solutions, you might prefer to send all events to a single topic. Event subscribers can filter for the event types they want.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subscriptions</a:t>
            </a:r>
          </a:p>
          <a:p>
            <a:r>
              <a:rPr lang="en-US" sz="882" b="0" i="0" kern="1200" dirty="0">
                <a:solidFill>
                  <a:schemeClr val="tx1"/>
                </a:solidFill>
                <a:effectLst/>
                <a:latin typeface="Segoe UI Light" pitchFamily="34" charset="0"/>
                <a:ea typeface="+mn-ea"/>
                <a:cs typeface="+mn-cs"/>
              </a:rPr>
              <a:t>A subscription tells Event Grid which events on a topic you're interested in receiving. When creating the subscription, you provide an endpoint for handling the event. You can filter the events that are sent to the endpoint. You can filter by event type or subject pattern.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handlers</a:t>
            </a:r>
          </a:p>
          <a:p>
            <a:r>
              <a:rPr lang="en-US" sz="882" b="0" i="0" kern="1200" dirty="0">
                <a:solidFill>
                  <a:schemeClr val="tx1"/>
                </a:solidFill>
                <a:effectLst/>
                <a:latin typeface="Segoe UI Light" pitchFamily="34" charset="0"/>
                <a:ea typeface="+mn-ea"/>
                <a:cs typeface="+mn-cs"/>
              </a:rPr>
              <a:t>From an Event Grid perspective, an event handler is the place where the event is sent. The handler takes some further action to process the event. Event Grid supports several handler types. You can use a supported Azure service or your own webhook as the handler. Depending on the type of handler, Event Grid follows different mechanisms to guarantee the delivery of the event. For HTTP webhook event handlers, the event is retried until the handler returns a status code of 200 – OK. For Azure Storage Queue, the events are retried until the Queue service successfully processes the message push into the queue.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1806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source is where the event happens. Several Azure services are automatically configured to send events. You can also create custom applications that send events. Custom applications don't need to be hosted in Azure to use Event Grid for event distribution.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event grid topic provides an endpoint where the source sends events. An event handler is the place where the event is sent at the end. The handler takes some further action to process the event. Several Azure services are automatically configured to handle events.</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0540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Events consist of a set of five required string properties and a required data object. The properties are common to all events from any publisher. The data object has properties that are specific to each publisher. For system topics, these properties are specific to the resource provider, such as Azure Storage or Azure Event Hubs.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sources send events to Azure Event Grid in an array, which can have several event objects. When posting events to an Event Grid topic, the array can have a total size of up to 1 megabyte (MB). Each event in the array is limited to 64 KB. If an event or the array is greater than the size limits, you receive the response 413 Payload Too Large.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events to subscribers in an array that has a single event. This behavior might change in the future.</a:t>
            </a:r>
          </a:p>
          <a:p>
            <a:endParaRPr lang="en-US" dirty="0"/>
          </a:p>
          <a:p>
            <a:r>
              <a:rPr lang="en-US" dirty="0"/>
              <a:t>The code </a:t>
            </a:r>
            <a:r>
              <a:rPr lang="en-US" sz="882" b="0" i="0" kern="1200" dirty="0">
                <a:solidFill>
                  <a:schemeClr val="tx1"/>
                </a:solidFill>
                <a:effectLst/>
                <a:latin typeface="Segoe UI Light" pitchFamily="34" charset="0"/>
                <a:ea typeface="+mn-ea"/>
                <a:cs typeface="+mn-cs"/>
              </a:rPr>
              <a:t>example shows the properties that are used by all event publishers.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1457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shows the specific implementation of an event related to Azure Blob storage.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05838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4467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8241958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0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 id="214748369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tags" Target="../tags/tag14.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1.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6.xml"/><Relationship Id="rId7" Type="http://schemas.openxmlformats.org/officeDocument/2006/relationships/image" Target="../media/image14.png"/><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ags" Target="../tags/tag2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1.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3.emf"/><Relationship Id="rId2" Type="http://schemas.openxmlformats.org/officeDocument/2006/relationships/slideLayout" Target="../slideLayouts/slideLayout40.xml"/><Relationship Id="rId1" Type="http://schemas.openxmlformats.org/officeDocument/2006/relationships/tags" Target="../tags/tag33.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7.xml"/><Relationship Id="rId7" Type="http://schemas.openxmlformats.org/officeDocument/2006/relationships/image" Target="../media/image8.sv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9: Develop event-based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a:t>
            </a:r>
          </a:p>
        </p:txBody>
      </p:sp>
      <p:sp>
        <p:nvSpPr>
          <p:cNvPr id="4" name="Text Placeholder 3" descr="The code example lists the properties that all event publishers use.">
            <a:extLst>
              <a:ext uri="{FF2B5EF4-FFF2-40B4-BE49-F238E27FC236}">
                <a16:creationId xmlns:a16="http://schemas.microsoft.com/office/drawing/2014/main" id="{1A95366F-72E3-4290-85C1-566BD00C4361}"/>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451A5"/>
                </a:solidFill>
              </a:rPr>
              <a:t>"topic"</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"subject"</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"eventType"</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"eventTime"</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"data"</a:t>
            </a:r>
            <a:r>
              <a:rPr lang="en-US" sz="1800" dirty="0">
                <a:solidFill>
                  <a:srgbClr val="000000"/>
                </a:solidFill>
              </a:rPr>
              <a:t>:{</a:t>
            </a:r>
          </a:p>
          <a:p>
            <a:r>
              <a:rPr lang="en-US" sz="1800" dirty="0">
                <a:solidFill>
                  <a:srgbClr val="000000"/>
                </a:solidFill>
              </a:rPr>
              <a:t>            </a:t>
            </a:r>
            <a:r>
              <a:rPr lang="en-US" sz="1800" dirty="0">
                <a:solidFill>
                  <a:srgbClr val="CD3131"/>
                </a:solidFill>
              </a:rPr>
              <a:t>object-unique-to-each-publisher</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"dataVersion"</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"metadataVersion"</a:t>
            </a:r>
            <a:r>
              <a:rPr lang="en-US" sz="1800" dirty="0">
                <a:solidFill>
                  <a:srgbClr val="000000"/>
                </a:solidFill>
              </a:rPr>
              <a:t>: </a:t>
            </a:r>
            <a:r>
              <a:rPr lang="en-US" sz="1800" dirty="0">
                <a:solidFill>
                  <a:srgbClr val="CD3131"/>
                </a:solidFill>
              </a:rPr>
              <a:t>string</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24547276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 – Azure Blob storage event</a:t>
            </a:r>
          </a:p>
        </p:txBody>
      </p:sp>
      <p:sp>
        <p:nvSpPr>
          <p:cNvPr id="4" name="Text Placeholder 3" descr="The code example implements an event related to Azure Blob storage.">
            <a:extLst>
              <a:ext uri="{FF2B5EF4-FFF2-40B4-BE49-F238E27FC236}">
                <a16:creationId xmlns:a16="http://schemas.microsoft.com/office/drawing/2014/main" id="{1A95366F-72E3-4290-85C1-566BD00C4361}"/>
              </a:ext>
            </a:extLst>
          </p:cNvPr>
          <p:cNvSpPr>
            <a:spLocks noGrp="1"/>
          </p:cNvSpPr>
          <p:nvPr>
            <p:ph type="body" sz="quarter" idx="10"/>
          </p:nvPr>
        </p:nvSpPr>
        <p:spPr/>
        <p:txBody>
          <a:bodyPr/>
          <a:lstStyle/>
          <a:p>
            <a:pPr>
              <a:spcBef>
                <a:spcPts val="400"/>
              </a:spcBef>
              <a:spcAft>
                <a:spcPts val="200"/>
              </a:spcAft>
            </a:pP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"topic"</a:t>
            </a:r>
            <a:r>
              <a:rPr lang="en-US" sz="1700" dirty="0">
                <a:solidFill>
                  <a:srgbClr val="000000"/>
                </a:solidFill>
              </a:rPr>
              <a:t>: </a:t>
            </a:r>
            <a:r>
              <a:rPr lang="en-US" sz="1700" dirty="0">
                <a:solidFill>
                  <a:srgbClr val="A31515"/>
                </a:solidFill>
              </a:rPr>
              <a:t>"..."</a:t>
            </a:r>
            <a:r>
              <a:rPr lang="en-US" sz="1700" dirty="0">
                <a:solidFill>
                  <a:srgbClr val="000000"/>
                </a:solidFill>
              </a:rPr>
              <a:t>, </a:t>
            </a:r>
            <a:r>
              <a:rPr lang="en-US" sz="1700" dirty="0">
                <a:solidFill>
                  <a:srgbClr val="0451A5"/>
                </a:solidFill>
              </a:rPr>
              <a:t>"subject"</a:t>
            </a:r>
            <a:r>
              <a:rPr lang="en-US" sz="1700" dirty="0">
                <a:solidFill>
                  <a:srgbClr val="000000"/>
                </a:solidFill>
              </a:rPr>
              <a:t>: </a:t>
            </a:r>
            <a:r>
              <a:rPr lang="en-US" sz="1700" dirty="0">
                <a:solidFill>
                  <a:srgbClr val="A31515"/>
                </a:solidFill>
              </a:rPr>
              <a:t>"..."</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"eventType"</a:t>
            </a:r>
            <a:r>
              <a:rPr lang="en-US" sz="1700" dirty="0">
                <a:solidFill>
                  <a:srgbClr val="000000"/>
                </a:solidFill>
              </a:rPr>
              <a:t>: </a:t>
            </a:r>
            <a:r>
              <a:rPr lang="en-US" sz="1700" dirty="0">
                <a:solidFill>
                  <a:srgbClr val="A31515"/>
                </a:solidFill>
              </a:rPr>
              <a:t>"Microsoft.Storage.BlobCreated"</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"eventTime"</a:t>
            </a:r>
            <a:r>
              <a:rPr lang="en-US" sz="1700" dirty="0">
                <a:solidFill>
                  <a:srgbClr val="000000"/>
                </a:solidFill>
              </a:rPr>
              <a:t>: </a:t>
            </a:r>
            <a:r>
              <a:rPr lang="en-US" sz="1700" dirty="0">
                <a:solidFill>
                  <a:srgbClr val="A31515"/>
                </a:solidFill>
              </a:rPr>
              <a:t>"2017-06-26T18:41:00.9584103Z"</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"id"</a:t>
            </a:r>
            <a:r>
              <a:rPr lang="en-US" sz="1700" dirty="0">
                <a:solidFill>
                  <a:srgbClr val="000000"/>
                </a:solidFill>
              </a:rPr>
              <a:t>: </a:t>
            </a:r>
            <a:r>
              <a:rPr lang="en-US" sz="1700" dirty="0">
                <a:solidFill>
                  <a:srgbClr val="A31515"/>
                </a:solidFill>
              </a:rPr>
              <a:t>"831e1650-001e-001b-66ab-eeb76e069631"</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"data"</a:t>
            </a:r>
            <a:r>
              <a:rPr lang="en-US" sz="1700" dirty="0">
                <a:solidFill>
                  <a:srgbClr val="000000"/>
                </a:solidFill>
              </a:rPr>
              <a:t>: {</a:t>
            </a:r>
          </a:p>
          <a:p>
            <a:pPr>
              <a:spcBef>
                <a:spcPts val="432"/>
              </a:spcBef>
              <a:spcAft>
                <a:spcPts val="200"/>
              </a:spcAft>
            </a:pPr>
            <a:r>
              <a:rPr lang="en-US" sz="1700" dirty="0">
                <a:solidFill>
                  <a:srgbClr val="000000"/>
                </a:solidFill>
              </a:rPr>
              <a:t>        </a:t>
            </a:r>
            <a:r>
              <a:rPr lang="en-US" sz="1700" dirty="0">
                <a:solidFill>
                  <a:srgbClr val="0451A5"/>
                </a:solidFill>
              </a:rPr>
              <a:t>"api"</a:t>
            </a:r>
            <a:r>
              <a:rPr lang="en-US" sz="1700" dirty="0">
                <a:solidFill>
                  <a:srgbClr val="000000"/>
                </a:solidFill>
              </a:rPr>
              <a:t>: </a:t>
            </a:r>
            <a:r>
              <a:rPr lang="en-US" sz="1700" dirty="0">
                <a:solidFill>
                  <a:srgbClr val="A31515"/>
                </a:solidFill>
              </a:rPr>
              <a:t>"PutBlockList"</a:t>
            </a:r>
            <a:r>
              <a:rPr lang="en-US" sz="1700" dirty="0">
                <a:solidFill>
                  <a:srgbClr val="000000"/>
                </a:solidFill>
              </a:rPr>
              <a:t>, </a:t>
            </a:r>
            <a:r>
              <a:rPr lang="en-US" sz="1700" dirty="0">
                <a:solidFill>
                  <a:srgbClr val="0451A5"/>
                </a:solidFill>
              </a:rPr>
              <a:t>"eTag"</a:t>
            </a:r>
            <a:r>
              <a:rPr lang="en-US" sz="1700" dirty="0">
                <a:solidFill>
                  <a:srgbClr val="000000"/>
                </a:solidFill>
              </a:rPr>
              <a:t>: </a:t>
            </a:r>
            <a:r>
              <a:rPr lang="en-US" sz="1700" dirty="0">
                <a:solidFill>
                  <a:srgbClr val="A31515"/>
                </a:solidFill>
              </a:rPr>
              <a:t>"0x8D4BCC2E4835CD0"</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"storageDiagnostics"</a:t>
            </a:r>
            <a:r>
              <a:rPr lang="en-US" sz="1700" dirty="0">
                <a:solidFill>
                  <a:srgbClr val="000000"/>
                </a:solidFill>
              </a:rPr>
              <a:t>: { </a:t>
            </a:r>
            <a:r>
              <a:rPr lang="en-US" sz="1700" dirty="0">
                <a:solidFill>
                  <a:srgbClr val="0451A5"/>
                </a:solidFill>
              </a:rPr>
              <a:t>"batchId"</a:t>
            </a:r>
            <a:r>
              <a:rPr lang="en-US" sz="1700" dirty="0">
                <a:solidFill>
                  <a:srgbClr val="000000"/>
                </a:solidFill>
              </a:rPr>
              <a:t>: </a:t>
            </a:r>
            <a:r>
              <a:rPr lang="en-US" sz="1700" dirty="0">
                <a:solidFill>
                  <a:srgbClr val="A31515"/>
                </a:solidFill>
              </a:rPr>
              <a:t>"b68529f3-68cd-4744-baa4-3c0498ec19f0"</a:t>
            </a: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"clientRequestId"</a:t>
            </a:r>
            <a:r>
              <a:rPr lang="en-US" sz="1700" dirty="0">
                <a:solidFill>
                  <a:srgbClr val="000000"/>
                </a:solidFill>
              </a:rPr>
              <a:t>: </a:t>
            </a:r>
            <a:r>
              <a:rPr lang="en-US" sz="1700" dirty="0">
                <a:solidFill>
                  <a:srgbClr val="A31515"/>
                </a:solidFill>
              </a:rPr>
              <a:t>"6d79dbfb-0e37-4fc4-981f-442c9ca65760"</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"requestId"</a:t>
            </a:r>
            <a:r>
              <a:rPr lang="en-US" sz="1700" dirty="0">
                <a:solidFill>
                  <a:srgbClr val="000000"/>
                </a:solidFill>
              </a:rPr>
              <a:t>: </a:t>
            </a:r>
            <a:r>
              <a:rPr lang="en-US" sz="1700" dirty="0">
                <a:solidFill>
                  <a:srgbClr val="A31515"/>
                </a:solidFill>
              </a:rPr>
              <a:t>"831e1650-001e-001b-66ab-eeb76e000000"</a:t>
            </a: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"contentType"</a:t>
            </a:r>
            <a:r>
              <a:rPr lang="en-US" sz="1700" dirty="0">
                <a:solidFill>
                  <a:srgbClr val="000000"/>
                </a:solidFill>
              </a:rPr>
              <a:t>: </a:t>
            </a:r>
            <a:r>
              <a:rPr lang="en-US" sz="1700" dirty="0">
                <a:solidFill>
                  <a:srgbClr val="A31515"/>
                </a:solidFill>
              </a:rPr>
              <a:t>"application/octet-stream"</a:t>
            </a:r>
            <a:r>
              <a:rPr lang="en-US" sz="1700" dirty="0">
                <a:solidFill>
                  <a:srgbClr val="000000"/>
                </a:solidFill>
              </a:rPr>
              <a:t>, </a:t>
            </a:r>
            <a:r>
              <a:rPr lang="en-US" sz="1700" dirty="0">
                <a:solidFill>
                  <a:srgbClr val="0451A5"/>
                </a:solidFill>
              </a:rPr>
              <a:t>"contentLength"</a:t>
            </a:r>
            <a:r>
              <a:rPr lang="en-US" sz="1700" dirty="0">
                <a:solidFill>
                  <a:srgbClr val="000000"/>
                </a:solidFill>
              </a:rPr>
              <a:t>: </a:t>
            </a:r>
            <a:r>
              <a:rPr lang="en-US" sz="1700" dirty="0">
                <a:solidFill>
                  <a:srgbClr val="09885A"/>
                </a:solidFill>
              </a:rPr>
              <a:t>524288</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"blobType"</a:t>
            </a:r>
            <a:r>
              <a:rPr lang="en-US" sz="1700" dirty="0">
                <a:solidFill>
                  <a:srgbClr val="000000"/>
                </a:solidFill>
              </a:rPr>
              <a:t>: </a:t>
            </a:r>
            <a:r>
              <a:rPr lang="en-US" sz="1700" dirty="0">
                <a:solidFill>
                  <a:srgbClr val="A31515"/>
                </a:solidFill>
              </a:rPr>
              <a:t>"BlockBlob"</a:t>
            </a:r>
            <a:r>
              <a:rPr lang="en-US" sz="1700" dirty="0">
                <a:solidFill>
                  <a:srgbClr val="000000"/>
                </a:solidFill>
              </a:rPr>
              <a:t>, </a:t>
            </a:r>
            <a:r>
              <a:rPr lang="en-US" sz="1700" dirty="0">
                <a:solidFill>
                  <a:srgbClr val="0451A5"/>
                </a:solidFill>
              </a:rPr>
              <a:t>"sequencer"</a:t>
            </a:r>
            <a:r>
              <a:rPr lang="en-US" sz="1700" dirty="0">
                <a:solidFill>
                  <a:srgbClr val="000000"/>
                </a:solidFill>
              </a:rPr>
              <a:t>: </a:t>
            </a:r>
            <a:r>
              <a:rPr lang="en-US" sz="1700" dirty="0">
                <a:solidFill>
                  <a:srgbClr val="A31515"/>
                </a:solidFill>
              </a:rPr>
              <a:t>"00000000000004420000000000028963"</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"url"</a:t>
            </a:r>
            <a:r>
              <a:rPr lang="en-US" sz="1700" dirty="0">
                <a:solidFill>
                  <a:srgbClr val="000000"/>
                </a:solidFill>
              </a:rPr>
              <a:t>: </a:t>
            </a:r>
            <a:r>
              <a:rPr lang="en-US" sz="1700" dirty="0">
                <a:solidFill>
                  <a:srgbClr val="A31515"/>
                </a:solidFill>
              </a:rPr>
              <a:t>"https://test.blob.core.windows.net/container/blob"</a:t>
            </a:r>
          </a:p>
          <a:p>
            <a:pPr>
              <a:spcBef>
                <a:spcPts val="400"/>
              </a:spcBef>
              <a:spcAft>
                <a:spcPts val="200"/>
              </a:spcAft>
            </a:pP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"dataVersion"</a:t>
            </a:r>
            <a:r>
              <a:rPr lang="en-US" sz="1700" dirty="0">
                <a:solidFill>
                  <a:srgbClr val="000000"/>
                </a:solidFill>
              </a:rPr>
              <a:t>: </a:t>
            </a:r>
            <a:r>
              <a:rPr lang="en-US" sz="1700" dirty="0">
                <a:solidFill>
                  <a:srgbClr val="A31515"/>
                </a:solidFill>
              </a:rPr>
              <a:t>""</a:t>
            </a:r>
            <a:r>
              <a:rPr lang="en-US" sz="1700" dirty="0">
                <a:solidFill>
                  <a:srgbClr val="000000"/>
                </a:solidFill>
              </a:rPr>
              <a:t>, </a:t>
            </a:r>
            <a:r>
              <a:rPr lang="en-US" sz="1700" dirty="0">
                <a:solidFill>
                  <a:srgbClr val="0451A5"/>
                </a:solidFill>
              </a:rPr>
              <a:t>"metadataVersion"</a:t>
            </a:r>
            <a:r>
              <a:rPr lang="en-US" sz="1700" dirty="0">
                <a:solidFill>
                  <a:srgbClr val="000000"/>
                </a:solidFill>
              </a:rPr>
              <a:t>: </a:t>
            </a:r>
            <a:r>
              <a:rPr lang="en-US" sz="1700" dirty="0">
                <a:solidFill>
                  <a:srgbClr val="A31515"/>
                </a:solidFill>
              </a:rPr>
              <a:t>"1"</a:t>
            </a:r>
            <a:endParaRPr lang="en-US" sz="1700" dirty="0">
              <a:solidFill>
                <a:srgbClr val="000000"/>
              </a:solidFill>
            </a:endParaRPr>
          </a:p>
          <a:p>
            <a:pPr>
              <a:spcBef>
                <a:spcPts val="400"/>
              </a:spcBef>
              <a:spcAft>
                <a:spcPts val="200"/>
              </a:spcAft>
            </a:pPr>
            <a:r>
              <a:rPr lang="en-US" sz="1700" dirty="0">
                <a:solidFill>
                  <a:srgbClr val="000000"/>
                </a:solidFill>
              </a:rPr>
              <a:t>}]</a:t>
            </a:r>
          </a:p>
        </p:txBody>
      </p:sp>
    </p:spTree>
    <p:custDataLst>
      <p:tags r:id="rId1"/>
    </p:custDataLst>
    <p:extLst>
      <p:ext uri="{BB962C8B-B14F-4D97-AF65-F5344CB8AC3E}">
        <p14:creationId xmlns:p14="http://schemas.microsoft.com/office/powerpoint/2010/main" val="9071003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EEA8-6EC8-4921-9075-6325E49F8DF3}"/>
              </a:ext>
            </a:extLst>
          </p:cNvPr>
          <p:cNvSpPr>
            <a:spLocks noGrp="1"/>
          </p:cNvSpPr>
          <p:nvPr>
            <p:ph type="title"/>
          </p:nvPr>
        </p:nvSpPr>
        <p:spPr/>
        <p:txBody>
          <a:bodyPr/>
          <a:lstStyle/>
          <a:p>
            <a:r>
              <a:rPr lang="en-US" dirty="0"/>
              <a:t>Schema – event properties</a:t>
            </a:r>
          </a:p>
        </p:txBody>
      </p:sp>
      <p:graphicFrame>
        <p:nvGraphicFramePr>
          <p:cNvPr id="4" name="Table 3" descr="The table describes top-level properties that are included in all Event Grid events.">
            <a:extLst>
              <a:ext uri="{FF2B5EF4-FFF2-40B4-BE49-F238E27FC236}">
                <a16:creationId xmlns:a16="http://schemas.microsoft.com/office/drawing/2014/main" id="{E7DB58A1-4F6D-46A3-81A8-E84DA0DB3942}"/>
              </a:ext>
            </a:extLst>
          </p:cNvPr>
          <p:cNvGraphicFramePr>
            <a:graphicFrameLocks noGrp="1"/>
          </p:cNvGraphicFramePr>
          <p:nvPr/>
        </p:nvGraphicFramePr>
        <p:xfrm>
          <a:off x="609600" y="1191260"/>
          <a:ext cx="10972800" cy="5257799"/>
        </p:xfrm>
        <a:graphic>
          <a:graphicData uri="http://schemas.openxmlformats.org/drawingml/2006/table">
            <a:tbl>
              <a:tblPr firstRow="1" firstCol="1">
                <a:tableStyleId>{793D81CF-94F2-401A-BA57-92F5A7B2D0C5}</a:tableStyleId>
              </a:tblPr>
              <a:tblGrid>
                <a:gridCol w="2099460">
                  <a:extLst>
                    <a:ext uri="{9D8B030D-6E8A-4147-A177-3AD203B41FA5}">
                      <a16:colId xmlns:a16="http://schemas.microsoft.com/office/drawing/2014/main" val="1843536659"/>
                    </a:ext>
                  </a:extLst>
                </a:gridCol>
                <a:gridCol w="1055220">
                  <a:extLst>
                    <a:ext uri="{9D8B030D-6E8A-4147-A177-3AD203B41FA5}">
                      <a16:colId xmlns:a16="http://schemas.microsoft.com/office/drawing/2014/main" val="118006421"/>
                    </a:ext>
                  </a:extLst>
                </a:gridCol>
                <a:gridCol w="7818120">
                  <a:extLst>
                    <a:ext uri="{9D8B030D-6E8A-4147-A177-3AD203B41FA5}">
                      <a16:colId xmlns:a16="http://schemas.microsoft.com/office/drawing/2014/main" val="4183791663"/>
                    </a:ext>
                  </a:extLst>
                </a:gridCol>
              </a:tblGrid>
              <a:tr h="466908">
                <a:tc>
                  <a:txBody>
                    <a:bodyPr/>
                    <a:lstStyle/>
                    <a:p>
                      <a:pPr algn="ctr"/>
                      <a:r>
                        <a:rPr lang="en-US" sz="1800" dirty="0">
                          <a:effectLst/>
                        </a:rPr>
                        <a:t>Property</a:t>
                      </a:r>
                    </a:p>
                  </a:txBody>
                  <a:tcPr marT="91440" marB="9144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Type</a:t>
                      </a:r>
                    </a:p>
                  </a:txBody>
                  <a:tcPr marT="91440" marB="9144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Description</a:t>
                      </a:r>
                    </a:p>
                  </a:txBody>
                  <a:tcPr marT="91440" marB="9144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785212108"/>
                  </a:ext>
                </a:extLst>
              </a:tr>
              <a:tr h="653672">
                <a:tc>
                  <a:txBody>
                    <a:bodyPr/>
                    <a:lstStyle/>
                    <a:p>
                      <a:r>
                        <a:rPr lang="en-US" sz="1800" dirty="0">
                          <a:effectLst/>
                        </a:rPr>
                        <a:t>topic</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Full resource path to the event source. This field isn't writeable. Event Grid provides this value.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48334784"/>
                  </a:ext>
                </a:extLst>
              </a:tr>
              <a:tr h="565975">
                <a:tc>
                  <a:txBody>
                    <a:bodyPr/>
                    <a:lstStyle/>
                    <a:p>
                      <a:r>
                        <a:rPr lang="en-US" sz="1800" dirty="0">
                          <a:effectLst/>
                        </a:rPr>
                        <a:t>subject</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Publisher-defined path to the event subject.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28650448"/>
                  </a:ext>
                </a:extLst>
              </a:tr>
              <a:tr h="565975">
                <a:tc>
                  <a:txBody>
                    <a:bodyPr/>
                    <a:lstStyle/>
                    <a:p>
                      <a:r>
                        <a:rPr lang="en-US" sz="1800" dirty="0">
                          <a:effectLst/>
                        </a:rPr>
                        <a:t>eventType</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One of the registered event types for this event source.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05909837"/>
                  </a:ext>
                </a:extLst>
              </a:tr>
              <a:tr h="565975">
                <a:tc>
                  <a:txBody>
                    <a:bodyPr/>
                    <a:lstStyle/>
                    <a:p>
                      <a:r>
                        <a:rPr lang="en-US" sz="1800" dirty="0">
                          <a:effectLst/>
                        </a:rPr>
                        <a:t>eventTime</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time the event is generated based on the provider's UTC time.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193501502"/>
                  </a:ext>
                </a:extLst>
              </a:tr>
              <a:tr h="565975">
                <a:tc>
                  <a:txBody>
                    <a:bodyPr/>
                    <a:lstStyle/>
                    <a:p>
                      <a:r>
                        <a:rPr lang="en-US" sz="1800" dirty="0">
                          <a:effectLst/>
                        </a:rPr>
                        <a:t>id</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Unique identifier for the event.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0244057"/>
                  </a:ext>
                </a:extLst>
              </a:tr>
              <a:tr h="565975">
                <a:tc>
                  <a:txBody>
                    <a:bodyPr/>
                    <a:lstStyle/>
                    <a:p>
                      <a:r>
                        <a:rPr lang="en-US" sz="1800" dirty="0">
                          <a:effectLst/>
                        </a:rPr>
                        <a:t>data</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object</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Event data specific to the resource provider.</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7606156"/>
                  </a:ext>
                </a:extLst>
              </a:tr>
              <a:tr h="653672">
                <a:tc>
                  <a:txBody>
                    <a:bodyPr/>
                    <a:lstStyle/>
                    <a:p>
                      <a:r>
                        <a:rPr lang="en-US" sz="1800" dirty="0">
                          <a:effectLst/>
                        </a:rPr>
                        <a:t>dataVersion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schema version of the data object. The publisher defines the schema version.</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465735997"/>
                  </a:ext>
                </a:extLst>
              </a:tr>
              <a:tr h="653672">
                <a:tc>
                  <a:txBody>
                    <a:bodyPr/>
                    <a:lstStyle/>
                    <a:p>
                      <a:r>
                        <a:rPr lang="en-US" sz="1800" dirty="0">
                          <a:effectLst/>
                        </a:rPr>
                        <a:t>metadataVersion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schema version of the event metadata. Event Grid defines the schema of the top-level properties. Event Grid provides this value.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215474203"/>
                  </a:ext>
                </a:extLst>
              </a:tr>
            </a:tbl>
          </a:graphicData>
        </a:graphic>
      </p:graphicFrame>
    </p:spTree>
    <p:custDataLst>
      <p:tags r:id="rId1"/>
    </p:custDataLst>
    <p:extLst>
      <p:ext uri="{BB962C8B-B14F-4D97-AF65-F5344CB8AC3E}">
        <p14:creationId xmlns:p14="http://schemas.microsoft.com/office/powerpoint/2010/main" val="35713068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CDA2-F486-43C5-8505-2DD82A237620}"/>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16AFC620-E42E-47DD-AF63-ACBDCA2BBBF1}"/>
              </a:ext>
            </a:extLst>
          </p:cNvPr>
          <p:cNvSpPr>
            <a:spLocks noGrp="1"/>
          </p:cNvSpPr>
          <p:nvPr>
            <p:ph type="body" sz="quarter" idx="10"/>
          </p:nvPr>
        </p:nvSpPr>
        <p:spPr>
          <a:xfrm>
            <a:off x="584200" y="1435497"/>
            <a:ext cx="11018520" cy="3754874"/>
          </a:xfrm>
        </p:spPr>
        <p:txBody>
          <a:bodyPr/>
          <a:lstStyle/>
          <a:p>
            <a:pPr marL="0" indent="0">
              <a:buNone/>
            </a:pPr>
            <a:r>
              <a:rPr lang="en-US" dirty="0">
                <a:latin typeface="+mn-lt"/>
              </a:rPr>
              <a:t>Three types of authentication:</a:t>
            </a:r>
          </a:p>
          <a:p>
            <a:pPr lvl="1"/>
            <a:r>
              <a:rPr lang="en-US" dirty="0"/>
              <a:t>Webhook event delivery</a:t>
            </a:r>
          </a:p>
          <a:p>
            <a:pPr lvl="2"/>
            <a:r>
              <a:rPr lang="en-US" sz="1800" dirty="0"/>
              <a:t>Event Grid will send HTTP Post requests to an endpoint of your choice</a:t>
            </a:r>
          </a:p>
          <a:p>
            <a:pPr lvl="2"/>
            <a:r>
              <a:rPr lang="en-US" sz="1800" dirty="0"/>
              <a:t>Requires you prove ownership unless it’s hosted in Azure Functions, Logic Apps, or Azure Automation</a:t>
            </a:r>
          </a:p>
          <a:p>
            <a:pPr lvl="1"/>
            <a:r>
              <a:rPr lang="en-US" dirty="0"/>
              <a:t>Event subscriptions</a:t>
            </a:r>
          </a:p>
          <a:p>
            <a:pPr lvl="2"/>
            <a:r>
              <a:rPr lang="en-US" sz="1800" dirty="0"/>
              <a:t>Uses role-based access control (RBAC) permissions to ensure that you have access to the resources needed to subscribe to events</a:t>
            </a:r>
          </a:p>
          <a:p>
            <a:pPr lvl="2"/>
            <a:r>
              <a:rPr lang="en-US" sz="1800" dirty="0"/>
              <a:t>Must have </a:t>
            </a:r>
            <a:r>
              <a:rPr lang="en-US" sz="1800" b="1" dirty="0"/>
              <a:t>Microsoft.EventGrid/EventSubscriptions/Write</a:t>
            </a:r>
            <a:r>
              <a:rPr lang="en-US" sz="1800" dirty="0"/>
              <a:t> permission on the resource that is the event source</a:t>
            </a:r>
          </a:p>
          <a:p>
            <a:pPr lvl="1"/>
            <a:r>
              <a:rPr lang="en-US" dirty="0"/>
              <a:t>Custom topic publishing</a:t>
            </a:r>
          </a:p>
          <a:p>
            <a:pPr lvl="2"/>
            <a:r>
              <a:rPr lang="en-US" sz="1800" dirty="0"/>
              <a:t>Uses SAS or key-based authentication</a:t>
            </a:r>
          </a:p>
        </p:txBody>
      </p:sp>
    </p:spTree>
    <p:custDataLst>
      <p:tags r:id="rId1"/>
    </p:custDataLst>
    <p:extLst>
      <p:ext uri="{BB962C8B-B14F-4D97-AF65-F5344CB8AC3E}">
        <p14:creationId xmlns:p14="http://schemas.microsoft.com/office/powerpoint/2010/main" val="19456364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87F1-4917-4CAE-BCE1-AFFDD10E1881}"/>
              </a:ext>
            </a:extLst>
          </p:cNvPr>
          <p:cNvSpPr>
            <a:spLocks noGrp="1"/>
          </p:cNvSpPr>
          <p:nvPr>
            <p:ph type="title"/>
          </p:nvPr>
        </p:nvSpPr>
        <p:spPr/>
        <p:txBody>
          <a:bodyPr/>
          <a:lstStyle/>
          <a:p>
            <a:r>
              <a:rPr lang="en-US" dirty="0"/>
              <a:t>Filtering</a:t>
            </a:r>
          </a:p>
        </p:txBody>
      </p:sp>
      <p:sp>
        <p:nvSpPr>
          <p:cNvPr id="3" name="Text Placeholder 2" descr="The sample code filters the event types for the event source.">
            <a:extLst>
              <a:ext uri="{FF2B5EF4-FFF2-40B4-BE49-F238E27FC236}">
                <a16:creationId xmlns:a16="http://schemas.microsoft.com/office/drawing/2014/main" id="{72CF9CD2-8AFF-4292-8BD8-B74DB0F95E66}"/>
              </a:ext>
            </a:extLst>
          </p:cNvPr>
          <p:cNvSpPr>
            <a:spLocks noGrp="1"/>
          </p:cNvSpPr>
          <p:nvPr>
            <p:ph type="body" sz="quarter" idx="10"/>
          </p:nvPr>
        </p:nvSpPr>
        <p:spPr/>
        <p:txBody>
          <a:bodyPr/>
          <a:lstStyle/>
          <a:p>
            <a:r>
              <a:rPr lang="en-US" dirty="0">
                <a:latin typeface="+mn-lt"/>
              </a:rPr>
              <a:t>Three options for filtering:</a:t>
            </a:r>
          </a:p>
          <a:p>
            <a:pPr lvl="1"/>
            <a:r>
              <a:rPr lang="en-US" dirty="0"/>
              <a:t>Event types</a:t>
            </a:r>
          </a:p>
          <a:p>
            <a:pPr lvl="1"/>
            <a:r>
              <a:rPr lang="en-US" dirty="0"/>
              <a:t>Subject begins with or ends with</a:t>
            </a:r>
          </a:p>
          <a:p>
            <a:pPr lvl="1"/>
            <a:r>
              <a:rPr lang="en-US" dirty="0"/>
              <a:t>Advanced fields and operators</a:t>
            </a:r>
          </a:p>
          <a:p>
            <a:r>
              <a:rPr lang="en-US" dirty="0">
                <a:latin typeface="+mn-lt"/>
              </a:rPr>
              <a:t>Simplest filtering is by event type:</a:t>
            </a:r>
            <a:endParaRPr lang="en-US" sz="1800" dirty="0"/>
          </a:p>
          <a:p>
            <a:endParaRPr lang="en-US" sz="1800" dirty="0">
              <a:latin typeface="+mn-lt"/>
            </a:endParaRPr>
          </a:p>
          <a:p>
            <a:r>
              <a:rPr lang="en-US" sz="1800" dirty="0">
                <a:solidFill>
                  <a:srgbClr val="0451A5"/>
                </a:solidFill>
              </a:rPr>
              <a:t>"filter"</a:t>
            </a:r>
            <a:r>
              <a:rPr lang="en-US" sz="1800" dirty="0">
                <a:solidFill>
                  <a:srgbClr val="000000"/>
                </a:solidFill>
              </a:rPr>
              <a:t>: {</a:t>
            </a:r>
          </a:p>
          <a:p>
            <a:r>
              <a:rPr lang="en-US" sz="1800" dirty="0">
                <a:solidFill>
                  <a:srgbClr val="000000"/>
                </a:solidFill>
              </a:rPr>
              <a:t>    </a:t>
            </a:r>
            <a:r>
              <a:rPr lang="en-US" sz="1800" dirty="0">
                <a:solidFill>
                  <a:srgbClr val="0451A5"/>
                </a:solidFill>
              </a:rPr>
              <a:t>"includedEventTypes"</a:t>
            </a:r>
            <a:r>
              <a:rPr lang="en-US" sz="1800" dirty="0">
                <a:solidFill>
                  <a:srgbClr val="000000"/>
                </a:solidFill>
              </a:rPr>
              <a:t>: [</a:t>
            </a:r>
          </a:p>
          <a:p>
            <a:r>
              <a:rPr lang="en-US" sz="1800" dirty="0">
                <a:solidFill>
                  <a:srgbClr val="000000"/>
                </a:solidFill>
              </a:rPr>
              <a:t>        </a:t>
            </a:r>
            <a:r>
              <a:rPr lang="en-US" sz="1800" dirty="0">
                <a:solidFill>
                  <a:srgbClr val="A31515"/>
                </a:solidFill>
              </a:rPr>
              <a:t>"Microsoft.Resources.ResourceWriteFailure"</a:t>
            </a:r>
            <a:r>
              <a:rPr lang="en-US" sz="1800" dirty="0">
                <a:solidFill>
                  <a:srgbClr val="000000"/>
                </a:solidFill>
              </a:rPr>
              <a:t>,</a:t>
            </a:r>
          </a:p>
          <a:p>
            <a:r>
              <a:rPr lang="en-US" sz="1800" dirty="0">
                <a:solidFill>
                  <a:srgbClr val="000000"/>
                </a:solidFill>
              </a:rPr>
              <a:t>        </a:t>
            </a:r>
            <a:r>
              <a:rPr lang="en-US" sz="1800" dirty="0">
                <a:solidFill>
                  <a:srgbClr val="A31515"/>
                </a:solidFill>
              </a:rPr>
              <a:t>"Microsoft.Resources.ResourceWriteSuccess"</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grpSp>
        <p:nvGrpSpPr>
          <p:cNvPr id="4" name="Group 3" descr="This diagram depicts that event handlers receive events from a topic only if they meet the criteria that were specified in the filter.">
            <a:extLst>
              <a:ext uri="{FF2B5EF4-FFF2-40B4-BE49-F238E27FC236}">
                <a16:creationId xmlns:a16="http://schemas.microsoft.com/office/drawing/2014/main" id="{EA3E1782-CEEB-47A6-BB8F-10F0945E4145}"/>
              </a:ext>
            </a:extLst>
          </p:cNvPr>
          <p:cNvGrpSpPr/>
          <p:nvPr/>
        </p:nvGrpSpPr>
        <p:grpSpPr>
          <a:xfrm>
            <a:off x="7227887" y="1435100"/>
            <a:ext cx="4791573" cy="2309064"/>
            <a:chOff x="7227887" y="1435100"/>
            <a:chExt cx="4791573" cy="2309064"/>
          </a:xfrm>
        </p:grpSpPr>
        <p:grpSp>
          <p:nvGrpSpPr>
            <p:cNvPr id="41" name="Group 40">
              <a:extLst>
                <a:ext uri="{FF2B5EF4-FFF2-40B4-BE49-F238E27FC236}">
                  <a16:creationId xmlns:a16="http://schemas.microsoft.com/office/drawing/2014/main" id="{3E8685C3-16F1-4394-BE98-598048EB77FE}"/>
                </a:ext>
              </a:extLst>
            </p:cNvPr>
            <p:cNvGrpSpPr/>
            <p:nvPr/>
          </p:nvGrpSpPr>
          <p:grpSpPr>
            <a:xfrm>
              <a:off x="7227887" y="1435100"/>
              <a:ext cx="3295650" cy="2309064"/>
              <a:chOff x="7010400" y="2001045"/>
              <a:chExt cx="3295650" cy="2309064"/>
            </a:xfrm>
          </p:grpSpPr>
          <p:sp>
            <p:nvSpPr>
              <p:cNvPr id="6" name="Rectangle: Folded Corner 5">
                <a:extLst>
                  <a:ext uri="{FF2B5EF4-FFF2-40B4-BE49-F238E27FC236}">
                    <a16:creationId xmlns:a16="http://schemas.microsoft.com/office/drawing/2014/main" id="{A19F1F71-2CCC-4367-8B03-59581A35DC59}"/>
                  </a:ext>
                </a:extLst>
              </p:cNvPr>
              <p:cNvSpPr/>
              <p:nvPr/>
            </p:nvSpPr>
            <p:spPr bwMode="auto">
              <a:xfrm>
                <a:off x="7010400" y="2171699"/>
                <a:ext cx="1803401" cy="1967347"/>
              </a:xfrm>
              <a:prstGeom prst="foldedCorner">
                <a:avLst>
                  <a:gd name="adj" fmla="val 2934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800" dirty="0">
                    <a:solidFill>
                      <a:schemeClr val="bg1"/>
                    </a:solidFill>
                    <a:latin typeface="+mj-lt"/>
                    <a:ea typeface="Segoe UI" pitchFamily="34" charset="0"/>
                    <a:cs typeface="Segoe UI" pitchFamily="34" charset="0"/>
                  </a:rPr>
                  <a:t>Topics</a:t>
                </a:r>
                <a:endParaRPr lang="en-US" sz="2800" dirty="0">
                  <a:solidFill>
                    <a:schemeClr val="bg1"/>
                  </a:solidFill>
                  <a:latin typeface="+mj-lt"/>
                  <a:ea typeface="Segoe UI" pitchFamily="34" charset="0"/>
                  <a:cs typeface="Segoe UI" pitchFamily="34" charset="0"/>
                </a:endParaRPr>
              </a:p>
            </p:txBody>
          </p:sp>
          <p:cxnSp>
            <p:nvCxnSpPr>
              <p:cNvPr id="25" name="Straight Arrow Connector 24">
                <a:extLst>
                  <a:ext uri="{FF2B5EF4-FFF2-40B4-BE49-F238E27FC236}">
                    <a16:creationId xmlns:a16="http://schemas.microsoft.com/office/drawing/2014/main" id="{019B1431-0DA9-4137-BB49-CDD4ECC2A3D0}"/>
                  </a:ext>
                </a:extLst>
              </p:cNvPr>
              <p:cNvCxnSpPr>
                <a:cxnSpLocks/>
              </p:cNvCxnSpPr>
              <p:nvPr/>
            </p:nvCxnSpPr>
            <p:spPr>
              <a:xfrm>
                <a:off x="8934450" y="2546866"/>
                <a:ext cx="1295400" cy="0"/>
              </a:xfrm>
              <a:prstGeom prst="straightConnector1">
                <a:avLst/>
              </a:prstGeom>
              <a:ln w="57150">
                <a:solidFill>
                  <a:srgbClr val="505050"/>
                </a:solidFill>
                <a:tailEnd type="triangle" w="lg"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5B4B927-1DA8-498F-8526-5DE49D452EB8}"/>
                  </a:ext>
                </a:extLst>
              </p:cNvPr>
              <p:cNvCxnSpPr>
                <a:cxnSpLocks/>
              </p:cNvCxnSpPr>
              <p:nvPr/>
            </p:nvCxnSpPr>
            <p:spPr>
              <a:xfrm>
                <a:off x="9021876" y="3985141"/>
                <a:ext cx="720000" cy="0"/>
              </a:xfrm>
              <a:prstGeom prst="straightConnector1">
                <a:avLst/>
              </a:prstGeom>
              <a:ln w="57150">
                <a:solidFill>
                  <a:srgbClr val="50505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8" name="Multiplication Sign 37">
                <a:extLst>
                  <a:ext uri="{FF2B5EF4-FFF2-40B4-BE49-F238E27FC236}">
                    <a16:creationId xmlns:a16="http://schemas.microsoft.com/office/drawing/2014/main" id="{4AA2194F-2E28-48FE-97E3-4FCF95D94217}"/>
                  </a:ext>
                </a:extLst>
              </p:cNvPr>
              <p:cNvSpPr/>
              <p:nvPr/>
            </p:nvSpPr>
            <p:spPr bwMode="auto">
              <a:xfrm>
                <a:off x="9687338" y="3691397"/>
                <a:ext cx="618712" cy="618712"/>
              </a:xfrm>
              <a:prstGeom prst="mathMultiply">
                <a:avLst>
                  <a:gd name="adj1" fmla="val 11852"/>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L-Shape 39">
                <a:extLst>
                  <a:ext uri="{FF2B5EF4-FFF2-40B4-BE49-F238E27FC236}">
                    <a16:creationId xmlns:a16="http://schemas.microsoft.com/office/drawing/2014/main" id="{F40051B4-3F8D-49A6-873A-9D416BD98BF5}"/>
                  </a:ext>
                </a:extLst>
              </p:cNvPr>
              <p:cNvSpPr/>
              <p:nvPr/>
            </p:nvSpPr>
            <p:spPr bwMode="auto">
              <a:xfrm rot="18900000">
                <a:off x="9277350" y="2001045"/>
                <a:ext cx="495300" cy="341312"/>
              </a:xfrm>
              <a:prstGeom prst="corner">
                <a:avLst>
                  <a:gd name="adj1" fmla="val 32552"/>
                  <a:gd name="adj2" fmla="val 32552"/>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extBox 13">
              <a:extLst>
                <a:ext uri="{FF2B5EF4-FFF2-40B4-BE49-F238E27FC236}">
                  <a16:creationId xmlns:a16="http://schemas.microsoft.com/office/drawing/2014/main" id="{00745C97-F5CF-4DC4-89F2-BE4C5692E482}"/>
                </a:ext>
              </a:extLst>
            </p:cNvPr>
            <p:cNvSpPr txBox="1"/>
            <p:nvPr/>
          </p:nvSpPr>
          <p:spPr>
            <a:xfrm>
              <a:off x="11023746" y="3340883"/>
              <a:ext cx="995714"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rPr>
                <a:t>Handler</a:t>
              </a:r>
              <a:endParaRPr lang="en-US" sz="1800" dirty="0">
                <a:gradFill>
                  <a:gsLst>
                    <a:gs pos="2917">
                      <a:schemeClr val="tx1"/>
                    </a:gs>
                    <a:gs pos="30000">
                      <a:schemeClr val="tx1"/>
                    </a:gs>
                  </a:gsLst>
                  <a:lin ang="5400000" scaled="0"/>
                </a:gradFill>
              </a:endParaRPr>
            </a:p>
          </p:txBody>
        </p:sp>
        <p:pic>
          <p:nvPicPr>
            <p:cNvPr id="15" name="Graphic 14">
              <a:extLst>
                <a:ext uri="{FF2B5EF4-FFF2-40B4-BE49-F238E27FC236}">
                  <a16:creationId xmlns:a16="http://schemas.microsoft.com/office/drawing/2014/main" id="{3B322208-E40D-4AC9-97D9-AAD3F6262C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9728" y="3125452"/>
              <a:ext cx="618712" cy="618712"/>
            </a:xfrm>
            <a:prstGeom prst="rect">
              <a:avLst/>
            </a:prstGeom>
          </p:spPr>
        </p:pic>
        <p:sp>
          <p:nvSpPr>
            <p:cNvPr id="16" name="TextBox 15">
              <a:extLst>
                <a:ext uri="{FF2B5EF4-FFF2-40B4-BE49-F238E27FC236}">
                  <a16:creationId xmlns:a16="http://schemas.microsoft.com/office/drawing/2014/main" id="{CD0CAAFC-1E78-46D0-A8D5-D24B43C46AFF}"/>
                </a:ext>
              </a:extLst>
            </p:cNvPr>
            <p:cNvSpPr txBox="1"/>
            <p:nvPr/>
          </p:nvSpPr>
          <p:spPr>
            <a:xfrm>
              <a:off x="10989746" y="1842951"/>
              <a:ext cx="995714"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rPr>
                <a:t>Handler</a:t>
              </a:r>
              <a:endParaRPr lang="en-US" sz="1800" dirty="0">
                <a:gradFill>
                  <a:gsLst>
                    <a:gs pos="2917">
                      <a:schemeClr val="tx1"/>
                    </a:gs>
                    <a:gs pos="30000">
                      <a:schemeClr val="tx1"/>
                    </a:gs>
                  </a:gsLst>
                  <a:lin ang="5400000" scaled="0"/>
                </a:gradFill>
              </a:endParaRPr>
            </a:p>
          </p:txBody>
        </p:sp>
        <p:pic>
          <p:nvPicPr>
            <p:cNvPr id="17" name="Graphic 16">
              <a:extLst>
                <a:ext uri="{FF2B5EF4-FFF2-40B4-BE49-F238E27FC236}">
                  <a16:creationId xmlns:a16="http://schemas.microsoft.com/office/drawing/2014/main" id="{08B772C6-811A-4D9A-B88C-F1F4570E96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2304" y="1627520"/>
              <a:ext cx="618712" cy="618712"/>
            </a:xfrm>
            <a:prstGeom prst="rect">
              <a:avLst/>
            </a:prstGeom>
          </p:spPr>
        </p:pic>
      </p:grpSp>
    </p:spTree>
    <p:custDataLst>
      <p:tags r:id="rId1"/>
    </p:custDataLst>
    <p:extLst>
      <p:ext uri="{BB962C8B-B14F-4D97-AF65-F5344CB8AC3E}">
        <p14:creationId xmlns:p14="http://schemas.microsoft.com/office/powerpoint/2010/main" val="35028304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BA63-83E8-499E-8ABB-C738C791785C}"/>
              </a:ext>
            </a:extLst>
          </p:cNvPr>
          <p:cNvSpPr>
            <a:spLocks noGrp="1"/>
          </p:cNvSpPr>
          <p:nvPr>
            <p:ph type="title"/>
          </p:nvPr>
        </p:nvSpPr>
        <p:spPr/>
        <p:txBody>
          <a:bodyPr/>
          <a:lstStyle/>
          <a:p>
            <a:r>
              <a:rPr lang="en-US" dirty="0"/>
              <a:t>Filtering (continued)</a:t>
            </a:r>
          </a:p>
        </p:txBody>
      </p:sp>
      <p:sp>
        <p:nvSpPr>
          <p:cNvPr id="3" name="Text Placeholder 2" descr="The sample code is for subject filtering and advanced filtering.">
            <a:extLst>
              <a:ext uri="{FF2B5EF4-FFF2-40B4-BE49-F238E27FC236}">
                <a16:creationId xmlns:a16="http://schemas.microsoft.com/office/drawing/2014/main" id="{24292679-343C-413C-8773-0CA823293475}"/>
              </a:ext>
            </a:extLst>
          </p:cNvPr>
          <p:cNvSpPr>
            <a:spLocks noGrp="1"/>
          </p:cNvSpPr>
          <p:nvPr>
            <p:ph type="body" sz="quarter" idx="10"/>
          </p:nvPr>
        </p:nvSpPr>
        <p:spPr/>
        <p:txBody>
          <a:bodyPr/>
          <a:lstStyle/>
          <a:p>
            <a:r>
              <a:rPr lang="en-US" sz="1600" dirty="0">
                <a:solidFill>
                  <a:srgbClr val="008000"/>
                </a:solidFill>
              </a:rPr>
              <a:t>// subject filter</a:t>
            </a:r>
            <a:endParaRPr lang="en-US" sz="1600" dirty="0">
              <a:solidFill>
                <a:srgbClr val="000000"/>
              </a:solidFill>
            </a:endParaRPr>
          </a:p>
          <a:p>
            <a:r>
              <a:rPr lang="en-US" sz="1600" dirty="0">
                <a:solidFill>
                  <a:srgbClr val="0451A5"/>
                </a:solidFill>
              </a:rPr>
              <a:t>"filter"</a:t>
            </a:r>
            <a:r>
              <a:rPr lang="en-US" sz="1600" dirty="0">
                <a:solidFill>
                  <a:srgbClr val="000000"/>
                </a:solidFill>
              </a:rPr>
              <a:t>: {</a:t>
            </a:r>
          </a:p>
          <a:p>
            <a:r>
              <a:rPr lang="en-US" sz="1600" dirty="0">
                <a:solidFill>
                  <a:srgbClr val="000000"/>
                </a:solidFill>
              </a:rPr>
              <a:t>    </a:t>
            </a:r>
            <a:r>
              <a:rPr lang="en-US" sz="1600" dirty="0">
                <a:solidFill>
                  <a:srgbClr val="0451A5"/>
                </a:solidFill>
              </a:rPr>
              <a:t>"subjectBeginsWith"</a:t>
            </a:r>
            <a:r>
              <a:rPr lang="en-US" sz="1600" dirty="0">
                <a:solidFill>
                  <a:srgbClr val="000000"/>
                </a:solidFill>
              </a:rPr>
              <a:t>: </a:t>
            </a:r>
            <a:r>
              <a:rPr lang="en-US" sz="1600" dirty="0">
                <a:solidFill>
                  <a:srgbClr val="A31515"/>
                </a:solidFill>
              </a:rPr>
              <a:t>"/blobServices/default/containers/mycontainer/log"</a:t>
            </a:r>
            <a:r>
              <a:rPr lang="en-US" sz="1600" dirty="0">
                <a:solidFill>
                  <a:srgbClr val="000000"/>
                </a:solidFill>
              </a:rPr>
              <a:t>,</a:t>
            </a:r>
          </a:p>
          <a:p>
            <a:r>
              <a:rPr lang="en-US" sz="1600" dirty="0">
                <a:solidFill>
                  <a:srgbClr val="000000"/>
                </a:solidFill>
              </a:rPr>
              <a:t>    </a:t>
            </a:r>
            <a:r>
              <a:rPr lang="en-US" sz="1600" dirty="0">
                <a:solidFill>
                  <a:srgbClr val="0451A5"/>
                </a:solidFill>
              </a:rPr>
              <a:t>"subjectEndsWith"</a:t>
            </a:r>
            <a:r>
              <a:rPr lang="en-US" sz="1600" dirty="0">
                <a:solidFill>
                  <a:srgbClr val="000000"/>
                </a:solidFill>
              </a:rPr>
              <a:t>: </a:t>
            </a:r>
            <a:r>
              <a:rPr lang="en-US" sz="1600" dirty="0">
                <a:solidFill>
                  <a:srgbClr val="A31515"/>
                </a:solidFill>
              </a:rPr>
              <a:t>".jpg"</a:t>
            </a:r>
            <a:endParaRPr lang="en-US" sz="1600" dirty="0">
              <a:solidFill>
                <a:srgbClr val="000000"/>
              </a:solidFill>
            </a:endParaRPr>
          </a:p>
          <a:p>
            <a:r>
              <a:rPr lang="en-US" sz="1600" dirty="0">
                <a:solidFill>
                  <a:srgbClr val="000000"/>
                </a:solidFill>
              </a:rPr>
              <a:t>}</a:t>
            </a:r>
          </a:p>
          <a:p>
            <a:r>
              <a:rPr lang="en-US" sz="1600" dirty="0">
                <a:solidFill>
                  <a:srgbClr val="008000"/>
                </a:solidFill>
              </a:rPr>
              <a:t>// advanced filter</a:t>
            </a:r>
            <a:endParaRPr lang="en-US" sz="1600" dirty="0">
              <a:solidFill>
                <a:srgbClr val="000000"/>
              </a:solidFill>
            </a:endParaRPr>
          </a:p>
          <a:p>
            <a:r>
              <a:rPr lang="en-US" sz="1600" dirty="0">
                <a:solidFill>
                  <a:srgbClr val="0451A5"/>
                </a:solidFill>
              </a:rPr>
              <a:t>"filter"</a:t>
            </a:r>
            <a:r>
              <a:rPr lang="en-US" sz="1600" dirty="0">
                <a:solidFill>
                  <a:srgbClr val="000000"/>
                </a:solidFill>
              </a:rPr>
              <a:t>: {</a:t>
            </a:r>
          </a:p>
          <a:p>
            <a:r>
              <a:rPr lang="en-US" sz="1600" dirty="0">
                <a:solidFill>
                  <a:srgbClr val="000000"/>
                </a:solidFill>
              </a:rPr>
              <a:t>    </a:t>
            </a:r>
            <a:r>
              <a:rPr lang="en-US" sz="1600" dirty="0">
                <a:solidFill>
                  <a:srgbClr val="0451A5"/>
                </a:solidFill>
              </a:rPr>
              <a:t>"advancedFilters"</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"operatorType"</a:t>
            </a:r>
            <a:r>
              <a:rPr lang="en-US" sz="1600" dirty="0">
                <a:solidFill>
                  <a:srgbClr val="000000"/>
                </a:solidFill>
              </a:rPr>
              <a:t>: </a:t>
            </a:r>
            <a:r>
              <a:rPr lang="en-US" sz="1600" dirty="0">
                <a:solidFill>
                  <a:srgbClr val="A31515"/>
                </a:solidFill>
              </a:rPr>
              <a:t>"NumberGreaterThanOrEquals"</a:t>
            </a:r>
            <a:r>
              <a:rPr lang="en-US" sz="1600" dirty="0">
                <a:solidFill>
                  <a:srgbClr val="000000"/>
                </a:solidFill>
              </a:rPr>
              <a:t>,</a:t>
            </a:r>
          </a:p>
          <a:p>
            <a:r>
              <a:rPr lang="en-US" sz="1600" dirty="0">
                <a:solidFill>
                  <a:srgbClr val="000000"/>
                </a:solidFill>
              </a:rPr>
              <a:t>            </a:t>
            </a:r>
            <a:r>
              <a:rPr lang="en-US" sz="1600" dirty="0">
                <a:solidFill>
                  <a:srgbClr val="0451A5"/>
                </a:solidFill>
              </a:rPr>
              <a:t>"key"</a:t>
            </a:r>
            <a:r>
              <a:rPr lang="en-US" sz="1600" dirty="0">
                <a:solidFill>
                  <a:srgbClr val="000000"/>
                </a:solidFill>
              </a:rPr>
              <a:t>: </a:t>
            </a:r>
            <a:r>
              <a:rPr lang="en-US" sz="1600" dirty="0">
                <a:solidFill>
                  <a:srgbClr val="A31515"/>
                </a:solidFill>
              </a:rPr>
              <a:t>"Data.Key1"</a:t>
            </a:r>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09885A"/>
                </a:solidFill>
              </a:rPr>
              <a:t>5</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"operatorType"</a:t>
            </a:r>
            <a:r>
              <a:rPr lang="en-US" sz="1600" dirty="0">
                <a:solidFill>
                  <a:srgbClr val="000000"/>
                </a:solidFill>
              </a:rPr>
              <a:t>: </a:t>
            </a:r>
            <a:r>
              <a:rPr lang="en-US" sz="1600" dirty="0">
                <a:solidFill>
                  <a:srgbClr val="A31515"/>
                </a:solidFill>
              </a:rPr>
              <a:t>"StringContains"</a:t>
            </a:r>
            <a:r>
              <a:rPr lang="en-US" sz="1600" dirty="0">
                <a:solidFill>
                  <a:srgbClr val="000000"/>
                </a:solidFill>
              </a:rPr>
              <a:t>,</a:t>
            </a:r>
          </a:p>
          <a:p>
            <a:r>
              <a:rPr lang="en-US" sz="1600" dirty="0">
                <a:solidFill>
                  <a:srgbClr val="000000"/>
                </a:solidFill>
              </a:rPr>
              <a:t>            </a:t>
            </a:r>
            <a:r>
              <a:rPr lang="en-US" sz="1600" dirty="0">
                <a:solidFill>
                  <a:srgbClr val="0451A5"/>
                </a:solidFill>
              </a:rPr>
              <a:t>"key"</a:t>
            </a:r>
            <a:r>
              <a:rPr lang="en-US" sz="1600" dirty="0">
                <a:solidFill>
                  <a:srgbClr val="000000"/>
                </a:solidFill>
              </a:rPr>
              <a:t>: </a:t>
            </a:r>
            <a:r>
              <a:rPr lang="en-US" sz="1600" dirty="0">
                <a:solidFill>
                  <a:srgbClr val="A31515"/>
                </a:solidFill>
              </a:rPr>
              <a:t>"Subject"</a:t>
            </a:r>
            <a:r>
              <a:rPr lang="en-US" sz="1600" dirty="0">
                <a:solidFill>
                  <a:srgbClr val="000000"/>
                </a:solidFill>
              </a:rPr>
              <a:t>, </a:t>
            </a:r>
            <a:r>
              <a:rPr lang="en-US" sz="1600" dirty="0">
                <a:solidFill>
                  <a:srgbClr val="0451A5"/>
                </a:solidFill>
              </a:rPr>
              <a:t>"values"</a:t>
            </a:r>
            <a:r>
              <a:rPr lang="en-US" sz="1600" dirty="0">
                <a:solidFill>
                  <a:srgbClr val="000000"/>
                </a:solidFill>
              </a:rPr>
              <a:t>: [</a:t>
            </a:r>
            <a:r>
              <a:rPr lang="en-US" sz="1600" dirty="0">
                <a:solidFill>
                  <a:srgbClr val="A31515"/>
                </a:solidFill>
              </a:rPr>
              <a:t>"container1"</a:t>
            </a:r>
            <a:r>
              <a:rPr lang="en-US" sz="1600" dirty="0">
                <a:solidFill>
                  <a:srgbClr val="000000"/>
                </a:solidFill>
              </a:rPr>
              <a:t>, </a:t>
            </a:r>
            <a:r>
              <a:rPr lang="en-US" sz="1600" dirty="0">
                <a:solidFill>
                  <a:srgbClr val="A31515"/>
                </a:solidFill>
              </a:rPr>
              <a:t>"container2"</a:t>
            </a:r>
            <a:r>
              <a:rPr lang="en-US" sz="1600" dirty="0">
                <a:solidFill>
                  <a:srgbClr val="000000"/>
                </a:solidFill>
              </a:rPr>
              <a:t>]</a:t>
            </a: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Tree>
    <p:custDataLst>
      <p:tags r:id="rId1"/>
    </p:custDataLst>
    <p:extLst>
      <p:ext uri="{BB962C8B-B14F-4D97-AF65-F5344CB8AC3E}">
        <p14:creationId xmlns:p14="http://schemas.microsoft.com/office/powerpoint/2010/main" val="12934602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a:t>
            </a:r>
          </a:p>
        </p:txBody>
      </p:sp>
      <p:sp>
        <p:nvSpPr>
          <p:cNvPr id="4" name="Text Placeholder 3" descr="The sample code creates a resource group, enables an Event Grid resource provider, and creates a custom topic.">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3767185"/>
          </a:xfrm>
        </p:spPr>
        <p:txBody>
          <a:bodyPr/>
          <a:lstStyle/>
          <a:p>
            <a:r>
              <a:rPr lang="en-US" sz="1800" dirty="0">
                <a:solidFill>
                  <a:srgbClr val="008000"/>
                </a:solidFill>
              </a:rPr>
              <a:t># creates a resource group named gridResourceGroup in the westus2 location</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gridResourceGroup </a:t>
            </a:r>
            <a:r>
              <a:rPr lang="en-US" sz="1800" dirty="0">
                <a:solidFill>
                  <a:srgbClr val="001080"/>
                </a:solidFill>
              </a:rPr>
              <a:t>--location </a:t>
            </a:r>
            <a:r>
              <a:rPr lang="en-US" sz="1800" dirty="0">
                <a:solidFill>
                  <a:srgbClr val="A31515"/>
                </a:solidFill>
              </a:rPr>
              <a:t>westus2</a:t>
            </a:r>
            <a:endParaRPr lang="en-US" sz="1800" dirty="0">
              <a:solidFill>
                <a:srgbClr val="000000"/>
              </a:solidFill>
            </a:endParaRPr>
          </a:p>
          <a:p>
            <a:br>
              <a:rPr lang="en-US" sz="1800" dirty="0">
                <a:solidFill>
                  <a:srgbClr val="000000"/>
                </a:solidFill>
              </a:rPr>
            </a:br>
            <a:r>
              <a:rPr lang="en-US" sz="1800" dirty="0">
                <a:solidFill>
                  <a:srgbClr val="008000"/>
                </a:solidFill>
              </a:rPr>
              <a:t># register the provider and check the status</a:t>
            </a:r>
            <a:endParaRPr lang="en-US" sz="1800" dirty="0">
              <a:solidFill>
                <a:srgbClr val="000000"/>
              </a:solidFill>
            </a:endParaRPr>
          </a:p>
          <a:p>
            <a:r>
              <a:rPr lang="en-US" sz="1800" dirty="0">
                <a:solidFill>
                  <a:srgbClr val="0000FF"/>
                </a:solidFill>
              </a:rPr>
              <a:t>az provider register </a:t>
            </a:r>
            <a:r>
              <a:rPr lang="en-US" sz="1800" dirty="0">
                <a:solidFill>
                  <a:srgbClr val="001080"/>
                </a:solidFill>
              </a:rPr>
              <a:t>--namespace </a:t>
            </a:r>
            <a:r>
              <a:rPr lang="en-US" sz="1800" dirty="0">
                <a:solidFill>
                  <a:srgbClr val="A31515"/>
                </a:solidFill>
              </a:rPr>
              <a:t>Microsoft.EventGrid</a:t>
            </a:r>
            <a:endParaRPr lang="en-US" sz="1800" dirty="0">
              <a:solidFill>
                <a:srgbClr val="000000"/>
              </a:solidFill>
            </a:endParaRPr>
          </a:p>
          <a:p>
            <a:r>
              <a:rPr lang="en-US" sz="1800" dirty="0">
                <a:solidFill>
                  <a:srgbClr val="0000FF"/>
                </a:solidFill>
              </a:rPr>
              <a:t>az provider show </a:t>
            </a:r>
            <a:r>
              <a:rPr lang="en-US" sz="1800" dirty="0">
                <a:solidFill>
                  <a:srgbClr val="001080"/>
                </a:solidFill>
              </a:rPr>
              <a:t>--namespace </a:t>
            </a:r>
            <a:r>
              <a:rPr lang="en-US" sz="1800" dirty="0">
                <a:solidFill>
                  <a:srgbClr val="A31515"/>
                </a:solidFill>
              </a:rPr>
              <a:t>Microsoft.EventGrid </a:t>
            </a:r>
            <a:r>
              <a:rPr lang="en-US" sz="1800" dirty="0">
                <a:solidFill>
                  <a:srgbClr val="001080"/>
                </a:solidFill>
              </a:rPr>
              <a:t>--query </a:t>
            </a:r>
            <a:r>
              <a:rPr lang="en-US" sz="1800" dirty="0">
                <a:solidFill>
                  <a:srgbClr val="A31515"/>
                </a:solidFill>
              </a:rPr>
              <a:t>"registrationState"</a:t>
            </a:r>
            <a:endParaRPr lang="en-US" sz="1800" dirty="0">
              <a:solidFill>
                <a:srgbClr val="000000"/>
              </a:solidFill>
            </a:endParaRPr>
          </a:p>
          <a:p>
            <a:br>
              <a:rPr lang="en-US" sz="1800" dirty="0">
                <a:solidFill>
                  <a:srgbClr val="000000"/>
                </a:solidFill>
              </a:rPr>
            </a:br>
            <a:r>
              <a:rPr lang="en-US" sz="1800" dirty="0">
                <a:solidFill>
                  <a:srgbClr val="008000"/>
                </a:solidFill>
              </a:rPr>
              <a:t># replace &lt;your-topic-name&gt; with a unique name for the topic</a:t>
            </a:r>
            <a:endParaRPr lang="en-US" sz="1800" dirty="0">
              <a:solidFill>
                <a:srgbClr val="000000"/>
              </a:solidFill>
            </a:endParaRPr>
          </a:p>
          <a:p>
            <a:r>
              <a:rPr lang="en-US" sz="1800" dirty="0">
                <a:solidFill>
                  <a:srgbClr val="0000FF"/>
                </a:solidFill>
              </a:rPr>
              <a:t>topicname=&lt;your-topic-name&gt;</a:t>
            </a:r>
            <a:endParaRPr lang="en-US" sz="1800" dirty="0">
              <a:solidFill>
                <a:srgbClr val="000000"/>
              </a:solidFill>
            </a:endParaRPr>
          </a:p>
          <a:p>
            <a:br>
              <a:rPr lang="en-US" sz="1800" dirty="0">
                <a:solidFill>
                  <a:srgbClr val="000000"/>
                </a:solidFill>
              </a:rPr>
            </a:br>
            <a:r>
              <a:rPr lang="en-US" sz="1800" dirty="0">
                <a:solidFill>
                  <a:srgbClr val="008000"/>
                </a:solidFill>
              </a:rPr>
              <a:t># create the custom topic</a:t>
            </a:r>
            <a:endParaRPr lang="en-US" sz="1800" dirty="0">
              <a:solidFill>
                <a:srgbClr val="000000"/>
              </a:solidFill>
            </a:endParaRPr>
          </a:p>
          <a:p>
            <a:r>
              <a:rPr lang="en-US" sz="1800" dirty="0">
                <a:solidFill>
                  <a:srgbClr val="0000FF"/>
                </a:solidFill>
              </a:rPr>
              <a:t>az eventgrid topic create </a:t>
            </a:r>
            <a:r>
              <a:rPr lang="en-US" sz="1800" dirty="0">
                <a:solidFill>
                  <a:srgbClr val="001080"/>
                </a:solidFill>
              </a:rPr>
              <a:t>--name </a:t>
            </a:r>
            <a:r>
              <a:rPr lang="en-US" sz="1800" dirty="0">
                <a:solidFill>
                  <a:srgbClr val="A31515"/>
                </a:solidFill>
              </a:rPr>
              <a:t>$topicname </a:t>
            </a:r>
            <a:r>
              <a:rPr lang="en-US" sz="1800" dirty="0">
                <a:solidFill>
                  <a:srgbClr val="001080"/>
                </a:solidFill>
              </a:rPr>
              <a:t>-l </a:t>
            </a:r>
            <a:r>
              <a:rPr lang="en-US" sz="1800" dirty="0">
                <a:solidFill>
                  <a:srgbClr val="A31515"/>
                </a:solidFill>
              </a:rPr>
              <a:t>westus2 </a:t>
            </a:r>
            <a:r>
              <a:rPr lang="en-US" sz="1800" dirty="0">
                <a:solidFill>
                  <a:srgbClr val="001080"/>
                </a:solidFill>
              </a:rPr>
              <a:t>-g </a:t>
            </a:r>
            <a:r>
              <a:rPr lang="en-US" sz="1800" dirty="0">
                <a:solidFill>
                  <a:srgbClr val="A31515"/>
                </a:solidFill>
              </a:rPr>
              <a:t>gridResourceGroup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8987017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 (continued)</a:t>
            </a:r>
          </a:p>
        </p:txBody>
      </p:sp>
      <p:sp>
        <p:nvSpPr>
          <p:cNvPr id="4" name="Text Placeholder 3" descr="The sample code subscribes to a custom topic.">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2880789"/>
          </a:xfrm>
        </p:spPr>
        <p:txBody>
          <a:bodyPr/>
          <a:lstStyle/>
          <a:p>
            <a:r>
              <a:rPr lang="en-US" sz="1800" dirty="0">
                <a:solidFill>
                  <a:srgbClr val="008000"/>
                </a:solidFill>
              </a:rPr>
              <a:t># replace &lt;your-site-name&gt; with a unique name for your web app.</a:t>
            </a:r>
            <a:endParaRPr lang="en-US" sz="1800" dirty="0">
              <a:solidFill>
                <a:srgbClr val="000000"/>
              </a:solidFill>
            </a:endParaRPr>
          </a:p>
          <a:p>
            <a:r>
              <a:rPr lang="en-US" sz="1800" dirty="0">
                <a:solidFill>
                  <a:srgbClr val="0000FF"/>
                </a:solidFill>
              </a:rPr>
              <a:t>sitename=&lt;your-site-name&gt;</a:t>
            </a:r>
            <a:endParaRPr lang="en-US" sz="1800" dirty="0">
              <a:solidFill>
                <a:srgbClr val="000000"/>
              </a:solidFill>
            </a:endParaRPr>
          </a:p>
          <a:p>
            <a:br>
              <a:rPr lang="en-US" sz="1800" dirty="0">
                <a:solidFill>
                  <a:srgbClr val="000000"/>
                </a:solidFill>
              </a:rPr>
            </a:br>
            <a:r>
              <a:rPr lang="en-US" sz="1800" dirty="0">
                <a:solidFill>
                  <a:srgbClr val="008000"/>
                </a:solidFill>
              </a:rPr>
              <a:t># subscribe to the custom topic</a:t>
            </a:r>
            <a:endParaRPr lang="en-US" sz="1800" dirty="0">
              <a:solidFill>
                <a:srgbClr val="000000"/>
              </a:solidFill>
            </a:endParaRPr>
          </a:p>
          <a:p>
            <a:r>
              <a:rPr lang="en-US" sz="1800" dirty="0">
                <a:solidFill>
                  <a:srgbClr val="0000FF"/>
                </a:solidFill>
              </a:rPr>
              <a:t>az eventgrid event-subscription create \</a:t>
            </a:r>
            <a:endParaRPr lang="en-US" sz="1800" dirty="0">
              <a:solidFill>
                <a:srgbClr val="000000"/>
              </a:solidFill>
            </a:endParaRPr>
          </a:p>
          <a:p>
            <a:r>
              <a:rPr lang="en-US" sz="1800" dirty="0">
                <a:solidFill>
                  <a:srgbClr val="0000FF"/>
                </a:solidFill>
              </a:rPr>
              <a:t>    </a:t>
            </a:r>
            <a:r>
              <a:rPr lang="en-US" sz="1800" dirty="0">
                <a:solidFill>
                  <a:srgbClr val="001080"/>
                </a:solidFill>
              </a:rPr>
              <a:t>-g </a:t>
            </a:r>
            <a:r>
              <a:rPr lang="en-US" sz="1800" dirty="0">
                <a:solidFill>
                  <a:srgbClr val="A31515"/>
                </a:solidFill>
              </a:rPr>
              <a:t>gridResourceGroup \</a:t>
            </a:r>
            <a:endParaRPr lang="en-US" sz="1800" dirty="0">
              <a:solidFill>
                <a:srgbClr val="000000"/>
              </a:solidFill>
            </a:endParaRPr>
          </a:p>
          <a:p>
            <a:r>
              <a:rPr lang="en-US" sz="1800" dirty="0">
                <a:solidFill>
                  <a:srgbClr val="0000FF"/>
                </a:solidFill>
              </a:rPr>
              <a:t>    </a:t>
            </a:r>
            <a:r>
              <a:rPr lang="en-US" sz="1800" dirty="0">
                <a:solidFill>
                  <a:srgbClr val="001080"/>
                </a:solidFill>
              </a:rPr>
              <a:t>--topic-name </a:t>
            </a:r>
            <a:r>
              <a:rPr lang="en-US" sz="1800" dirty="0">
                <a:solidFill>
                  <a:srgbClr val="A31515"/>
                </a:solidFill>
              </a:rPr>
              <a:t>$topicname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a:solidFill>
                  <a:srgbClr val="A31515"/>
                </a:solidFill>
              </a:rPr>
              <a:t>demoViewerSub \</a:t>
            </a:r>
            <a:endParaRPr lang="en-US" sz="1800" dirty="0">
              <a:solidFill>
                <a:srgbClr val="000000"/>
              </a:solidFill>
            </a:endParaRPr>
          </a:p>
          <a:p>
            <a:r>
              <a:rPr lang="en-US" sz="1800" dirty="0">
                <a:solidFill>
                  <a:srgbClr val="0000FF"/>
                </a:solidFill>
              </a:rPr>
              <a:t>    </a:t>
            </a:r>
            <a:r>
              <a:rPr lang="en-US" sz="1800" dirty="0">
                <a:solidFill>
                  <a:srgbClr val="001080"/>
                </a:solidFill>
              </a:rPr>
              <a:t>--endpoint </a:t>
            </a:r>
            <a:r>
              <a:rPr lang="en-US" sz="1800" dirty="0">
                <a:solidFill>
                  <a:srgbClr val="A31515"/>
                </a:solidFill>
              </a:rPr>
              <a:t>https://$sitename.azurewebsites.net/api/updates</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4054780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2A9AB0-73A9-4062-BB17-A25B509DE4D8}"/>
              </a:ext>
            </a:extLst>
          </p:cNvPr>
          <p:cNvSpPr>
            <a:spLocks noGrp="1"/>
          </p:cNvSpPr>
          <p:nvPr>
            <p:ph type="title"/>
          </p:nvPr>
        </p:nvSpPr>
        <p:spPr>
          <a:xfrm>
            <a:off x="390597" y="190574"/>
            <a:ext cx="11018520" cy="553998"/>
          </a:xfrm>
        </p:spPr>
        <p:txBody>
          <a:bodyPr/>
          <a:lstStyle/>
          <a:p>
            <a:r>
              <a:rPr lang="en-US" dirty="0"/>
              <a:t>Event domains</a:t>
            </a:r>
          </a:p>
        </p:txBody>
      </p:sp>
      <p:grpSp>
        <p:nvGrpSpPr>
          <p:cNvPr id="2" name="Group 1" descr="This diagram depicts Contoso Construction Machinery, a fictious organization that manufactures equipment and pushes events to various internal endpoints and customer endpoints by using a single eventing entity (event domain).">
            <a:extLst>
              <a:ext uri="{FF2B5EF4-FFF2-40B4-BE49-F238E27FC236}">
                <a16:creationId xmlns:a16="http://schemas.microsoft.com/office/drawing/2014/main" id="{DAC18009-1C62-4913-AE96-580526888CDC}"/>
              </a:ext>
            </a:extLst>
          </p:cNvPr>
          <p:cNvGrpSpPr/>
          <p:nvPr/>
        </p:nvGrpSpPr>
        <p:grpSpPr>
          <a:xfrm>
            <a:off x="817217" y="396365"/>
            <a:ext cx="11202638" cy="6233839"/>
            <a:chOff x="817217" y="396365"/>
            <a:chExt cx="11202638" cy="6233839"/>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279" y="1322618"/>
              <a:ext cx="562878" cy="5628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52338" y="4354895"/>
              <a:ext cx="499726" cy="49972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279" y="644072"/>
              <a:ext cx="471810" cy="47259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63430" y="3249013"/>
              <a:ext cx="547018" cy="503748"/>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03815" y="5167736"/>
              <a:ext cx="545939" cy="43148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0129" y="6130209"/>
              <a:ext cx="424919" cy="394112"/>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31100" y="608508"/>
              <a:ext cx="472597" cy="472597"/>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0404" y="2622651"/>
              <a:ext cx="469559" cy="47034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3086" y="2392280"/>
              <a:ext cx="499726" cy="49972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0129" y="1247745"/>
              <a:ext cx="499726" cy="499726"/>
            </a:xfrm>
            <a:prstGeom prst="rect">
              <a:avLst/>
            </a:prstGeom>
          </p:spPr>
        </p:pic>
        <p:sp>
          <p:nvSpPr>
            <p:cNvPr id="21" name="Rectangle 20"/>
            <p:cNvSpPr/>
            <p:nvPr/>
          </p:nvSpPr>
          <p:spPr bwMode="auto">
            <a:xfrm>
              <a:off x="4152900" y="2369790"/>
              <a:ext cx="4521200" cy="1822317"/>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361" y="3381442"/>
              <a:ext cx="565577" cy="565577"/>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92916" y="3163403"/>
              <a:ext cx="472597" cy="472597"/>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279" y="4916840"/>
              <a:ext cx="471810" cy="472597"/>
            </a:xfrm>
            <a:prstGeom prst="rect">
              <a:avLst/>
            </a:prstGeom>
          </p:spPr>
        </p:pic>
        <p:sp>
          <p:nvSpPr>
            <p:cNvPr id="25" name="Rectangle 24"/>
            <p:cNvSpPr/>
            <p:nvPr/>
          </p:nvSpPr>
          <p:spPr bwMode="auto">
            <a:xfrm>
              <a:off x="4152900" y="396365"/>
              <a:ext cx="4521200" cy="172453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397" y="5694393"/>
              <a:ext cx="565577" cy="565577"/>
            </a:xfrm>
            <a:prstGeom prst="rect">
              <a:avLst/>
            </a:prstGeom>
          </p:spPr>
        </p:pic>
        <p:sp>
          <p:nvSpPr>
            <p:cNvPr id="27" name="Rectangle 26"/>
            <p:cNvSpPr/>
            <p:nvPr/>
          </p:nvSpPr>
          <p:spPr bwMode="auto">
            <a:xfrm>
              <a:off x="4152900" y="4663072"/>
              <a:ext cx="4521200" cy="1967132"/>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56581" y="1412979"/>
              <a:ext cx="472597" cy="472597"/>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9744" y="2619730"/>
              <a:ext cx="472597" cy="472597"/>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9744" y="3537721"/>
              <a:ext cx="472597" cy="472597"/>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1308" y="4935890"/>
              <a:ext cx="472597" cy="472597"/>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1308" y="5519380"/>
              <a:ext cx="472597" cy="472597"/>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1308" y="6101006"/>
              <a:ext cx="472597" cy="472597"/>
            </a:xfrm>
            <a:prstGeom prst="rect">
              <a:avLst/>
            </a:prstGeom>
          </p:spPr>
        </p:pic>
        <p:cxnSp>
          <p:nvCxnSpPr>
            <p:cNvPr id="42" name="Straight Arrow Connector 41"/>
            <p:cNvCxnSpPr/>
            <p:nvPr/>
          </p:nvCxnSpPr>
          <p:spPr>
            <a:xfrm>
              <a:off x="3092916" y="967056"/>
              <a:ext cx="7932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92916" y="967056"/>
              <a:ext cx="0" cy="1990572"/>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92916" y="3774019"/>
              <a:ext cx="0" cy="1920374"/>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092916" y="5694393"/>
              <a:ext cx="7932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092916" y="2781300"/>
              <a:ext cx="12885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41483" y="938271"/>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441483" y="1081105"/>
              <a:ext cx="1822917" cy="589627"/>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402698" y="2849896"/>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402698" y="2992730"/>
              <a:ext cx="1822917" cy="589627"/>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67843" y="5079528"/>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387312" y="5166114"/>
              <a:ext cx="1838303" cy="393939"/>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367843" y="5265612"/>
              <a:ext cx="1857772" cy="853731"/>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8171492" y="938271"/>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171492" y="1670732"/>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114655" y="2957628"/>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114655" y="3854149"/>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146011" y="5108663"/>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114655" y="5694393"/>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114655" y="6259970"/>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1943100" y="3399701"/>
              <a:ext cx="1028700"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2" name="Oval 81"/>
            <p:cNvSpPr/>
            <p:nvPr/>
          </p:nvSpPr>
          <p:spPr bwMode="auto">
            <a:xfrm>
              <a:off x="1852090" y="3306163"/>
              <a:ext cx="189794" cy="189794"/>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Oval 92"/>
            <p:cNvSpPr/>
            <p:nvPr/>
          </p:nvSpPr>
          <p:spPr bwMode="auto">
            <a:xfrm>
              <a:off x="10612530" y="2611214"/>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p:cNvCxnSpPr/>
            <p:nvPr/>
          </p:nvCxnSpPr>
          <p:spPr>
            <a:xfrm flipH="1">
              <a:off x="10612532" y="3547572"/>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5" name="Oval 94"/>
            <p:cNvSpPr/>
            <p:nvPr/>
          </p:nvSpPr>
          <p:spPr bwMode="auto">
            <a:xfrm>
              <a:off x="10612530" y="3494011"/>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7" name="Straight Connector 96"/>
            <p:cNvCxnSpPr/>
            <p:nvPr/>
          </p:nvCxnSpPr>
          <p:spPr>
            <a:xfrm flipH="1">
              <a:off x="10711253" y="2668226"/>
              <a:ext cx="623907"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0612532" y="4611117"/>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0" name="Oval 99"/>
            <p:cNvSpPr/>
            <p:nvPr/>
          </p:nvSpPr>
          <p:spPr bwMode="auto">
            <a:xfrm>
              <a:off x="10612530" y="4557556"/>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1" name="Straight Connector 100"/>
            <p:cNvCxnSpPr/>
            <p:nvPr/>
          </p:nvCxnSpPr>
          <p:spPr>
            <a:xfrm flipH="1">
              <a:off x="10623744" y="5481092"/>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auto">
            <a:xfrm>
              <a:off x="10623742" y="5427531"/>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3" name="Straight Connector 102"/>
            <p:cNvCxnSpPr/>
            <p:nvPr/>
          </p:nvCxnSpPr>
          <p:spPr>
            <a:xfrm flipH="1">
              <a:off x="10623744" y="6345545"/>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auto">
            <a:xfrm>
              <a:off x="10623742" y="6291984"/>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Oval 104"/>
            <p:cNvSpPr/>
            <p:nvPr/>
          </p:nvSpPr>
          <p:spPr bwMode="auto">
            <a:xfrm>
              <a:off x="10612530" y="1546979"/>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6" name="Straight Connector 105"/>
            <p:cNvCxnSpPr/>
            <p:nvPr/>
          </p:nvCxnSpPr>
          <p:spPr>
            <a:xfrm flipH="1">
              <a:off x="10711253" y="1603991"/>
              <a:ext cx="623907"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817217" y="3300769"/>
              <a:ext cx="280505" cy="189580"/>
              <a:chOff x="546100" y="3092327"/>
              <a:chExt cx="596900" cy="403416"/>
            </a:xfrm>
          </p:grpSpPr>
          <p:sp>
            <p:nvSpPr>
              <p:cNvPr id="107" name="Rectangle 10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9" name="Straight Connector 108"/>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72896" y="3304304"/>
              <a:ext cx="280505" cy="189580"/>
              <a:chOff x="546100" y="3092327"/>
              <a:chExt cx="596900" cy="403416"/>
            </a:xfrm>
          </p:grpSpPr>
          <p:sp>
            <p:nvSpPr>
              <p:cNvPr id="129" name="Rectangle 128"/>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30" name="Straight Connector 129"/>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1502920" y="3304304"/>
              <a:ext cx="280505" cy="189580"/>
              <a:chOff x="546100" y="3092327"/>
              <a:chExt cx="596900" cy="403416"/>
            </a:xfrm>
          </p:grpSpPr>
          <p:sp>
            <p:nvSpPr>
              <p:cNvPr id="135" name="Rectangle 134"/>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36" name="Straight Connector 135"/>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9503062" y="818048"/>
              <a:ext cx="280505" cy="189580"/>
              <a:chOff x="546100" y="3092327"/>
              <a:chExt cx="596900" cy="403416"/>
            </a:xfrm>
          </p:grpSpPr>
          <p:sp>
            <p:nvSpPr>
              <p:cNvPr id="141" name="Rectangle 140"/>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2" name="Straight Connector 141"/>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9491885" y="1554487"/>
              <a:ext cx="280505" cy="189580"/>
              <a:chOff x="546100" y="3092327"/>
              <a:chExt cx="596900" cy="403416"/>
            </a:xfrm>
          </p:grpSpPr>
          <p:sp>
            <p:nvSpPr>
              <p:cNvPr id="147" name="Rectangle 14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8" name="Straight Connector 147"/>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9452212" y="2849896"/>
              <a:ext cx="280505" cy="189580"/>
              <a:chOff x="546100" y="3092327"/>
              <a:chExt cx="596900" cy="403416"/>
            </a:xfrm>
          </p:grpSpPr>
          <p:sp>
            <p:nvSpPr>
              <p:cNvPr id="153" name="Rectangle 152"/>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54" name="Straight Connector 153"/>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9457531" y="3774019"/>
              <a:ext cx="280505" cy="189580"/>
              <a:chOff x="546100" y="3092327"/>
              <a:chExt cx="596900" cy="403416"/>
            </a:xfrm>
          </p:grpSpPr>
          <p:sp>
            <p:nvSpPr>
              <p:cNvPr id="159" name="Rectangle 158"/>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0" name="Straight Connector 159"/>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9441035" y="4982799"/>
              <a:ext cx="280505" cy="189580"/>
              <a:chOff x="546100" y="3092327"/>
              <a:chExt cx="596900" cy="403416"/>
            </a:xfrm>
          </p:grpSpPr>
          <p:sp>
            <p:nvSpPr>
              <p:cNvPr id="165" name="Rectangle 164"/>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6" name="Straight Connector 165"/>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9454667" y="5631853"/>
              <a:ext cx="280505" cy="189580"/>
              <a:chOff x="546100" y="3092327"/>
              <a:chExt cx="596900" cy="403416"/>
            </a:xfrm>
          </p:grpSpPr>
          <p:sp>
            <p:nvSpPr>
              <p:cNvPr id="171" name="Rectangle 170"/>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2" name="Straight Connector 171"/>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9441035" y="6165180"/>
              <a:ext cx="280505" cy="189580"/>
              <a:chOff x="546100" y="3092327"/>
              <a:chExt cx="596900" cy="403416"/>
            </a:xfrm>
          </p:grpSpPr>
          <p:sp>
            <p:nvSpPr>
              <p:cNvPr id="177" name="Rectangle 17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8" name="Straight Connector 177"/>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6D7A2133-96CE-4DF6-A704-E48ADC50ED6B}"/>
                </a:ext>
              </a:extLst>
            </p:cNvPr>
            <p:cNvSpPr txBox="1"/>
            <p:nvPr/>
          </p:nvSpPr>
          <p:spPr>
            <a:xfrm>
              <a:off x="5315645" y="562510"/>
              <a:ext cx="1984462" cy="184666"/>
            </a:xfrm>
            <a:prstGeom prst="rect">
              <a:avLst/>
            </a:prstGeom>
            <a:solidFill>
              <a:schemeClr val="bg1"/>
            </a:solidFill>
            <a:ln>
              <a:noFill/>
            </a:ln>
          </p:spPr>
          <p:txBody>
            <a:bodyPr wrap="square" lIns="0" tIns="0" rIns="0" bIns="0" rtlCol="0">
              <a:spAutoFit/>
            </a:bodyPr>
            <a:lstStyle/>
            <a:p>
              <a:pPr algn="ctr"/>
              <a:r>
                <a:rPr lang="en-US" sz="1200" dirty="0"/>
                <a:t>Redmond Construction, Inc.</a:t>
              </a:r>
              <a:endParaRPr lang="en-US" sz="1200" dirty="0">
                <a:gradFill>
                  <a:gsLst>
                    <a:gs pos="2917">
                      <a:schemeClr val="tx1"/>
                    </a:gs>
                    <a:gs pos="30000">
                      <a:schemeClr val="tx1"/>
                    </a:gs>
                  </a:gsLst>
                  <a:lin ang="5400000" scaled="0"/>
                </a:gradFill>
              </a:endParaRPr>
            </a:p>
          </p:txBody>
        </p:sp>
        <p:sp>
          <p:nvSpPr>
            <p:cNvPr id="123" name="TextBox 122">
              <a:extLst>
                <a:ext uri="{FF2B5EF4-FFF2-40B4-BE49-F238E27FC236}">
                  <a16:creationId xmlns:a16="http://schemas.microsoft.com/office/drawing/2014/main" id="{B648D737-610D-45A7-ADB6-E733EB7301C3}"/>
                </a:ext>
              </a:extLst>
            </p:cNvPr>
            <p:cNvSpPr txBox="1"/>
            <p:nvPr/>
          </p:nvSpPr>
          <p:spPr>
            <a:xfrm>
              <a:off x="5279938" y="2504972"/>
              <a:ext cx="1984462" cy="184666"/>
            </a:xfrm>
            <a:prstGeom prst="rect">
              <a:avLst/>
            </a:prstGeom>
            <a:solidFill>
              <a:schemeClr val="bg1"/>
            </a:solidFill>
            <a:ln>
              <a:noFill/>
            </a:ln>
          </p:spPr>
          <p:txBody>
            <a:bodyPr wrap="square" lIns="0" tIns="0" rIns="0" bIns="0" rtlCol="0">
              <a:spAutoFit/>
            </a:bodyPr>
            <a:lstStyle/>
            <a:p>
              <a:pPr algn="ctr"/>
              <a:r>
                <a:rPr lang="en-US" sz="1200" dirty="0"/>
                <a:t>Northwest Builders Corp.</a:t>
              </a:r>
              <a:endParaRPr lang="en-US" sz="1200" dirty="0">
                <a:gradFill>
                  <a:gsLst>
                    <a:gs pos="2917">
                      <a:schemeClr val="tx1"/>
                    </a:gs>
                    <a:gs pos="30000">
                      <a:schemeClr val="tx1"/>
                    </a:gs>
                  </a:gsLst>
                  <a:lin ang="5400000" scaled="0"/>
                </a:gradFill>
              </a:endParaRPr>
            </a:p>
          </p:txBody>
        </p:sp>
        <p:sp>
          <p:nvSpPr>
            <p:cNvPr id="124" name="TextBox 123">
              <a:extLst>
                <a:ext uri="{FF2B5EF4-FFF2-40B4-BE49-F238E27FC236}">
                  <a16:creationId xmlns:a16="http://schemas.microsoft.com/office/drawing/2014/main" id="{CC6E89FE-006C-4A17-AEF3-618546EE0A06}"/>
                </a:ext>
              </a:extLst>
            </p:cNvPr>
            <p:cNvSpPr txBox="1"/>
            <p:nvPr/>
          </p:nvSpPr>
          <p:spPr>
            <a:xfrm>
              <a:off x="5298921" y="4783056"/>
              <a:ext cx="1984462" cy="184666"/>
            </a:xfrm>
            <a:prstGeom prst="rect">
              <a:avLst/>
            </a:prstGeom>
            <a:solidFill>
              <a:schemeClr val="bg1"/>
            </a:solidFill>
            <a:ln>
              <a:noFill/>
            </a:ln>
          </p:spPr>
          <p:txBody>
            <a:bodyPr wrap="square" lIns="0" tIns="0" rIns="0" bIns="0" rtlCol="0">
              <a:spAutoFit/>
            </a:bodyPr>
            <a:lstStyle/>
            <a:p>
              <a:pPr algn="ctr"/>
              <a:r>
                <a:rPr lang="en-US" sz="1200" dirty="0"/>
                <a:t>Construction Company N</a:t>
              </a:r>
              <a:endParaRPr lang="en-US" sz="1200" dirty="0">
                <a:gradFill>
                  <a:gsLst>
                    <a:gs pos="2917">
                      <a:schemeClr val="tx1"/>
                    </a:gs>
                    <a:gs pos="30000">
                      <a:schemeClr val="tx1"/>
                    </a:gs>
                  </a:gsLst>
                  <a:lin ang="5400000" scaled="0"/>
                </a:gradFill>
              </a:endParaRPr>
            </a:p>
          </p:txBody>
        </p:sp>
        <p:sp>
          <p:nvSpPr>
            <p:cNvPr id="125" name="TextBox 124">
              <a:extLst>
                <a:ext uri="{FF2B5EF4-FFF2-40B4-BE49-F238E27FC236}">
                  <a16:creationId xmlns:a16="http://schemas.microsoft.com/office/drawing/2014/main" id="{43C7953E-3CFB-4534-AFFC-CBD40984D402}"/>
                </a:ext>
              </a:extLst>
            </p:cNvPr>
            <p:cNvSpPr txBox="1"/>
            <p:nvPr/>
          </p:nvSpPr>
          <p:spPr>
            <a:xfrm>
              <a:off x="4618653" y="415427"/>
              <a:ext cx="634714"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26" name="TextBox 125">
              <a:extLst>
                <a:ext uri="{FF2B5EF4-FFF2-40B4-BE49-F238E27FC236}">
                  <a16:creationId xmlns:a16="http://schemas.microsoft.com/office/drawing/2014/main" id="{3DB8B63E-7423-4A8E-AC80-9F6D86CE9863}"/>
                </a:ext>
              </a:extLst>
            </p:cNvPr>
            <p:cNvSpPr txBox="1"/>
            <p:nvPr/>
          </p:nvSpPr>
          <p:spPr>
            <a:xfrm>
              <a:off x="4680931" y="2409527"/>
              <a:ext cx="634714"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82" name="TextBox 181">
              <a:extLst>
                <a:ext uri="{FF2B5EF4-FFF2-40B4-BE49-F238E27FC236}">
                  <a16:creationId xmlns:a16="http://schemas.microsoft.com/office/drawing/2014/main" id="{C7465B79-FA54-483E-A8A9-C5C7F7141EE2}"/>
                </a:ext>
              </a:extLst>
            </p:cNvPr>
            <p:cNvSpPr txBox="1"/>
            <p:nvPr/>
          </p:nvSpPr>
          <p:spPr>
            <a:xfrm>
              <a:off x="4565218" y="4700682"/>
              <a:ext cx="688149"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83" name="TextBox 182">
              <a:extLst>
                <a:ext uri="{FF2B5EF4-FFF2-40B4-BE49-F238E27FC236}">
                  <a16:creationId xmlns:a16="http://schemas.microsoft.com/office/drawing/2014/main" id="{726FCBB5-079C-452E-A410-FB2AE4CFAD28}"/>
                </a:ext>
              </a:extLst>
            </p:cNvPr>
            <p:cNvSpPr txBox="1"/>
            <p:nvPr/>
          </p:nvSpPr>
          <p:spPr>
            <a:xfrm>
              <a:off x="4257675" y="1883202"/>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84" name="TextBox 183">
              <a:extLst>
                <a:ext uri="{FF2B5EF4-FFF2-40B4-BE49-F238E27FC236}">
                  <a16:creationId xmlns:a16="http://schemas.microsoft.com/office/drawing/2014/main" id="{37770EA5-D9A3-40BD-9002-5BD44F5F544A}"/>
                </a:ext>
              </a:extLst>
            </p:cNvPr>
            <p:cNvSpPr txBox="1"/>
            <p:nvPr/>
          </p:nvSpPr>
          <p:spPr>
            <a:xfrm>
              <a:off x="7093422" y="425601"/>
              <a:ext cx="1536227"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5" name="TextBox 184">
              <a:extLst>
                <a:ext uri="{FF2B5EF4-FFF2-40B4-BE49-F238E27FC236}">
                  <a16:creationId xmlns:a16="http://schemas.microsoft.com/office/drawing/2014/main" id="{D7EA91B1-AC26-4B05-B4AB-7EC61865FEA9}"/>
                </a:ext>
              </a:extLst>
            </p:cNvPr>
            <p:cNvSpPr txBox="1"/>
            <p:nvPr/>
          </p:nvSpPr>
          <p:spPr>
            <a:xfrm>
              <a:off x="7065429" y="2417035"/>
              <a:ext cx="1593378"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6" name="TextBox 185">
              <a:extLst>
                <a:ext uri="{FF2B5EF4-FFF2-40B4-BE49-F238E27FC236}">
                  <a16:creationId xmlns:a16="http://schemas.microsoft.com/office/drawing/2014/main" id="{14EF81AF-9183-4FB1-8E34-EAA4F544BC57}"/>
                </a:ext>
              </a:extLst>
            </p:cNvPr>
            <p:cNvSpPr txBox="1"/>
            <p:nvPr/>
          </p:nvSpPr>
          <p:spPr>
            <a:xfrm>
              <a:off x="7162462" y="4700692"/>
              <a:ext cx="1467187"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8" name="TextBox 187">
              <a:extLst>
                <a:ext uri="{FF2B5EF4-FFF2-40B4-BE49-F238E27FC236}">
                  <a16:creationId xmlns:a16="http://schemas.microsoft.com/office/drawing/2014/main" id="{2010AB5B-8D71-45F9-812D-36BB3D9882C9}"/>
                </a:ext>
              </a:extLst>
            </p:cNvPr>
            <p:cNvSpPr txBox="1"/>
            <p:nvPr/>
          </p:nvSpPr>
          <p:spPr>
            <a:xfrm>
              <a:off x="4308903" y="3960989"/>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89" name="TextBox 188">
              <a:extLst>
                <a:ext uri="{FF2B5EF4-FFF2-40B4-BE49-F238E27FC236}">
                  <a16:creationId xmlns:a16="http://schemas.microsoft.com/office/drawing/2014/main" id="{82DBFA41-A27B-4E12-A8BD-62FDAA364BB6}"/>
                </a:ext>
              </a:extLst>
            </p:cNvPr>
            <p:cNvSpPr txBox="1"/>
            <p:nvPr/>
          </p:nvSpPr>
          <p:spPr>
            <a:xfrm>
              <a:off x="4308903" y="6388937"/>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90" name="TextBox 189">
              <a:extLst>
                <a:ext uri="{FF2B5EF4-FFF2-40B4-BE49-F238E27FC236}">
                  <a16:creationId xmlns:a16="http://schemas.microsoft.com/office/drawing/2014/main" id="{7D442181-FE0F-45C8-A692-4CB77E88106A}"/>
                </a:ext>
              </a:extLst>
            </p:cNvPr>
            <p:cNvSpPr txBox="1"/>
            <p:nvPr/>
          </p:nvSpPr>
          <p:spPr>
            <a:xfrm>
              <a:off x="2134541" y="3433557"/>
              <a:ext cx="725875" cy="553998"/>
            </a:xfrm>
            <a:prstGeom prst="rect">
              <a:avLst/>
            </a:prstGeom>
            <a:solidFill>
              <a:schemeClr val="bg1"/>
            </a:solidFill>
            <a:ln>
              <a:noFill/>
            </a:ln>
          </p:spPr>
          <p:txBody>
            <a:bodyPr wrap="square" lIns="0" tIns="0" rIns="0" bIns="0" rtlCol="0">
              <a:spAutoFit/>
            </a:bodyPr>
            <a:lstStyle/>
            <a:p>
              <a:pPr algn="ctr"/>
              <a:r>
                <a:rPr lang="en-US" sz="1200" dirty="0"/>
                <a:t>Event domain endpoint</a:t>
              </a:r>
              <a:endParaRPr lang="en-US" sz="1200" dirty="0">
                <a:gradFill>
                  <a:gsLst>
                    <a:gs pos="2917">
                      <a:schemeClr val="tx1"/>
                    </a:gs>
                    <a:gs pos="30000">
                      <a:schemeClr val="tx1"/>
                    </a:gs>
                  </a:gsLst>
                  <a:lin ang="5400000" scaled="0"/>
                </a:gradFill>
              </a:endParaRPr>
            </a:p>
          </p:txBody>
        </p:sp>
        <p:sp>
          <p:nvSpPr>
            <p:cNvPr id="191" name="TextBox 190">
              <a:extLst>
                <a:ext uri="{FF2B5EF4-FFF2-40B4-BE49-F238E27FC236}">
                  <a16:creationId xmlns:a16="http://schemas.microsoft.com/office/drawing/2014/main" id="{BD8E9F95-6C73-4350-91CD-BA26342818F6}"/>
                </a:ext>
              </a:extLst>
            </p:cNvPr>
            <p:cNvSpPr txBox="1"/>
            <p:nvPr/>
          </p:nvSpPr>
          <p:spPr>
            <a:xfrm>
              <a:off x="10580892" y="975380"/>
              <a:ext cx="939237"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2" name="TextBox 191">
              <a:extLst>
                <a:ext uri="{FF2B5EF4-FFF2-40B4-BE49-F238E27FC236}">
                  <a16:creationId xmlns:a16="http://schemas.microsoft.com/office/drawing/2014/main" id="{F2A58B7D-6E74-454A-9536-663476BDFC8A}"/>
                </a:ext>
              </a:extLst>
            </p:cNvPr>
            <p:cNvSpPr txBox="1"/>
            <p:nvPr/>
          </p:nvSpPr>
          <p:spPr>
            <a:xfrm>
              <a:off x="10607486" y="2009985"/>
              <a:ext cx="912643"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3" name="TextBox 192">
              <a:extLst>
                <a:ext uri="{FF2B5EF4-FFF2-40B4-BE49-F238E27FC236}">
                  <a16:creationId xmlns:a16="http://schemas.microsoft.com/office/drawing/2014/main" id="{D4396725-17CF-45F7-9EEA-37AEE7599368}"/>
                </a:ext>
              </a:extLst>
            </p:cNvPr>
            <p:cNvSpPr txBox="1"/>
            <p:nvPr/>
          </p:nvSpPr>
          <p:spPr>
            <a:xfrm>
              <a:off x="10545228" y="2921214"/>
              <a:ext cx="939237" cy="553998"/>
            </a:xfrm>
            <a:prstGeom prst="rect">
              <a:avLst/>
            </a:prstGeom>
            <a:solidFill>
              <a:schemeClr val="bg1"/>
            </a:solidFill>
            <a:ln>
              <a:noFill/>
            </a:ln>
          </p:spPr>
          <p:txBody>
            <a:bodyPr wrap="square" lIns="0" tIns="0" rIns="0" bIns="0" rtlCol="0">
              <a:spAutoFit/>
            </a:bodyPr>
            <a:lstStyle/>
            <a:p>
              <a:pPr algn="ctr"/>
              <a:r>
                <a:rPr lang="en-US" sz="1200" dirty="0"/>
                <a:t>Northwest Builders Corp. function</a:t>
              </a:r>
              <a:endParaRPr lang="en-US" sz="1200" dirty="0">
                <a:gradFill>
                  <a:gsLst>
                    <a:gs pos="2917">
                      <a:schemeClr val="tx1"/>
                    </a:gs>
                    <a:gs pos="30000">
                      <a:schemeClr val="tx1"/>
                    </a:gs>
                  </a:gsLst>
                  <a:lin ang="5400000" scaled="0"/>
                </a:gradFill>
              </a:endParaRPr>
            </a:p>
          </p:txBody>
        </p:sp>
        <p:sp>
          <p:nvSpPr>
            <p:cNvPr id="194" name="TextBox 193">
              <a:extLst>
                <a:ext uri="{FF2B5EF4-FFF2-40B4-BE49-F238E27FC236}">
                  <a16:creationId xmlns:a16="http://schemas.microsoft.com/office/drawing/2014/main" id="{98FB513D-F899-4282-92FB-4E30415538FC}"/>
                </a:ext>
              </a:extLst>
            </p:cNvPr>
            <p:cNvSpPr txBox="1"/>
            <p:nvPr/>
          </p:nvSpPr>
          <p:spPr>
            <a:xfrm>
              <a:off x="10469691" y="3910605"/>
              <a:ext cx="939237"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5" name="TextBox 194">
              <a:extLst>
                <a:ext uri="{FF2B5EF4-FFF2-40B4-BE49-F238E27FC236}">
                  <a16:creationId xmlns:a16="http://schemas.microsoft.com/office/drawing/2014/main" id="{325890FF-889F-4BC1-B123-B23BBC3F7496}"/>
                </a:ext>
              </a:extLst>
            </p:cNvPr>
            <p:cNvSpPr txBox="1"/>
            <p:nvPr/>
          </p:nvSpPr>
          <p:spPr>
            <a:xfrm>
              <a:off x="10435856" y="4823391"/>
              <a:ext cx="939237" cy="553998"/>
            </a:xfrm>
            <a:prstGeom prst="rect">
              <a:avLst/>
            </a:prstGeom>
            <a:solidFill>
              <a:schemeClr val="bg1"/>
            </a:solidFill>
            <a:ln>
              <a:noFill/>
            </a:ln>
          </p:spPr>
          <p:txBody>
            <a:bodyPr wrap="square" lIns="0" tIns="0" rIns="0" bIns="0" rtlCol="0">
              <a:spAutoFit/>
            </a:bodyPr>
            <a:lstStyle/>
            <a:p>
              <a:pPr algn="ctr"/>
              <a:r>
                <a:rPr lang="en-US" sz="1200" dirty="0"/>
                <a:t>Construction Company N Logic app</a:t>
              </a:r>
              <a:endParaRPr lang="en-US" sz="1200" dirty="0">
                <a:gradFill>
                  <a:gsLst>
                    <a:gs pos="2917">
                      <a:schemeClr val="tx1"/>
                    </a:gs>
                    <a:gs pos="30000">
                      <a:schemeClr val="tx1"/>
                    </a:gs>
                  </a:gsLst>
                  <a:lin ang="5400000" scaled="0"/>
                </a:gradFill>
              </a:endParaRPr>
            </a:p>
          </p:txBody>
        </p:sp>
        <p:sp>
          <p:nvSpPr>
            <p:cNvPr id="197" name="TextBox 196">
              <a:extLst>
                <a:ext uri="{FF2B5EF4-FFF2-40B4-BE49-F238E27FC236}">
                  <a16:creationId xmlns:a16="http://schemas.microsoft.com/office/drawing/2014/main" id="{8021518C-462F-4382-8147-754877D22E25}"/>
                </a:ext>
              </a:extLst>
            </p:cNvPr>
            <p:cNvSpPr txBox="1"/>
            <p:nvPr/>
          </p:nvSpPr>
          <p:spPr>
            <a:xfrm>
              <a:off x="10494013" y="5634139"/>
              <a:ext cx="1052710" cy="553998"/>
            </a:xfrm>
            <a:prstGeom prst="rect">
              <a:avLst/>
            </a:prstGeom>
            <a:solidFill>
              <a:schemeClr val="bg1"/>
            </a:solidFill>
            <a:ln>
              <a:noFill/>
            </a:ln>
          </p:spPr>
          <p:txBody>
            <a:bodyPr wrap="square" lIns="0" tIns="0" rIns="0" bIns="0" rtlCol="0">
              <a:spAutoFit/>
            </a:bodyPr>
            <a:lstStyle/>
            <a:p>
              <a:pPr algn="ctr"/>
              <a:r>
                <a:rPr lang="en-US" sz="1200" dirty="0"/>
                <a:t>Construction Company N Teams channel</a:t>
              </a:r>
              <a:endParaRPr lang="en-US" sz="1200" dirty="0">
                <a:gradFill>
                  <a:gsLst>
                    <a:gs pos="2917">
                      <a:schemeClr val="tx1"/>
                    </a:gs>
                    <a:gs pos="30000">
                      <a:schemeClr val="tx1"/>
                    </a:gs>
                  </a:gsLst>
                  <a:lin ang="5400000" scaled="0"/>
                </a:gradFill>
              </a:endParaRPr>
            </a:p>
          </p:txBody>
        </p:sp>
      </p:grpSp>
    </p:spTree>
    <p:custDataLst>
      <p:tags r:id="rId1"/>
    </p:custDataLst>
    <p:extLst>
      <p:ext uri="{BB962C8B-B14F-4D97-AF65-F5344CB8AC3E}">
        <p14:creationId xmlns:p14="http://schemas.microsoft.com/office/powerpoint/2010/main" val="34044896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3878-9016-4AF3-A4E4-A5DA1BC8AF5C}"/>
              </a:ext>
            </a:extLst>
          </p:cNvPr>
          <p:cNvSpPr>
            <a:spLocks noGrp="1"/>
          </p:cNvSpPr>
          <p:nvPr>
            <p:ph type="title"/>
          </p:nvPr>
        </p:nvSpPr>
        <p:spPr>
          <a:xfrm>
            <a:off x="585216" y="2036027"/>
            <a:ext cx="9144000" cy="1495794"/>
          </a:xfrm>
        </p:spPr>
        <p:txBody>
          <a:bodyPr/>
          <a:lstStyle/>
          <a:p>
            <a:r>
              <a:rPr lang="en-US" dirty="0"/>
              <a:t>Walkthrough: Route custom events to web endpoint by using Azure CLI commands and Event Grid</a:t>
            </a:r>
          </a:p>
        </p:txBody>
      </p:sp>
      <p:sp>
        <p:nvSpPr>
          <p:cNvPr id="3" name="Text Placeholder 2">
            <a:extLst>
              <a:ext uri="{FF2B5EF4-FFF2-40B4-BE49-F238E27FC236}">
                <a16:creationId xmlns:a16="http://schemas.microsoft.com/office/drawing/2014/main" id="{F6CF009A-D8FB-44C2-BCD5-330436A2963D}"/>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9899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A998-F1C3-4C33-BDDB-86FD4BF6D6FC}"/>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E99FE618-E8E7-4A57-9425-47385F0FE921}"/>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Event Grid</a:t>
            </a:r>
          </a:p>
          <a:p>
            <a:pPr marL="342900" indent="-342900">
              <a:buFont typeface="Arial" panose="020B0604020202020204" pitchFamily="34" charset="0"/>
              <a:buChar char="•"/>
            </a:pPr>
            <a:r>
              <a:rPr lang="en-US" dirty="0"/>
              <a:t>Azure Event Hubs</a:t>
            </a:r>
          </a:p>
        </p:txBody>
      </p:sp>
    </p:spTree>
    <p:extLst>
      <p:ext uri="{BB962C8B-B14F-4D97-AF65-F5344CB8AC3E}">
        <p14:creationId xmlns:p14="http://schemas.microsoft.com/office/powerpoint/2010/main" val="374940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Event Hubs</a:t>
            </a:r>
          </a:p>
        </p:txBody>
      </p:sp>
    </p:spTree>
    <p:custDataLst>
      <p:tags r:id="rId1"/>
    </p:custDataLst>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922D-642B-447A-BC2C-F73EF51D41F9}"/>
              </a:ext>
            </a:extLst>
          </p:cNvPr>
          <p:cNvSpPr>
            <a:spLocks noGrp="1"/>
          </p:cNvSpPr>
          <p:nvPr>
            <p:ph type="title"/>
          </p:nvPr>
        </p:nvSpPr>
        <p:spPr/>
        <p:txBody>
          <a:bodyPr/>
          <a:lstStyle/>
          <a:p>
            <a:r>
              <a:rPr lang="en-US" dirty="0"/>
              <a:t>Azure Event Hubs</a:t>
            </a:r>
          </a:p>
        </p:txBody>
      </p:sp>
      <p:sp>
        <p:nvSpPr>
          <p:cNvPr id="3" name="Text Placeholder 2">
            <a:extLst>
              <a:ext uri="{FF2B5EF4-FFF2-40B4-BE49-F238E27FC236}">
                <a16:creationId xmlns:a16="http://schemas.microsoft.com/office/drawing/2014/main" id="{78B262E6-8EE6-416E-92EC-95C2C4934D61}"/>
              </a:ext>
            </a:extLst>
          </p:cNvPr>
          <p:cNvSpPr>
            <a:spLocks noGrp="1"/>
          </p:cNvSpPr>
          <p:nvPr>
            <p:ph type="body" sz="quarter" idx="10"/>
          </p:nvPr>
        </p:nvSpPr>
        <p:spPr>
          <a:xfrm>
            <a:off x="593928" y="1445225"/>
            <a:ext cx="11018520" cy="4604337"/>
          </a:xfrm>
        </p:spPr>
        <p:txBody>
          <a:bodyPr/>
          <a:lstStyle/>
          <a:p>
            <a:r>
              <a:rPr lang="en-US" dirty="0">
                <a:latin typeface="+mn-lt"/>
              </a:rPr>
              <a:t>Can process and store events, data, or telemetry produced by distributed software and devices</a:t>
            </a:r>
          </a:p>
          <a:p>
            <a:r>
              <a:rPr lang="en-US" dirty="0">
                <a:latin typeface="+mn-lt"/>
              </a:rPr>
              <a:t>Provide a distributed stream processing platform with low latency, and seamless integration with data and analytics services inside and outside of Azure</a:t>
            </a:r>
          </a:p>
          <a:p>
            <a:r>
              <a:rPr lang="en-US" dirty="0">
                <a:latin typeface="+mn-lt"/>
              </a:rPr>
              <a:t>Contain the following key components:</a:t>
            </a:r>
          </a:p>
          <a:p>
            <a:pPr lvl="1"/>
            <a:r>
              <a:rPr lang="en-US" dirty="0"/>
              <a:t>Event producers</a:t>
            </a:r>
          </a:p>
          <a:p>
            <a:pPr lvl="1"/>
            <a:r>
              <a:rPr lang="en-US" dirty="0"/>
              <a:t>Partitions</a:t>
            </a:r>
          </a:p>
          <a:p>
            <a:pPr lvl="1"/>
            <a:r>
              <a:rPr lang="en-US" dirty="0"/>
              <a:t>Consumer groups</a:t>
            </a:r>
          </a:p>
          <a:p>
            <a:pPr lvl="1"/>
            <a:r>
              <a:rPr lang="en-US" dirty="0"/>
              <a:t>Throughput units</a:t>
            </a:r>
          </a:p>
          <a:p>
            <a:pPr lvl="1"/>
            <a:r>
              <a:rPr lang="en-US" dirty="0"/>
              <a:t>Event receivers</a:t>
            </a:r>
          </a:p>
        </p:txBody>
      </p:sp>
    </p:spTree>
    <p:custDataLst>
      <p:tags r:id="rId1"/>
    </p:custDataLst>
    <p:extLst>
      <p:ext uri="{BB962C8B-B14F-4D97-AF65-F5344CB8AC3E}">
        <p14:creationId xmlns:p14="http://schemas.microsoft.com/office/powerpoint/2010/main" val="14677559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a:t>Publishing events</a:t>
            </a:r>
            <a:endParaRPr lang="en-US" dirty="0"/>
          </a:p>
        </p:txBody>
      </p:sp>
      <p:grpSp>
        <p:nvGrpSpPr>
          <p:cNvPr id="3" name="Group 2" descr="This diagram depicts the relationships among partitions, publishers, and partition keys. In this diagram, the Event Hub uses a function to distribute items pseudo-randomly to different physical partitions based on the partition key of the new item.">
            <a:extLst>
              <a:ext uri="{FF2B5EF4-FFF2-40B4-BE49-F238E27FC236}">
                <a16:creationId xmlns:a16="http://schemas.microsoft.com/office/drawing/2014/main" id="{8F589B57-41EB-4825-8DA6-6F1B8313D5DD}"/>
              </a:ext>
            </a:extLst>
          </p:cNvPr>
          <p:cNvGrpSpPr/>
          <p:nvPr/>
        </p:nvGrpSpPr>
        <p:grpSpPr>
          <a:xfrm>
            <a:off x="907143" y="1698170"/>
            <a:ext cx="9223828" cy="3976915"/>
            <a:chOff x="907143" y="1698170"/>
            <a:chExt cx="9223828" cy="3976915"/>
          </a:xfrm>
        </p:grpSpPr>
        <p:sp>
          <p:nvSpPr>
            <p:cNvPr id="7" name="Rectangle 6">
              <a:extLst>
                <a:ext uri="{FF2B5EF4-FFF2-40B4-BE49-F238E27FC236}">
                  <a16:creationId xmlns:a16="http://schemas.microsoft.com/office/drawing/2014/main" id="{7D40E598-341E-4D9F-A9A0-A15C6B4150F2}"/>
                </a:ext>
              </a:extLst>
            </p:cNvPr>
            <p:cNvSpPr/>
            <p:nvPr/>
          </p:nvSpPr>
          <p:spPr bwMode="auto">
            <a:xfrm>
              <a:off x="914400" y="2595716"/>
              <a:ext cx="2064774" cy="796772"/>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a:r>
                <a:rPr lang="en-US" sz="2000" dirty="0">
                  <a:solidFill>
                    <a:schemeClr val="bg1"/>
                  </a:solidFill>
                </a:rPr>
                <a:t>Partition </a:t>
              </a:r>
            </a:p>
            <a:p>
              <a:pPr algn="ctr"/>
              <a:r>
                <a:rPr lang="en-US" sz="2000" dirty="0">
                  <a:solidFill>
                    <a:schemeClr val="bg1"/>
                  </a:solidFill>
                </a:rPr>
                <a:t>Key A</a:t>
              </a:r>
            </a:p>
          </p:txBody>
        </p:sp>
        <p:sp>
          <p:nvSpPr>
            <p:cNvPr id="13" name="Rectangle 12">
              <a:extLst>
                <a:ext uri="{FF2B5EF4-FFF2-40B4-BE49-F238E27FC236}">
                  <a16:creationId xmlns:a16="http://schemas.microsoft.com/office/drawing/2014/main" id="{B3E7FC74-99F7-4B84-99B6-44AA2D65D05E}"/>
                </a:ext>
              </a:extLst>
            </p:cNvPr>
            <p:cNvSpPr/>
            <p:nvPr/>
          </p:nvSpPr>
          <p:spPr bwMode="auto">
            <a:xfrm>
              <a:off x="907143" y="3662516"/>
              <a:ext cx="2064774" cy="796772"/>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a:r>
                <a:rPr lang="en-US" sz="2000" dirty="0">
                  <a:gradFill>
                    <a:gsLst>
                      <a:gs pos="2917">
                        <a:schemeClr val="tx1"/>
                      </a:gs>
                      <a:gs pos="30000">
                        <a:schemeClr val="tx1"/>
                      </a:gs>
                    </a:gsLst>
                    <a:lin ang="5400000" scaled="0"/>
                  </a:gradFill>
                </a:rPr>
                <a:t>Partition </a:t>
              </a:r>
            </a:p>
            <a:p>
              <a:pPr algn="ctr"/>
              <a:r>
                <a:rPr lang="en-US" sz="2000" dirty="0">
                  <a:gradFill>
                    <a:gsLst>
                      <a:gs pos="2917">
                        <a:schemeClr val="tx1"/>
                      </a:gs>
                      <a:gs pos="30000">
                        <a:schemeClr val="tx1"/>
                      </a:gs>
                    </a:gsLst>
                    <a:lin ang="5400000" scaled="0"/>
                  </a:gradFill>
                </a:rPr>
                <a:t>Key B</a:t>
              </a:r>
            </a:p>
          </p:txBody>
        </p:sp>
        <p:sp>
          <p:nvSpPr>
            <p:cNvPr id="14" name="Rectangle: Rounded Corners 13">
              <a:extLst>
                <a:ext uri="{FF2B5EF4-FFF2-40B4-BE49-F238E27FC236}">
                  <a16:creationId xmlns:a16="http://schemas.microsoft.com/office/drawing/2014/main" id="{9363B7BE-F73C-4F73-93FB-452B7778519F}"/>
                </a:ext>
              </a:extLst>
            </p:cNvPr>
            <p:cNvSpPr/>
            <p:nvPr/>
          </p:nvSpPr>
          <p:spPr bwMode="auto">
            <a:xfrm>
              <a:off x="4557486" y="1698170"/>
              <a:ext cx="5573485" cy="3976915"/>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400" dirty="0">
                  <a:solidFill>
                    <a:schemeClr val="tx1"/>
                  </a:solidFill>
                  <a:ea typeface="Segoe UI" pitchFamily="34" charset="0"/>
                  <a:cs typeface="Segoe UI" pitchFamily="34" charset="0"/>
                </a:rPr>
                <a:t>Event Hub</a:t>
              </a:r>
              <a:endParaRPr lang="en-US" sz="2400" dirty="0">
                <a:solidFill>
                  <a:schemeClr val="tx1"/>
                </a:solidFill>
                <a:ea typeface="Segoe UI" pitchFamily="34" charset="0"/>
                <a:cs typeface="Segoe UI" pitchFamily="34" charset="0"/>
              </a:endParaRPr>
            </a:p>
          </p:txBody>
        </p:sp>
        <p:sp>
          <p:nvSpPr>
            <p:cNvPr id="15" name="TextBox 14">
              <a:extLst>
                <a:ext uri="{FF2B5EF4-FFF2-40B4-BE49-F238E27FC236}">
                  <a16:creationId xmlns:a16="http://schemas.microsoft.com/office/drawing/2014/main" id="{411EB6D6-DA11-4E55-A30E-F34E9C860C3A}"/>
                </a:ext>
              </a:extLst>
            </p:cNvPr>
            <p:cNvSpPr txBox="1"/>
            <p:nvPr/>
          </p:nvSpPr>
          <p:spPr>
            <a:xfrm>
              <a:off x="5082271" y="3392488"/>
              <a:ext cx="654910" cy="492443"/>
            </a:xfrm>
            <a:prstGeom prst="rect">
              <a:avLst/>
            </a:prstGeom>
            <a:noFill/>
          </p:spPr>
          <p:txBody>
            <a:bodyPr wrap="square" lIns="0" tIns="0" rIns="0" bIns="0" rtlCol="0">
              <a:spAutoFit/>
            </a:bodyPr>
            <a:lstStyle/>
            <a:p>
              <a:pPr algn="ctr"/>
              <a:r>
                <a:rPr lang="en-US" sz="3200" i="1" dirty="0">
                  <a:gradFill>
                    <a:gsLst>
                      <a:gs pos="2917">
                        <a:schemeClr val="tx1"/>
                      </a:gs>
                      <a:gs pos="30000">
                        <a:schemeClr val="tx1"/>
                      </a:gs>
                    </a:gsLst>
                    <a:lin ang="5400000" scaled="0"/>
                  </a:gradFill>
                </a:rPr>
                <a:t>f(x)</a:t>
              </a:r>
            </a:p>
          </p:txBody>
        </p:sp>
        <p:sp>
          <p:nvSpPr>
            <p:cNvPr id="16" name="TextBox 15">
              <a:extLst>
                <a:ext uri="{FF2B5EF4-FFF2-40B4-BE49-F238E27FC236}">
                  <a16:creationId xmlns:a16="http://schemas.microsoft.com/office/drawing/2014/main" id="{BFCBAD31-CA93-4735-8682-F982B28265E8}"/>
                </a:ext>
              </a:extLst>
            </p:cNvPr>
            <p:cNvSpPr txBox="1"/>
            <p:nvPr/>
          </p:nvSpPr>
          <p:spPr>
            <a:xfrm>
              <a:off x="6770914" y="2361830"/>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1</a:t>
              </a:r>
            </a:p>
          </p:txBody>
        </p:sp>
        <p:sp>
          <p:nvSpPr>
            <p:cNvPr id="17" name="TextBox 16">
              <a:extLst>
                <a:ext uri="{FF2B5EF4-FFF2-40B4-BE49-F238E27FC236}">
                  <a16:creationId xmlns:a16="http://schemas.microsoft.com/office/drawing/2014/main" id="{298ED37D-79DD-4C97-B3D0-4563FE472F14}"/>
                </a:ext>
              </a:extLst>
            </p:cNvPr>
            <p:cNvSpPr txBox="1"/>
            <p:nvPr/>
          </p:nvSpPr>
          <p:spPr>
            <a:xfrm>
              <a:off x="6749143" y="3138345"/>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2</a:t>
              </a:r>
            </a:p>
          </p:txBody>
        </p:sp>
        <p:sp>
          <p:nvSpPr>
            <p:cNvPr id="18" name="TextBox 17">
              <a:extLst>
                <a:ext uri="{FF2B5EF4-FFF2-40B4-BE49-F238E27FC236}">
                  <a16:creationId xmlns:a16="http://schemas.microsoft.com/office/drawing/2014/main" id="{E832C42A-0CE8-4AAA-87FC-FEBCB01BDE70}"/>
                </a:ext>
              </a:extLst>
            </p:cNvPr>
            <p:cNvSpPr txBox="1"/>
            <p:nvPr/>
          </p:nvSpPr>
          <p:spPr>
            <a:xfrm>
              <a:off x="6741886" y="4480917"/>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N</a:t>
              </a:r>
            </a:p>
          </p:txBody>
        </p:sp>
        <p:cxnSp>
          <p:nvCxnSpPr>
            <p:cNvPr id="20" name="Straight Connector 19">
              <a:extLst>
                <a:ext uri="{FF2B5EF4-FFF2-40B4-BE49-F238E27FC236}">
                  <a16:creationId xmlns:a16="http://schemas.microsoft.com/office/drawing/2014/main" id="{73A37341-5C72-49D3-A7F4-2864A7BF8E5A}"/>
                </a:ext>
              </a:extLst>
            </p:cNvPr>
            <p:cNvCxnSpPr>
              <a:stCxn id="17" idx="2"/>
              <a:endCxn id="18" idx="0"/>
            </p:cNvCxnSpPr>
            <p:nvPr/>
          </p:nvCxnSpPr>
          <p:spPr>
            <a:xfrm flipH="1">
              <a:off x="8102600" y="3707843"/>
              <a:ext cx="7257" cy="773074"/>
            </a:xfrm>
            <a:prstGeom prst="line">
              <a:avLst/>
            </a:prstGeom>
            <a:ln w="76200">
              <a:solidFill>
                <a:srgbClr val="505050"/>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739163-052D-4208-A5FB-F66CE90EC4BB}"/>
                </a:ext>
              </a:extLst>
            </p:cNvPr>
            <p:cNvCxnSpPr/>
            <p:nvPr/>
          </p:nvCxnSpPr>
          <p:spPr>
            <a:xfrm flipV="1">
              <a:off x="5747657" y="2815771"/>
              <a:ext cx="798286" cy="827315"/>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21EC0C-7188-49CC-BB87-CD770A7DDD5B}"/>
                </a:ext>
              </a:extLst>
            </p:cNvPr>
            <p:cNvCxnSpPr>
              <a:cxnSpLocks/>
            </p:cNvCxnSpPr>
            <p:nvPr/>
          </p:nvCxnSpPr>
          <p:spPr>
            <a:xfrm>
              <a:off x="5776686" y="3875314"/>
              <a:ext cx="899885" cy="914400"/>
            </a:xfrm>
            <a:prstGeom prst="straightConnector1">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EBC41601-2C2E-433E-9EDE-950E16842547}"/>
                </a:ext>
              </a:extLst>
            </p:cNvPr>
            <p:cNvSpPr/>
            <p:nvPr/>
          </p:nvSpPr>
          <p:spPr bwMode="auto">
            <a:xfrm>
              <a:off x="8882743" y="2457894"/>
              <a:ext cx="377371" cy="377371"/>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DD743885-D0CC-46B9-9D0B-90CF94649B76}"/>
                </a:ext>
              </a:extLst>
            </p:cNvPr>
            <p:cNvSpPr/>
            <p:nvPr/>
          </p:nvSpPr>
          <p:spPr bwMode="auto">
            <a:xfrm>
              <a:off x="8919029" y="4576981"/>
              <a:ext cx="377371" cy="377371"/>
            </a:xfrm>
            <a:prstGeom prst="ellipse">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Arrow Connector 28">
              <a:extLst>
                <a:ext uri="{FF2B5EF4-FFF2-40B4-BE49-F238E27FC236}">
                  <a16:creationId xmlns:a16="http://schemas.microsoft.com/office/drawing/2014/main" id="{B474AADF-45DC-4D0B-A56B-E65B509EA245}"/>
                </a:ext>
              </a:extLst>
            </p:cNvPr>
            <p:cNvCxnSpPr/>
            <p:nvPr/>
          </p:nvCxnSpPr>
          <p:spPr>
            <a:xfrm>
              <a:off x="3106057" y="2994102"/>
              <a:ext cx="1794014" cy="648984"/>
            </a:xfrm>
            <a:prstGeom prst="straightConnector1">
              <a:avLst/>
            </a:prstGeom>
            <a:ln w="57150">
              <a:solidFill>
                <a:srgbClr val="D73B0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9D0368D-90A4-48FF-A876-A92F8050A30A}"/>
                </a:ext>
              </a:extLst>
            </p:cNvPr>
            <p:cNvCxnSpPr>
              <a:cxnSpLocks/>
            </p:cNvCxnSpPr>
            <p:nvPr/>
          </p:nvCxnSpPr>
          <p:spPr>
            <a:xfrm flipV="1">
              <a:off x="3106057" y="3860800"/>
              <a:ext cx="1814286" cy="200102"/>
            </a:xfrm>
            <a:prstGeom prst="straightConnector1">
              <a:avLst/>
            </a:prstGeom>
            <a:ln w="57150">
              <a:solidFill>
                <a:srgbClr val="107C0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242419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dirty="0"/>
              <a:t>Partitions</a:t>
            </a:r>
          </a:p>
        </p:txBody>
      </p:sp>
      <p:grpSp>
        <p:nvGrpSpPr>
          <p:cNvPr id="6" name="Group 5" descr="The diagram depicts how partitions store data chronologically, from older to newer.">
            <a:extLst>
              <a:ext uri="{FF2B5EF4-FFF2-40B4-BE49-F238E27FC236}">
                <a16:creationId xmlns:a16="http://schemas.microsoft.com/office/drawing/2014/main" id="{48283C91-AA50-4A59-9FE1-AC8039256324}"/>
              </a:ext>
            </a:extLst>
          </p:cNvPr>
          <p:cNvGrpSpPr/>
          <p:nvPr/>
        </p:nvGrpSpPr>
        <p:grpSpPr>
          <a:xfrm>
            <a:off x="827315" y="1395933"/>
            <a:ext cx="5335929" cy="1564981"/>
            <a:chOff x="827315" y="1395933"/>
            <a:chExt cx="5335929" cy="1564981"/>
          </a:xfrm>
        </p:grpSpPr>
        <p:sp>
          <p:nvSpPr>
            <p:cNvPr id="13" name="Arrow: Right 12">
              <a:extLst>
                <a:ext uri="{FF2B5EF4-FFF2-40B4-BE49-F238E27FC236}">
                  <a16:creationId xmlns:a16="http://schemas.microsoft.com/office/drawing/2014/main" id="{81A71E8B-A6AE-4A08-8317-AF1579813594}"/>
                </a:ext>
              </a:extLst>
            </p:cNvPr>
            <p:cNvSpPr/>
            <p:nvPr/>
          </p:nvSpPr>
          <p:spPr bwMode="auto">
            <a:xfrm>
              <a:off x="827315" y="2332945"/>
              <a:ext cx="4774385" cy="627969"/>
            </a:xfrm>
            <a:prstGeom prst="rightArrow">
              <a:avLst>
                <a:gd name="adj1" fmla="val 66729"/>
                <a:gd name="adj2" fmla="val 65584"/>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IN" sz="2000" dirty="0">
                  <a:gradFill>
                    <a:gsLst>
                      <a:gs pos="0">
                        <a:srgbClr val="FFFFFF"/>
                      </a:gs>
                      <a:gs pos="100000">
                        <a:srgbClr val="FFFFFF"/>
                      </a:gs>
                    </a:gsLst>
                    <a:lin ang="5400000" scaled="0"/>
                  </a:gradFill>
                  <a:ea typeface="Segoe UI" pitchFamily="34" charset="0"/>
                  <a:cs typeface="Segoe UI" pitchFamily="34" charset="0"/>
                </a:rPr>
                <a:t>Older                                      Newer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FE141EE8-AE40-4A2E-B156-159BEB9D4058}"/>
                </a:ext>
              </a:extLst>
            </p:cNvPr>
            <p:cNvSpPr txBox="1"/>
            <p:nvPr/>
          </p:nvSpPr>
          <p:spPr>
            <a:xfrm>
              <a:off x="827316" y="1395933"/>
              <a:ext cx="5335928" cy="9144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26" name="TextBox 25">
              <a:extLst>
                <a:ext uri="{FF2B5EF4-FFF2-40B4-BE49-F238E27FC236}">
                  <a16:creationId xmlns:a16="http://schemas.microsoft.com/office/drawing/2014/main" id="{CEF8AC98-162E-4457-96FB-BF8EC6580C28}"/>
                </a:ext>
              </a:extLst>
            </p:cNvPr>
            <p:cNvSpPr txBox="1"/>
            <p:nvPr/>
          </p:nvSpPr>
          <p:spPr>
            <a:xfrm>
              <a:off x="3116580" y="1395933"/>
              <a:ext cx="3046663" cy="9144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sp>
        <p:nvSpPr>
          <p:cNvPr id="5" name="Rectangle 4">
            <a:extLst>
              <a:ext uri="{FF2B5EF4-FFF2-40B4-BE49-F238E27FC236}">
                <a16:creationId xmlns:a16="http://schemas.microsoft.com/office/drawing/2014/main" id="{702A67CE-7ABE-4ACC-AAF9-6AE4932966A9}"/>
              </a:ext>
            </a:extLst>
          </p:cNvPr>
          <p:cNvSpPr/>
          <p:nvPr/>
        </p:nvSpPr>
        <p:spPr>
          <a:xfrm>
            <a:off x="791284" y="3428999"/>
            <a:ext cx="3827211"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A partition is an ordered sequence of events that is held in an event hub. As newer events arrive, they are added to the end of this sequence.</a:t>
            </a:r>
            <a:endParaRPr lang="en-US" dirty="0">
              <a:latin typeface="Segoe UI" panose="020B0502040204020203" pitchFamily="34" charset="0"/>
              <a:cs typeface="Segoe UI" panose="020B0502040204020203" pitchFamily="34" charset="0"/>
            </a:endParaRPr>
          </a:p>
        </p:txBody>
      </p:sp>
      <p:grpSp>
        <p:nvGrpSpPr>
          <p:cNvPr id="7" name="Group 6" descr="The diagram depicts the breakdown of Event Hub data into separate partitions without different usages.&#10;">
            <a:extLst>
              <a:ext uri="{FF2B5EF4-FFF2-40B4-BE49-F238E27FC236}">
                <a16:creationId xmlns:a16="http://schemas.microsoft.com/office/drawing/2014/main" id="{D8F3BBD0-FADC-4CE9-968A-5C3C4C1DE37C}"/>
              </a:ext>
            </a:extLst>
          </p:cNvPr>
          <p:cNvGrpSpPr/>
          <p:nvPr/>
        </p:nvGrpSpPr>
        <p:grpSpPr>
          <a:xfrm>
            <a:off x="6035903" y="2743199"/>
            <a:ext cx="5573485" cy="3525839"/>
            <a:chOff x="6035903" y="2743199"/>
            <a:chExt cx="5573485" cy="3525839"/>
          </a:xfrm>
        </p:grpSpPr>
        <p:sp>
          <p:nvSpPr>
            <p:cNvPr id="15" name="Rectangle: Rounded Corners 14">
              <a:extLst>
                <a:ext uri="{FF2B5EF4-FFF2-40B4-BE49-F238E27FC236}">
                  <a16:creationId xmlns:a16="http://schemas.microsoft.com/office/drawing/2014/main" id="{CBBF7E3E-415B-4CD4-B469-30FF4A3DC422}"/>
                </a:ext>
              </a:extLst>
            </p:cNvPr>
            <p:cNvSpPr/>
            <p:nvPr/>
          </p:nvSpPr>
          <p:spPr bwMode="auto">
            <a:xfrm>
              <a:off x="6035903" y="2743199"/>
              <a:ext cx="5573485" cy="3525839"/>
            </a:xfrm>
            <a:prstGeom prst="roundRect">
              <a:avLst>
                <a:gd name="adj" fmla="val 8906"/>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400" dirty="0">
                  <a:solidFill>
                    <a:schemeClr val="tx1"/>
                  </a:solidFill>
                  <a:ea typeface="Segoe UI" pitchFamily="34" charset="0"/>
                  <a:cs typeface="Segoe UI" pitchFamily="34" charset="0"/>
                </a:rPr>
                <a:t>Event Hub</a:t>
              </a:r>
              <a:endParaRPr lang="en-US" sz="2400" dirty="0">
                <a:solidFill>
                  <a:schemeClr val="tx1"/>
                </a:solidFill>
                <a:ea typeface="Segoe UI" pitchFamily="34" charset="0"/>
                <a:cs typeface="Segoe UI" pitchFamily="34" charset="0"/>
              </a:endParaRPr>
            </a:p>
          </p:txBody>
        </p:sp>
        <p:sp>
          <p:nvSpPr>
            <p:cNvPr id="43" name="TextBox 42">
              <a:extLst>
                <a:ext uri="{FF2B5EF4-FFF2-40B4-BE49-F238E27FC236}">
                  <a16:creationId xmlns:a16="http://schemas.microsoft.com/office/drawing/2014/main" id="{4925579B-3700-4B73-930B-E5FC9AB246B0}"/>
                </a:ext>
              </a:extLst>
            </p:cNvPr>
            <p:cNvSpPr txBox="1"/>
            <p:nvPr/>
          </p:nvSpPr>
          <p:spPr>
            <a:xfrm flipH="1">
              <a:off x="6464450" y="3551033"/>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4" name="TextBox 43">
              <a:extLst>
                <a:ext uri="{FF2B5EF4-FFF2-40B4-BE49-F238E27FC236}">
                  <a16:creationId xmlns:a16="http://schemas.microsoft.com/office/drawing/2014/main" id="{6AAD791B-94DE-4435-BA9E-DADEC4F74600}"/>
                </a:ext>
              </a:extLst>
            </p:cNvPr>
            <p:cNvSpPr txBox="1"/>
            <p:nvPr/>
          </p:nvSpPr>
          <p:spPr>
            <a:xfrm flipH="1">
              <a:off x="6464448" y="3551033"/>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1</a:t>
              </a:r>
            </a:p>
          </p:txBody>
        </p:sp>
        <p:sp>
          <p:nvSpPr>
            <p:cNvPr id="45" name="TextBox 44">
              <a:extLst>
                <a:ext uri="{FF2B5EF4-FFF2-40B4-BE49-F238E27FC236}">
                  <a16:creationId xmlns:a16="http://schemas.microsoft.com/office/drawing/2014/main" id="{AC5D2CF2-E8F9-49FF-A232-B151B21F62D6}"/>
                </a:ext>
              </a:extLst>
            </p:cNvPr>
            <p:cNvSpPr txBox="1"/>
            <p:nvPr/>
          </p:nvSpPr>
          <p:spPr>
            <a:xfrm>
              <a:off x="9895840" y="3551033"/>
              <a:ext cx="1140609"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7" name="TextBox 46">
              <a:extLst>
                <a:ext uri="{FF2B5EF4-FFF2-40B4-BE49-F238E27FC236}">
                  <a16:creationId xmlns:a16="http://schemas.microsoft.com/office/drawing/2014/main" id="{19BDBAE3-BD49-442D-A0F4-463CF73FCDC6}"/>
                </a:ext>
              </a:extLst>
            </p:cNvPr>
            <p:cNvSpPr txBox="1"/>
            <p:nvPr/>
          </p:nvSpPr>
          <p:spPr>
            <a:xfrm flipH="1">
              <a:off x="6464450" y="4175911"/>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8" name="TextBox 47">
              <a:extLst>
                <a:ext uri="{FF2B5EF4-FFF2-40B4-BE49-F238E27FC236}">
                  <a16:creationId xmlns:a16="http://schemas.microsoft.com/office/drawing/2014/main" id="{2C3FF3BD-3C14-4A08-9435-D5B9517C8272}"/>
                </a:ext>
              </a:extLst>
            </p:cNvPr>
            <p:cNvSpPr txBox="1"/>
            <p:nvPr/>
          </p:nvSpPr>
          <p:spPr>
            <a:xfrm flipH="1">
              <a:off x="6464448" y="4175911"/>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2</a:t>
              </a:r>
            </a:p>
          </p:txBody>
        </p:sp>
        <p:sp>
          <p:nvSpPr>
            <p:cNvPr id="49" name="TextBox 48">
              <a:extLst>
                <a:ext uri="{FF2B5EF4-FFF2-40B4-BE49-F238E27FC236}">
                  <a16:creationId xmlns:a16="http://schemas.microsoft.com/office/drawing/2014/main" id="{33B0D4B6-67D0-4371-894C-54A5BD4E18C5}"/>
                </a:ext>
              </a:extLst>
            </p:cNvPr>
            <p:cNvSpPr txBox="1"/>
            <p:nvPr/>
          </p:nvSpPr>
          <p:spPr>
            <a:xfrm>
              <a:off x="9093200" y="4175911"/>
              <a:ext cx="194325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1" name="TextBox 50">
              <a:extLst>
                <a:ext uri="{FF2B5EF4-FFF2-40B4-BE49-F238E27FC236}">
                  <a16:creationId xmlns:a16="http://schemas.microsoft.com/office/drawing/2014/main" id="{9336F282-2AAA-44A5-939A-2AC262BDE74E}"/>
                </a:ext>
              </a:extLst>
            </p:cNvPr>
            <p:cNvSpPr txBox="1"/>
            <p:nvPr/>
          </p:nvSpPr>
          <p:spPr>
            <a:xfrm flipH="1">
              <a:off x="6464450" y="4800789"/>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2" name="TextBox 51">
              <a:extLst>
                <a:ext uri="{FF2B5EF4-FFF2-40B4-BE49-F238E27FC236}">
                  <a16:creationId xmlns:a16="http://schemas.microsoft.com/office/drawing/2014/main" id="{33C83C4E-655C-4AEA-B375-C7599057B899}"/>
                </a:ext>
              </a:extLst>
            </p:cNvPr>
            <p:cNvSpPr txBox="1"/>
            <p:nvPr/>
          </p:nvSpPr>
          <p:spPr>
            <a:xfrm flipH="1">
              <a:off x="6464448" y="4800789"/>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3</a:t>
              </a:r>
            </a:p>
          </p:txBody>
        </p:sp>
        <p:sp>
          <p:nvSpPr>
            <p:cNvPr id="53" name="TextBox 52">
              <a:extLst>
                <a:ext uri="{FF2B5EF4-FFF2-40B4-BE49-F238E27FC236}">
                  <a16:creationId xmlns:a16="http://schemas.microsoft.com/office/drawing/2014/main" id="{C26783C2-A48E-468B-98DB-1F4C0CFE7580}"/>
                </a:ext>
              </a:extLst>
            </p:cNvPr>
            <p:cNvSpPr txBox="1"/>
            <p:nvPr/>
          </p:nvSpPr>
          <p:spPr>
            <a:xfrm>
              <a:off x="8293250" y="4800789"/>
              <a:ext cx="274320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5" name="TextBox 54">
              <a:extLst>
                <a:ext uri="{FF2B5EF4-FFF2-40B4-BE49-F238E27FC236}">
                  <a16:creationId xmlns:a16="http://schemas.microsoft.com/office/drawing/2014/main" id="{3BB1D2EF-D757-41C6-8780-17CFCB410B04}"/>
                </a:ext>
              </a:extLst>
            </p:cNvPr>
            <p:cNvSpPr txBox="1"/>
            <p:nvPr/>
          </p:nvSpPr>
          <p:spPr>
            <a:xfrm flipH="1">
              <a:off x="6464450" y="5425667"/>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6" name="TextBox 55">
              <a:extLst>
                <a:ext uri="{FF2B5EF4-FFF2-40B4-BE49-F238E27FC236}">
                  <a16:creationId xmlns:a16="http://schemas.microsoft.com/office/drawing/2014/main" id="{2A95AE05-4CB3-4641-A7C1-59E6BB98A889}"/>
                </a:ext>
              </a:extLst>
            </p:cNvPr>
            <p:cNvSpPr txBox="1"/>
            <p:nvPr/>
          </p:nvSpPr>
          <p:spPr>
            <a:xfrm flipH="1">
              <a:off x="6464448" y="5425667"/>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N</a:t>
              </a:r>
            </a:p>
          </p:txBody>
        </p:sp>
        <p:sp>
          <p:nvSpPr>
            <p:cNvPr id="57" name="TextBox 56">
              <a:extLst>
                <a:ext uri="{FF2B5EF4-FFF2-40B4-BE49-F238E27FC236}">
                  <a16:creationId xmlns:a16="http://schemas.microsoft.com/office/drawing/2014/main" id="{3E4D091A-B5E0-4454-9888-DE41376533B5}"/>
                </a:ext>
              </a:extLst>
            </p:cNvPr>
            <p:cNvSpPr txBox="1"/>
            <p:nvPr/>
          </p:nvSpPr>
          <p:spPr>
            <a:xfrm>
              <a:off x="10139680" y="5425667"/>
              <a:ext cx="89677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spTree>
    <p:custDataLst>
      <p:tags r:id="rId1"/>
    </p:custDataLst>
    <p:extLst>
      <p:ext uri="{BB962C8B-B14F-4D97-AF65-F5344CB8AC3E}">
        <p14:creationId xmlns:p14="http://schemas.microsoft.com/office/powerpoint/2010/main" val="105193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90">
            <a:extLst>
              <a:ext uri="{FF2B5EF4-FFF2-40B4-BE49-F238E27FC236}">
                <a16:creationId xmlns:a16="http://schemas.microsoft.com/office/drawing/2014/main" id="{EB842A51-14A4-44C4-8A6D-F1D8497827C8}"/>
              </a:ext>
            </a:extLst>
          </p:cNvPr>
          <p:cNvSpPr>
            <a:spLocks noGrp="1"/>
          </p:cNvSpPr>
          <p:nvPr>
            <p:ph type="title"/>
          </p:nvPr>
        </p:nvSpPr>
        <p:spPr/>
        <p:txBody>
          <a:bodyPr/>
          <a:lstStyle/>
          <a:p>
            <a:r>
              <a:rPr lang="en-US" dirty="0"/>
              <a:t>Consumer groups</a:t>
            </a:r>
          </a:p>
        </p:txBody>
      </p:sp>
      <p:grpSp>
        <p:nvGrpSpPr>
          <p:cNvPr id="183" name="Group 182" descr="This diagram depicts how consumer groups can read data from multiple partitions in parallel while data is being streamed to Event Hubs via HTTP or AMQP.">
            <a:extLst>
              <a:ext uri="{FF2B5EF4-FFF2-40B4-BE49-F238E27FC236}">
                <a16:creationId xmlns:a16="http://schemas.microsoft.com/office/drawing/2014/main" id="{372EE4D5-492D-45FD-8D0B-855FA2F84006}"/>
              </a:ext>
            </a:extLst>
          </p:cNvPr>
          <p:cNvGrpSpPr/>
          <p:nvPr/>
        </p:nvGrpSpPr>
        <p:grpSpPr>
          <a:xfrm>
            <a:off x="1689315" y="1668900"/>
            <a:ext cx="9579855" cy="4259986"/>
            <a:chOff x="3200651" y="1625344"/>
            <a:chExt cx="9609438" cy="4378605"/>
          </a:xfrm>
        </p:grpSpPr>
        <p:sp>
          <p:nvSpPr>
            <p:cNvPr id="193" name="Rectangle 192">
              <a:extLst>
                <a:ext uri="{FF2B5EF4-FFF2-40B4-BE49-F238E27FC236}">
                  <a16:creationId xmlns:a16="http://schemas.microsoft.com/office/drawing/2014/main" id="{7C4512D5-3CC4-4C21-AD3C-A3DBD815CCB2}"/>
                </a:ext>
              </a:extLst>
            </p:cNvPr>
            <p:cNvSpPr/>
            <p:nvPr/>
          </p:nvSpPr>
          <p:spPr>
            <a:xfrm rot="5400000">
              <a:off x="11844283" y="1430604"/>
              <a:ext cx="297463" cy="1634148"/>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400" dirty="0"/>
                <a:t>Consumer group</a:t>
              </a:r>
            </a:p>
          </p:txBody>
        </p:sp>
        <p:grpSp>
          <p:nvGrpSpPr>
            <p:cNvPr id="195" name="Group 194">
              <a:extLst>
                <a:ext uri="{FF2B5EF4-FFF2-40B4-BE49-F238E27FC236}">
                  <a16:creationId xmlns:a16="http://schemas.microsoft.com/office/drawing/2014/main" id="{A2517EB5-7680-437A-891A-EA68146EB5E4}"/>
                </a:ext>
              </a:extLst>
            </p:cNvPr>
            <p:cNvGrpSpPr/>
            <p:nvPr/>
          </p:nvGrpSpPr>
          <p:grpSpPr>
            <a:xfrm>
              <a:off x="3200651" y="2823702"/>
              <a:ext cx="1645752" cy="1623207"/>
              <a:chOff x="1701800" y="1374775"/>
              <a:chExt cx="2317750" cy="2346325"/>
            </a:xfrm>
            <a:solidFill>
              <a:srgbClr val="5C2D91"/>
            </a:solidFill>
          </p:grpSpPr>
          <p:grpSp>
            <p:nvGrpSpPr>
              <p:cNvPr id="304" name="Group 303">
                <a:extLst>
                  <a:ext uri="{FF2B5EF4-FFF2-40B4-BE49-F238E27FC236}">
                    <a16:creationId xmlns:a16="http://schemas.microsoft.com/office/drawing/2014/main" id="{56315130-62D8-49BC-BF57-6033873A9C0D}"/>
                  </a:ext>
                </a:extLst>
              </p:cNvPr>
              <p:cNvGrpSpPr/>
              <p:nvPr/>
            </p:nvGrpSpPr>
            <p:grpSpPr>
              <a:xfrm>
                <a:off x="1701800" y="1374775"/>
                <a:ext cx="1123950" cy="1146175"/>
                <a:chOff x="1701800" y="1374775"/>
                <a:chExt cx="1123950" cy="1146175"/>
              </a:xfrm>
              <a:grpFill/>
            </p:grpSpPr>
            <p:grpSp>
              <p:nvGrpSpPr>
                <p:cNvPr id="368" name="Group 367">
                  <a:extLst>
                    <a:ext uri="{FF2B5EF4-FFF2-40B4-BE49-F238E27FC236}">
                      <a16:creationId xmlns:a16="http://schemas.microsoft.com/office/drawing/2014/main" id="{66379809-48A6-4258-8F5A-1F2F1D3D1DB3}"/>
                    </a:ext>
                  </a:extLst>
                </p:cNvPr>
                <p:cNvGrpSpPr/>
                <p:nvPr/>
              </p:nvGrpSpPr>
              <p:grpSpPr>
                <a:xfrm>
                  <a:off x="1701800" y="1374775"/>
                  <a:ext cx="533400" cy="542925"/>
                  <a:chOff x="1701800" y="1374775"/>
                  <a:chExt cx="533400" cy="542925"/>
                </a:xfrm>
                <a:grpFill/>
              </p:grpSpPr>
              <p:sp>
                <p:nvSpPr>
                  <p:cNvPr id="384" name="Rectangle 383">
                    <a:extLst>
                      <a:ext uri="{FF2B5EF4-FFF2-40B4-BE49-F238E27FC236}">
                        <a16:creationId xmlns:a16="http://schemas.microsoft.com/office/drawing/2014/main" id="{BF07F7B8-8D6A-4050-9EFF-73ABE5C010D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5" name="Rectangle 384">
                    <a:extLst>
                      <a:ext uri="{FF2B5EF4-FFF2-40B4-BE49-F238E27FC236}">
                        <a16:creationId xmlns:a16="http://schemas.microsoft.com/office/drawing/2014/main" id="{53FEC4AE-149A-40A1-BDED-9C24D162132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6" name="Rectangle 385">
                    <a:extLst>
                      <a:ext uri="{FF2B5EF4-FFF2-40B4-BE49-F238E27FC236}">
                        <a16:creationId xmlns:a16="http://schemas.microsoft.com/office/drawing/2014/main" id="{12EA8124-69B2-4533-84AE-4E9F40EB0081}"/>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7" name="Rectangle 386">
                    <a:extLst>
                      <a:ext uri="{FF2B5EF4-FFF2-40B4-BE49-F238E27FC236}">
                        <a16:creationId xmlns:a16="http://schemas.microsoft.com/office/drawing/2014/main" id="{5827CF20-B8F1-49DB-9F0B-9879C4DE3CB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69" name="Group 368">
                  <a:extLst>
                    <a:ext uri="{FF2B5EF4-FFF2-40B4-BE49-F238E27FC236}">
                      <a16:creationId xmlns:a16="http://schemas.microsoft.com/office/drawing/2014/main" id="{4FA34D77-17CA-4609-8958-32B5B05CC40A}"/>
                    </a:ext>
                  </a:extLst>
                </p:cNvPr>
                <p:cNvGrpSpPr/>
                <p:nvPr/>
              </p:nvGrpSpPr>
              <p:grpSpPr>
                <a:xfrm>
                  <a:off x="1701800" y="1978025"/>
                  <a:ext cx="533400" cy="542925"/>
                  <a:chOff x="1701800" y="1374775"/>
                  <a:chExt cx="533400" cy="542925"/>
                </a:xfrm>
                <a:grpFill/>
              </p:grpSpPr>
              <p:sp>
                <p:nvSpPr>
                  <p:cNvPr id="380" name="Rectangle 379">
                    <a:extLst>
                      <a:ext uri="{FF2B5EF4-FFF2-40B4-BE49-F238E27FC236}">
                        <a16:creationId xmlns:a16="http://schemas.microsoft.com/office/drawing/2014/main" id="{9B9F026D-B5CD-4F04-94DC-6E9ADDDADB31}"/>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1" name="Rectangle 380">
                    <a:extLst>
                      <a:ext uri="{FF2B5EF4-FFF2-40B4-BE49-F238E27FC236}">
                        <a16:creationId xmlns:a16="http://schemas.microsoft.com/office/drawing/2014/main" id="{D01BDD4B-B10D-4F3E-A71D-9023785D74D5}"/>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2" name="Rectangle 381">
                    <a:extLst>
                      <a:ext uri="{FF2B5EF4-FFF2-40B4-BE49-F238E27FC236}">
                        <a16:creationId xmlns:a16="http://schemas.microsoft.com/office/drawing/2014/main" id="{E4FDDFB6-AA1E-4016-95C3-8E022930ACC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3" name="Rectangle 382">
                    <a:extLst>
                      <a:ext uri="{FF2B5EF4-FFF2-40B4-BE49-F238E27FC236}">
                        <a16:creationId xmlns:a16="http://schemas.microsoft.com/office/drawing/2014/main" id="{5BD1F361-3B7C-4C4B-AC28-41BF6B7CBDD5}"/>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0" name="Group 369">
                  <a:extLst>
                    <a:ext uri="{FF2B5EF4-FFF2-40B4-BE49-F238E27FC236}">
                      <a16:creationId xmlns:a16="http://schemas.microsoft.com/office/drawing/2014/main" id="{41F3EDBC-990B-4189-93A8-D8C60C20F438}"/>
                    </a:ext>
                  </a:extLst>
                </p:cNvPr>
                <p:cNvGrpSpPr/>
                <p:nvPr/>
              </p:nvGrpSpPr>
              <p:grpSpPr>
                <a:xfrm>
                  <a:off x="2292350" y="1374775"/>
                  <a:ext cx="533400" cy="542925"/>
                  <a:chOff x="1701800" y="1374775"/>
                  <a:chExt cx="533400" cy="542925"/>
                </a:xfrm>
                <a:grpFill/>
              </p:grpSpPr>
              <p:sp>
                <p:nvSpPr>
                  <p:cNvPr id="376" name="Rectangle 375">
                    <a:extLst>
                      <a:ext uri="{FF2B5EF4-FFF2-40B4-BE49-F238E27FC236}">
                        <a16:creationId xmlns:a16="http://schemas.microsoft.com/office/drawing/2014/main" id="{261D35B0-6C6A-4885-B09D-B002D82AFF7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7" name="Rectangle 376">
                    <a:extLst>
                      <a:ext uri="{FF2B5EF4-FFF2-40B4-BE49-F238E27FC236}">
                        <a16:creationId xmlns:a16="http://schemas.microsoft.com/office/drawing/2014/main" id="{81CD28E7-C082-46C2-BDC4-6FD612C2DE5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8" name="Rectangle 377">
                    <a:extLst>
                      <a:ext uri="{FF2B5EF4-FFF2-40B4-BE49-F238E27FC236}">
                        <a16:creationId xmlns:a16="http://schemas.microsoft.com/office/drawing/2014/main" id="{2C7AD855-2917-4380-9F0B-FB8D42250837}"/>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9" name="Rectangle 378">
                    <a:extLst>
                      <a:ext uri="{FF2B5EF4-FFF2-40B4-BE49-F238E27FC236}">
                        <a16:creationId xmlns:a16="http://schemas.microsoft.com/office/drawing/2014/main" id="{984656CE-1C2D-4CDB-B0D1-E0331D1BFCE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1" name="Group 370">
                  <a:extLst>
                    <a:ext uri="{FF2B5EF4-FFF2-40B4-BE49-F238E27FC236}">
                      <a16:creationId xmlns:a16="http://schemas.microsoft.com/office/drawing/2014/main" id="{DA58B312-57FD-45A3-B56F-1B8258E09CB1}"/>
                    </a:ext>
                  </a:extLst>
                </p:cNvPr>
                <p:cNvGrpSpPr/>
                <p:nvPr/>
              </p:nvGrpSpPr>
              <p:grpSpPr>
                <a:xfrm>
                  <a:off x="2292350" y="1978025"/>
                  <a:ext cx="533400" cy="542925"/>
                  <a:chOff x="1701800" y="1374775"/>
                  <a:chExt cx="533400" cy="542925"/>
                </a:xfrm>
                <a:grpFill/>
              </p:grpSpPr>
              <p:sp>
                <p:nvSpPr>
                  <p:cNvPr id="372" name="Rectangle 371">
                    <a:extLst>
                      <a:ext uri="{FF2B5EF4-FFF2-40B4-BE49-F238E27FC236}">
                        <a16:creationId xmlns:a16="http://schemas.microsoft.com/office/drawing/2014/main" id="{A3D95B40-9FD4-45D8-B0D5-5602EF6624F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3" name="Rectangle 372">
                    <a:extLst>
                      <a:ext uri="{FF2B5EF4-FFF2-40B4-BE49-F238E27FC236}">
                        <a16:creationId xmlns:a16="http://schemas.microsoft.com/office/drawing/2014/main" id="{72F4993C-3A63-47D1-B7BD-DA6C4FDE9E6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4" name="Rectangle 373">
                    <a:extLst>
                      <a:ext uri="{FF2B5EF4-FFF2-40B4-BE49-F238E27FC236}">
                        <a16:creationId xmlns:a16="http://schemas.microsoft.com/office/drawing/2014/main" id="{24245287-9038-409E-8D32-F736D3C00CA5}"/>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5" name="Rectangle 374">
                    <a:extLst>
                      <a:ext uri="{FF2B5EF4-FFF2-40B4-BE49-F238E27FC236}">
                        <a16:creationId xmlns:a16="http://schemas.microsoft.com/office/drawing/2014/main" id="{17DA18C8-ED11-480C-BB9C-23DDF5ACFA7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5" name="Group 304">
                <a:extLst>
                  <a:ext uri="{FF2B5EF4-FFF2-40B4-BE49-F238E27FC236}">
                    <a16:creationId xmlns:a16="http://schemas.microsoft.com/office/drawing/2014/main" id="{830AE248-86E9-423D-BA2A-A052C7A333A4}"/>
                  </a:ext>
                </a:extLst>
              </p:cNvPr>
              <p:cNvGrpSpPr/>
              <p:nvPr/>
            </p:nvGrpSpPr>
            <p:grpSpPr>
              <a:xfrm>
                <a:off x="1701800" y="2574925"/>
                <a:ext cx="1123950" cy="1146175"/>
                <a:chOff x="1701800" y="1374775"/>
                <a:chExt cx="1123950" cy="1146175"/>
              </a:xfrm>
              <a:grpFill/>
            </p:grpSpPr>
            <p:grpSp>
              <p:nvGrpSpPr>
                <p:cNvPr id="348" name="Group 347">
                  <a:extLst>
                    <a:ext uri="{FF2B5EF4-FFF2-40B4-BE49-F238E27FC236}">
                      <a16:creationId xmlns:a16="http://schemas.microsoft.com/office/drawing/2014/main" id="{165AFA37-7E47-431C-883A-E944AF707F18}"/>
                    </a:ext>
                  </a:extLst>
                </p:cNvPr>
                <p:cNvGrpSpPr/>
                <p:nvPr/>
              </p:nvGrpSpPr>
              <p:grpSpPr>
                <a:xfrm>
                  <a:off x="1701800" y="1374775"/>
                  <a:ext cx="533400" cy="542925"/>
                  <a:chOff x="1701800" y="1374775"/>
                  <a:chExt cx="533400" cy="542925"/>
                </a:xfrm>
                <a:grpFill/>
              </p:grpSpPr>
              <p:sp>
                <p:nvSpPr>
                  <p:cNvPr id="364" name="Rectangle 363">
                    <a:extLst>
                      <a:ext uri="{FF2B5EF4-FFF2-40B4-BE49-F238E27FC236}">
                        <a16:creationId xmlns:a16="http://schemas.microsoft.com/office/drawing/2014/main" id="{80CBD04B-E7AD-45C7-AC27-34390D30A6A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5" name="Rectangle 364">
                    <a:extLst>
                      <a:ext uri="{FF2B5EF4-FFF2-40B4-BE49-F238E27FC236}">
                        <a16:creationId xmlns:a16="http://schemas.microsoft.com/office/drawing/2014/main" id="{E5DBB9BD-FFD6-4083-99D3-4CB5076E9EBE}"/>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6" name="Rectangle 365">
                    <a:extLst>
                      <a:ext uri="{FF2B5EF4-FFF2-40B4-BE49-F238E27FC236}">
                        <a16:creationId xmlns:a16="http://schemas.microsoft.com/office/drawing/2014/main" id="{44914F9D-E40B-459A-B99B-FD502266A7B8}"/>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7" name="Rectangle 366">
                    <a:extLst>
                      <a:ext uri="{FF2B5EF4-FFF2-40B4-BE49-F238E27FC236}">
                        <a16:creationId xmlns:a16="http://schemas.microsoft.com/office/drawing/2014/main" id="{53FB6440-491A-47C4-A880-50A4B618EC59}"/>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49" name="Group 348">
                  <a:extLst>
                    <a:ext uri="{FF2B5EF4-FFF2-40B4-BE49-F238E27FC236}">
                      <a16:creationId xmlns:a16="http://schemas.microsoft.com/office/drawing/2014/main" id="{8EF5544D-0D2E-4743-B306-C1BBC5690D45}"/>
                    </a:ext>
                  </a:extLst>
                </p:cNvPr>
                <p:cNvGrpSpPr/>
                <p:nvPr/>
              </p:nvGrpSpPr>
              <p:grpSpPr>
                <a:xfrm>
                  <a:off x="1701800" y="1978025"/>
                  <a:ext cx="533400" cy="542925"/>
                  <a:chOff x="1701800" y="1374775"/>
                  <a:chExt cx="533400" cy="542925"/>
                </a:xfrm>
                <a:grpFill/>
              </p:grpSpPr>
              <p:sp>
                <p:nvSpPr>
                  <p:cNvPr id="360" name="Rectangle 359">
                    <a:extLst>
                      <a:ext uri="{FF2B5EF4-FFF2-40B4-BE49-F238E27FC236}">
                        <a16:creationId xmlns:a16="http://schemas.microsoft.com/office/drawing/2014/main" id="{7B7AFF33-F718-465D-97E4-D289233B7F8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1" name="Rectangle 360">
                    <a:extLst>
                      <a:ext uri="{FF2B5EF4-FFF2-40B4-BE49-F238E27FC236}">
                        <a16:creationId xmlns:a16="http://schemas.microsoft.com/office/drawing/2014/main" id="{78D58F87-3240-4785-A705-7C4FC9A45BA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2" name="Rectangle 361">
                    <a:extLst>
                      <a:ext uri="{FF2B5EF4-FFF2-40B4-BE49-F238E27FC236}">
                        <a16:creationId xmlns:a16="http://schemas.microsoft.com/office/drawing/2014/main" id="{0B55EC2E-4767-4475-877A-BFE35A0245E3}"/>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3" name="Rectangle 362">
                    <a:extLst>
                      <a:ext uri="{FF2B5EF4-FFF2-40B4-BE49-F238E27FC236}">
                        <a16:creationId xmlns:a16="http://schemas.microsoft.com/office/drawing/2014/main" id="{1DFEA9BE-9214-4714-9AC8-D07A8E96A33A}"/>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0" name="Group 349">
                  <a:extLst>
                    <a:ext uri="{FF2B5EF4-FFF2-40B4-BE49-F238E27FC236}">
                      <a16:creationId xmlns:a16="http://schemas.microsoft.com/office/drawing/2014/main" id="{738263A8-59BD-438E-A90B-72E4561EEC35}"/>
                    </a:ext>
                  </a:extLst>
                </p:cNvPr>
                <p:cNvGrpSpPr/>
                <p:nvPr/>
              </p:nvGrpSpPr>
              <p:grpSpPr>
                <a:xfrm>
                  <a:off x="2292350" y="1374775"/>
                  <a:ext cx="533400" cy="542925"/>
                  <a:chOff x="1701800" y="1374775"/>
                  <a:chExt cx="533400" cy="542925"/>
                </a:xfrm>
                <a:grpFill/>
              </p:grpSpPr>
              <p:sp>
                <p:nvSpPr>
                  <p:cNvPr id="356" name="Rectangle 355">
                    <a:extLst>
                      <a:ext uri="{FF2B5EF4-FFF2-40B4-BE49-F238E27FC236}">
                        <a16:creationId xmlns:a16="http://schemas.microsoft.com/office/drawing/2014/main" id="{1881513C-9E8C-4416-B8B0-D7F47D59715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7" name="Rectangle 356">
                    <a:extLst>
                      <a:ext uri="{FF2B5EF4-FFF2-40B4-BE49-F238E27FC236}">
                        <a16:creationId xmlns:a16="http://schemas.microsoft.com/office/drawing/2014/main" id="{89C4D86A-319B-4E79-A831-375553F97FE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8" name="Rectangle 357">
                    <a:extLst>
                      <a:ext uri="{FF2B5EF4-FFF2-40B4-BE49-F238E27FC236}">
                        <a16:creationId xmlns:a16="http://schemas.microsoft.com/office/drawing/2014/main" id="{7225FB97-7745-4454-A117-8FFC115FD5A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id="{391AA4C4-00AB-46F2-98CE-29BE2F989E03}"/>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1" name="Group 350">
                  <a:extLst>
                    <a:ext uri="{FF2B5EF4-FFF2-40B4-BE49-F238E27FC236}">
                      <a16:creationId xmlns:a16="http://schemas.microsoft.com/office/drawing/2014/main" id="{CD0FFF42-9BA0-46B6-BE37-583F05B1213C}"/>
                    </a:ext>
                  </a:extLst>
                </p:cNvPr>
                <p:cNvGrpSpPr/>
                <p:nvPr/>
              </p:nvGrpSpPr>
              <p:grpSpPr>
                <a:xfrm>
                  <a:off x="2292350" y="1978025"/>
                  <a:ext cx="533400" cy="542925"/>
                  <a:chOff x="1701800" y="1374775"/>
                  <a:chExt cx="533400" cy="542925"/>
                </a:xfrm>
                <a:grpFill/>
              </p:grpSpPr>
              <p:sp>
                <p:nvSpPr>
                  <p:cNvPr id="352" name="Rectangle 351">
                    <a:extLst>
                      <a:ext uri="{FF2B5EF4-FFF2-40B4-BE49-F238E27FC236}">
                        <a16:creationId xmlns:a16="http://schemas.microsoft.com/office/drawing/2014/main" id="{4F41BC9F-A126-4197-AEFE-A521A432B29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3" name="Rectangle 352">
                    <a:extLst>
                      <a:ext uri="{FF2B5EF4-FFF2-40B4-BE49-F238E27FC236}">
                        <a16:creationId xmlns:a16="http://schemas.microsoft.com/office/drawing/2014/main" id="{147DDF83-8690-4C56-9069-97A34FBB017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4" name="Rectangle 353">
                    <a:extLst>
                      <a:ext uri="{FF2B5EF4-FFF2-40B4-BE49-F238E27FC236}">
                        <a16:creationId xmlns:a16="http://schemas.microsoft.com/office/drawing/2014/main" id="{3C99095D-D25C-4271-9796-1FD177F7FB8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5" name="Rectangle 354">
                    <a:extLst>
                      <a:ext uri="{FF2B5EF4-FFF2-40B4-BE49-F238E27FC236}">
                        <a16:creationId xmlns:a16="http://schemas.microsoft.com/office/drawing/2014/main" id="{4B545B5D-6C14-42D1-9B6D-9432F9021F2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6" name="Group 305">
                <a:extLst>
                  <a:ext uri="{FF2B5EF4-FFF2-40B4-BE49-F238E27FC236}">
                    <a16:creationId xmlns:a16="http://schemas.microsoft.com/office/drawing/2014/main" id="{78C2359D-5C30-4628-A7D0-5CCB0249E267}"/>
                  </a:ext>
                </a:extLst>
              </p:cNvPr>
              <p:cNvGrpSpPr/>
              <p:nvPr/>
            </p:nvGrpSpPr>
            <p:grpSpPr>
              <a:xfrm>
                <a:off x="2895600" y="2574925"/>
                <a:ext cx="1123950" cy="1146175"/>
                <a:chOff x="1701800" y="1374775"/>
                <a:chExt cx="1123950" cy="1146175"/>
              </a:xfrm>
              <a:grpFill/>
            </p:grpSpPr>
            <p:grpSp>
              <p:nvGrpSpPr>
                <p:cNvPr id="328" name="Group 327">
                  <a:extLst>
                    <a:ext uri="{FF2B5EF4-FFF2-40B4-BE49-F238E27FC236}">
                      <a16:creationId xmlns:a16="http://schemas.microsoft.com/office/drawing/2014/main" id="{26765BFE-49B2-407B-821B-30E16D683257}"/>
                    </a:ext>
                  </a:extLst>
                </p:cNvPr>
                <p:cNvGrpSpPr/>
                <p:nvPr/>
              </p:nvGrpSpPr>
              <p:grpSpPr>
                <a:xfrm>
                  <a:off x="1701800" y="1374775"/>
                  <a:ext cx="533400" cy="542925"/>
                  <a:chOff x="1701800" y="1374775"/>
                  <a:chExt cx="533400" cy="542925"/>
                </a:xfrm>
                <a:grpFill/>
              </p:grpSpPr>
              <p:sp>
                <p:nvSpPr>
                  <p:cNvPr id="344" name="Rectangle 343">
                    <a:extLst>
                      <a:ext uri="{FF2B5EF4-FFF2-40B4-BE49-F238E27FC236}">
                        <a16:creationId xmlns:a16="http://schemas.microsoft.com/office/drawing/2014/main" id="{55A4FDE2-D5B6-45F2-9144-DF528E8337E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id="{DA3B0ACE-A787-494B-B23F-195A25425C8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6" name="Rectangle 345">
                    <a:extLst>
                      <a:ext uri="{FF2B5EF4-FFF2-40B4-BE49-F238E27FC236}">
                        <a16:creationId xmlns:a16="http://schemas.microsoft.com/office/drawing/2014/main" id="{503D7E16-050D-4102-80AD-AA5E0E4C91F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7" name="Rectangle 346">
                    <a:extLst>
                      <a:ext uri="{FF2B5EF4-FFF2-40B4-BE49-F238E27FC236}">
                        <a16:creationId xmlns:a16="http://schemas.microsoft.com/office/drawing/2014/main" id="{3B32386D-C17D-4D3A-B444-CF00829EE107}"/>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29" name="Group 328">
                  <a:extLst>
                    <a:ext uri="{FF2B5EF4-FFF2-40B4-BE49-F238E27FC236}">
                      <a16:creationId xmlns:a16="http://schemas.microsoft.com/office/drawing/2014/main" id="{CE4AA769-054D-4F5A-ACBF-5EA5321CEB94}"/>
                    </a:ext>
                  </a:extLst>
                </p:cNvPr>
                <p:cNvGrpSpPr/>
                <p:nvPr/>
              </p:nvGrpSpPr>
              <p:grpSpPr>
                <a:xfrm>
                  <a:off x="1701800" y="1978025"/>
                  <a:ext cx="533400" cy="542925"/>
                  <a:chOff x="1701800" y="1374775"/>
                  <a:chExt cx="533400" cy="542925"/>
                </a:xfrm>
                <a:grpFill/>
              </p:grpSpPr>
              <p:sp>
                <p:nvSpPr>
                  <p:cNvPr id="340" name="Rectangle 339">
                    <a:extLst>
                      <a:ext uri="{FF2B5EF4-FFF2-40B4-BE49-F238E27FC236}">
                        <a16:creationId xmlns:a16="http://schemas.microsoft.com/office/drawing/2014/main" id="{84196E5F-B3E1-4322-9F16-2143AF78B14C}"/>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1" name="Rectangle 340">
                    <a:extLst>
                      <a:ext uri="{FF2B5EF4-FFF2-40B4-BE49-F238E27FC236}">
                        <a16:creationId xmlns:a16="http://schemas.microsoft.com/office/drawing/2014/main" id="{2593DDCF-0919-4662-9420-41D218E478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2" name="Rectangle 341">
                    <a:extLst>
                      <a:ext uri="{FF2B5EF4-FFF2-40B4-BE49-F238E27FC236}">
                        <a16:creationId xmlns:a16="http://schemas.microsoft.com/office/drawing/2014/main" id="{2581C9B6-9970-4B24-AC8B-1C805456E03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3" name="Rectangle 342">
                    <a:extLst>
                      <a:ext uri="{FF2B5EF4-FFF2-40B4-BE49-F238E27FC236}">
                        <a16:creationId xmlns:a16="http://schemas.microsoft.com/office/drawing/2014/main" id="{59A4811B-BBC1-4BEF-9B16-590720E3E21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0" name="Group 329">
                  <a:extLst>
                    <a:ext uri="{FF2B5EF4-FFF2-40B4-BE49-F238E27FC236}">
                      <a16:creationId xmlns:a16="http://schemas.microsoft.com/office/drawing/2014/main" id="{4E2A99E0-BD32-4AF0-965D-CC268FCE73D2}"/>
                    </a:ext>
                  </a:extLst>
                </p:cNvPr>
                <p:cNvGrpSpPr/>
                <p:nvPr/>
              </p:nvGrpSpPr>
              <p:grpSpPr>
                <a:xfrm>
                  <a:off x="2292350" y="1374775"/>
                  <a:ext cx="533400" cy="542925"/>
                  <a:chOff x="1701800" y="1374775"/>
                  <a:chExt cx="533400" cy="542925"/>
                </a:xfrm>
                <a:grpFill/>
              </p:grpSpPr>
              <p:sp>
                <p:nvSpPr>
                  <p:cNvPr id="336" name="Rectangle 335">
                    <a:extLst>
                      <a:ext uri="{FF2B5EF4-FFF2-40B4-BE49-F238E27FC236}">
                        <a16:creationId xmlns:a16="http://schemas.microsoft.com/office/drawing/2014/main" id="{7FFFBE0F-511E-4376-BF20-460B862362A9}"/>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id="{4C5F9D9A-7C5F-44A6-9D13-FB9A0634E06C}"/>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8" name="Rectangle 337">
                    <a:extLst>
                      <a:ext uri="{FF2B5EF4-FFF2-40B4-BE49-F238E27FC236}">
                        <a16:creationId xmlns:a16="http://schemas.microsoft.com/office/drawing/2014/main" id="{EA3EA1E6-ACE4-41B3-8C00-4E1E2B7C795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9" name="Rectangle 338">
                    <a:extLst>
                      <a:ext uri="{FF2B5EF4-FFF2-40B4-BE49-F238E27FC236}">
                        <a16:creationId xmlns:a16="http://schemas.microsoft.com/office/drawing/2014/main" id="{17205E3C-2865-4482-AAE8-808BEFF4CD5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1" name="Group 330">
                  <a:extLst>
                    <a:ext uri="{FF2B5EF4-FFF2-40B4-BE49-F238E27FC236}">
                      <a16:creationId xmlns:a16="http://schemas.microsoft.com/office/drawing/2014/main" id="{7194674C-38F8-4341-82BF-E9062188FFC8}"/>
                    </a:ext>
                  </a:extLst>
                </p:cNvPr>
                <p:cNvGrpSpPr/>
                <p:nvPr/>
              </p:nvGrpSpPr>
              <p:grpSpPr>
                <a:xfrm>
                  <a:off x="2292350" y="1978025"/>
                  <a:ext cx="533400" cy="542925"/>
                  <a:chOff x="1701800" y="1374775"/>
                  <a:chExt cx="533400" cy="542925"/>
                </a:xfrm>
                <a:grpFill/>
              </p:grpSpPr>
              <p:sp>
                <p:nvSpPr>
                  <p:cNvPr id="332" name="Rectangle 331">
                    <a:extLst>
                      <a:ext uri="{FF2B5EF4-FFF2-40B4-BE49-F238E27FC236}">
                        <a16:creationId xmlns:a16="http://schemas.microsoft.com/office/drawing/2014/main" id="{3C4D0DBF-9D43-4111-9607-51157A2CA0E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3" name="Rectangle 332">
                    <a:extLst>
                      <a:ext uri="{FF2B5EF4-FFF2-40B4-BE49-F238E27FC236}">
                        <a16:creationId xmlns:a16="http://schemas.microsoft.com/office/drawing/2014/main" id="{11728D37-A7EB-4E0B-98ED-EE39B0DC75A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4" name="Rectangle 333">
                    <a:extLst>
                      <a:ext uri="{FF2B5EF4-FFF2-40B4-BE49-F238E27FC236}">
                        <a16:creationId xmlns:a16="http://schemas.microsoft.com/office/drawing/2014/main" id="{B65CE67F-ADD8-4B94-925A-BE33429B0956}"/>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5" name="Rectangle 334">
                    <a:extLst>
                      <a:ext uri="{FF2B5EF4-FFF2-40B4-BE49-F238E27FC236}">
                        <a16:creationId xmlns:a16="http://schemas.microsoft.com/office/drawing/2014/main" id="{1335DB50-A54B-4746-82D6-23B97FCD6DB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7" name="Group 306">
                <a:extLst>
                  <a:ext uri="{FF2B5EF4-FFF2-40B4-BE49-F238E27FC236}">
                    <a16:creationId xmlns:a16="http://schemas.microsoft.com/office/drawing/2014/main" id="{2944E301-463A-4426-8826-4414EFE2D383}"/>
                  </a:ext>
                </a:extLst>
              </p:cNvPr>
              <p:cNvGrpSpPr/>
              <p:nvPr/>
            </p:nvGrpSpPr>
            <p:grpSpPr>
              <a:xfrm>
                <a:off x="2895600" y="1374775"/>
                <a:ext cx="1123950" cy="1146175"/>
                <a:chOff x="1701800" y="1374775"/>
                <a:chExt cx="1123950" cy="1146175"/>
              </a:xfrm>
              <a:grpFill/>
            </p:grpSpPr>
            <p:grpSp>
              <p:nvGrpSpPr>
                <p:cNvPr id="308" name="Group 307">
                  <a:extLst>
                    <a:ext uri="{FF2B5EF4-FFF2-40B4-BE49-F238E27FC236}">
                      <a16:creationId xmlns:a16="http://schemas.microsoft.com/office/drawing/2014/main" id="{ECE604EE-3587-46C7-8102-BA45921EEBD8}"/>
                    </a:ext>
                  </a:extLst>
                </p:cNvPr>
                <p:cNvGrpSpPr/>
                <p:nvPr/>
              </p:nvGrpSpPr>
              <p:grpSpPr>
                <a:xfrm>
                  <a:off x="1701800" y="1374775"/>
                  <a:ext cx="533400" cy="542925"/>
                  <a:chOff x="1701800" y="1374775"/>
                  <a:chExt cx="533400" cy="542925"/>
                </a:xfrm>
                <a:grpFill/>
              </p:grpSpPr>
              <p:sp>
                <p:nvSpPr>
                  <p:cNvPr id="324" name="Rectangle 323">
                    <a:extLst>
                      <a:ext uri="{FF2B5EF4-FFF2-40B4-BE49-F238E27FC236}">
                        <a16:creationId xmlns:a16="http://schemas.microsoft.com/office/drawing/2014/main" id="{43B15592-6A68-4306-A1D6-66782D3AC14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5" name="Rectangle 324">
                    <a:extLst>
                      <a:ext uri="{FF2B5EF4-FFF2-40B4-BE49-F238E27FC236}">
                        <a16:creationId xmlns:a16="http://schemas.microsoft.com/office/drawing/2014/main" id="{C4491204-E9CB-4616-BAA6-3E5DE2059F13}"/>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6" name="Rectangle 325">
                    <a:extLst>
                      <a:ext uri="{FF2B5EF4-FFF2-40B4-BE49-F238E27FC236}">
                        <a16:creationId xmlns:a16="http://schemas.microsoft.com/office/drawing/2014/main" id="{83F50058-9CC1-4704-B164-CF06D6286E0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3A93D9BE-671D-4117-9729-40693D47DE7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09" name="Group 308">
                  <a:extLst>
                    <a:ext uri="{FF2B5EF4-FFF2-40B4-BE49-F238E27FC236}">
                      <a16:creationId xmlns:a16="http://schemas.microsoft.com/office/drawing/2014/main" id="{810B66FA-11D3-4891-985E-52B2B485603B}"/>
                    </a:ext>
                  </a:extLst>
                </p:cNvPr>
                <p:cNvGrpSpPr/>
                <p:nvPr/>
              </p:nvGrpSpPr>
              <p:grpSpPr>
                <a:xfrm>
                  <a:off x="1701800" y="1978025"/>
                  <a:ext cx="533400" cy="542925"/>
                  <a:chOff x="1701800" y="1374775"/>
                  <a:chExt cx="533400" cy="542925"/>
                </a:xfrm>
                <a:grpFill/>
              </p:grpSpPr>
              <p:sp>
                <p:nvSpPr>
                  <p:cNvPr id="320" name="Rectangle 319">
                    <a:extLst>
                      <a:ext uri="{FF2B5EF4-FFF2-40B4-BE49-F238E27FC236}">
                        <a16:creationId xmlns:a16="http://schemas.microsoft.com/office/drawing/2014/main" id="{7E987185-1DCF-4DA8-88E2-A3582B859D18}"/>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8D1B9639-87F4-4CE0-B82D-CB4E69CED2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2" name="Rectangle 321">
                    <a:extLst>
                      <a:ext uri="{FF2B5EF4-FFF2-40B4-BE49-F238E27FC236}">
                        <a16:creationId xmlns:a16="http://schemas.microsoft.com/office/drawing/2014/main" id="{455EE062-DB0E-4857-972B-F8F8F7C80AB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F3FF3132-C43B-423F-8053-CC99AD17D35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0" name="Group 309">
                  <a:extLst>
                    <a:ext uri="{FF2B5EF4-FFF2-40B4-BE49-F238E27FC236}">
                      <a16:creationId xmlns:a16="http://schemas.microsoft.com/office/drawing/2014/main" id="{1A122350-65A5-415E-AFD3-25DA4482C239}"/>
                    </a:ext>
                  </a:extLst>
                </p:cNvPr>
                <p:cNvGrpSpPr/>
                <p:nvPr/>
              </p:nvGrpSpPr>
              <p:grpSpPr>
                <a:xfrm>
                  <a:off x="2292350" y="1374775"/>
                  <a:ext cx="533400" cy="542925"/>
                  <a:chOff x="1701800" y="1374775"/>
                  <a:chExt cx="533400" cy="542925"/>
                </a:xfrm>
                <a:grpFill/>
              </p:grpSpPr>
              <p:sp>
                <p:nvSpPr>
                  <p:cNvPr id="316" name="Rectangle 315">
                    <a:extLst>
                      <a:ext uri="{FF2B5EF4-FFF2-40B4-BE49-F238E27FC236}">
                        <a16:creationId xmlns:a16="http://schemas.microsoft.com/office/drawing/2014/main" id="{9C7404DE-0726-47A6-AF7C-A11429B7302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7" name="Rectangle 316">
                    <a:extLst>
                      <a:ext uri="{FF2B5EF4-FFF2-40B4-BE49-F238E27FC236}">
                        <a16:creationId xmlns:a16="http://schemas.microsoft.com/office/drawing/2014/main" id="{8547117A-A627-480A-BD26-509329E9169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8" name="Rectangle 317">
                    <a:extLst>
                      <a:ext uri="{FF2B5EF4-FFF2-40B4-BE49-F238E27FC236}">
                        <a16:creationId xmlns:a16="http://schemas.microsoft.com/office/drawing/2014/main" id="{659D6485-87AC-4166-90E0-907C7A7124DD}"/>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9" name="Rectangle 318">
                    <a:extLst>
                      <a:ext uri="{FF2B5EF4-FFF2-40B4-BE49-F238E27FC236}">
                        <a16:creationId xmlns:a16="http://schemas.microsoft.com/office/drawing/2014/main" id="{79E9E396-E40A-4632-84FE-AA497036A74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1" name="Group 310">
                  <a:extLst>
                    <a:ext uri="{FF2B5EF4-FFF2-40B4-BE49-F238E27FC236}">
                      <a16:creationId xmlns:a16="http://schemas.microsoft.com/office/drawing/2014/main" id="{97FB4652-E3D4-4F75-B018-7AB72C5B61F6}"/>
                    </a:ext>
                  </a:extLst>
                </p:cNvPr>
                <p:cNvGrpSpPr/>
                <p:nvPr/>
              </p:nvGrpSpPr>
              <p:grpSpPr>
                <a:xfrm>
                  <a:off x="2292350" y="1978025"/>
                  <a:ext cx="533400" cy="542925"/>
                  <a:chOff x="1701800" y="1374775"/>
                  <a:chExt cx="533400" cy="542925"/>
                </a:xfrm>
                <a:grpFill/>
              </p:grpSpPr>
              <p:sp>
                <p:nvSpPr>
                  <p:cNvPr id="312" name="Rectangle 311">
                    <a:extLst>
                      <a:ext uri="{FF2B5EF4-FFF2-40B4-BE49-F238E27FC236}">
                        <a16:creationId xmlns:a16="http://schemas.microsoft.com/office/drawing/2014/main" id="{23F917C7-B0E7-4E26-A7A4-1C703AE9E2A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3" name="Rectangle 312">
                    <a:extLst>
                      <a:ext uri="{FF2B5EF4-FFF2-40B4-BE49-F238E27FC236}">
                        <a16:creationId xmlns:a16="http://schemas.microsoft.com/office/drawing/2014/main" id="{C08B0E44-0930-4E90-B2B9-5BEAA58BCB8D}"/>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4" name="Rectangle 313">
                    <a:extLst>
                      <a:ext uri="{FF2B5EF4-FFF2-40B4-BE49-F238E27FC236}">
                        <a16:creationId xmlns:a16="http://schemas.microsoft.com/office/drawing/2014/main" id="{FCBAD7B6-72E9-4404-8B79-3F805F320390}"/>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5" name="Rectangle 314">
                    <a:extLst>
                      <a:ext uri="{FF2B5EF4-FFF2-40B4-BE49-F238E27FC236}">
                        <a16:creationId xmlns:a16="http://schemas.microsoft.com/office/drawing/2014/main" id="{4BB75612-D986-4D0F-B799-BB5F0BB487D4}"/>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sp>
          <p:nvSpPr>
            <p:cNvPr id="196" name="Isosceles Triangle 195">
              <a:extLst>
                <a:ext uri="{FF2B5EF4-FFF2-40B4-BE49-F238E27FC236}">
                  <a16:creationId xmlns:a16="http://schemas.microsoft.com/office/drawing/2014/main" id="{8B40E16D-7DC3-470A-BB37-BF8E8A07B646}"/>
                </a:ext>
              </a:extLst>
            </p:cNvPr>
            <p:cNvSpPr/>
            <p:nvPr/>
          </p:nvSpPr>
          <p:spPr>
            <a:xfrm rot="5400000">
              <a:off x="4635328" y="3053448"/>
              <a:ext cx="1623207" cy="1201058"/>
            </a:xfrm>
            <a:prstGeom prst="triangle">
              <a:avLst/>
            </a:prstGeom>
            <a:solidFill>
              <a:srgbClr val="B4009E"/>
            </a:solidFill>
            <a:ln>
              <a:solidFill>
                <a:srgbClr val="B4009E"/>
              </a:solidFill>
            </a:ln>
          </p:spPr>
          <p:style>
            <a:lnRef idx="2">
              <a:schemeClr val="dk1">
                <a:shade val="50000"/>
              </a:schemeClr>
            </a:lnRef>
            <a:fillRef idx="1">
              <a:schemeClr val="dk1"/>
            </a:fillRef>
            <a:effectRef idx="0">
              <a:schemeClr val="dk1"/>
            </a:effectRef>
            <a:fontRef idx="minor">
              <a:schemeClr val="lt1"/>
            </a:fontRef>
          </p:style>
          <p:txBody>
            <a:bodyPr vert="vert270" lIns="0" tIns="0" rIns="0" bIns="0" rtlCol="0" anchor="ctr"/>
            <a:lstStyle/>
            <a:p>
              <a:pPr marL="84138"/>
              <a:r>
                <a:rPr lang="en-US" sz="1400" dirty="0"/>
                <a:t>HTTP</a:t>
              </a:r>
            </a:p>
            <a:p>
              <a:pPr marL="84138"/>
              <a:r>
                <a:rPr lang="en-US" sz="1400" dirty="0"/>
                <a:t>AMQP</a:t>
              </a:r>
            </a:p>
          </p:txBody>
        </p:sp>
        <p:sp>
          <p:nvSpPr>
            <p:cNvPr id="198" name="Rectangle 197">
              <a:extLst>
                <a:ext uri="{FF2B5EF4-FFF2-40B4-BE49-F238E27FC236}">
                  <a16:creationId xmlns:a16="http://schemas.microsoft.com/office/drawing/2014/main" id="{D87FA665-28EA-45A3-A5A8-8D61FEE0EC5C}"/>
                </a:ext>
              </a:extLst>
            </p:cNvPr>
            <p:cNvSpPr/>
            <p:nvPr/>
          </p:nvSpPr>
          <p:spPr>
            <a:xfrm>
              <a:off x="6172580" y="2243181"/>
              <a:ext cx="2346887" cy="2584239"/>
            </a:xfrm>
            <a:prstGeom prst="rect">
              <a:avLst/>
            </a:prstGeom>
            <a:solidFill>
              <a:srgbClr val="E6E6E6"/>
            </a:solidFill>
            <a:ln w="19050">
              <a:solidFill>
                <a:srgbClr val="D2D2D2"/>
              </a:solidFill>
            </a:ln>
          </p:spPr>
          <p:style>
            <a:lnRef idx="2">
              <a:schemeClr val="dk1"/>
            </a:lnRef>
            <a:fillRef idx="1">
              <a:schemeClr val="lt1"/>
            </a:fillRef>
            <a:effectRef idx="0">
              <a:schemeClr val="dk1"/>
            </a:effectRef>
            <a:fontRef idx="minor">
              <a:schemeClr val="dk1"/>
            </a:fontRef>
          </p:style>
          <p:txBody>
            <a:bodyPr tIns="108000" rtlCol="0" anchor="t"/>
            <a:lstStyle/>
            <a:p>
              <a:pPr algn="ctr"/>
              <a:r>
                <a:rPr lang="en-US" sz="1800" dirty="0"/>
                <a:t>Azure Event Hubs</a:t>
              </a:r>
            </a:p>
          </p:txBody>
        </p:sp>
        <p:sp>
          <p:nvSpPr>
            <p:cNvPr id="199" name="Rectangle 198">
              <a:extLst>
                <a:ext uri="{FF2B5EF4-FFF2-40B4-BE49-F238E27FC236}">
                  <a16:creationId xmlns:a16="http://schemas.microsoft.com/office/drawing/2014/main" id="{7181DB45-FC47-427E-93E4-C42AEA879E41}"/>
                </a:ext>
              </a:extLst>
            </p:cNvPr>
            <p:cNvSpPr/>
            <p:nvPr/>
          </p:nvSpPr>
          <p:spPr>
            <a:xfrm>
              <a:off x="6383369" y="2773849"/>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1</a:t>
              </a:r>
            </a:p>
          </p:txBody>
        </p:sp>
        <p:sp>
          <p:nvSpPr>
            <p:cNvPr id="200" name="Rectangle 199">
              <a:extLst>
                <a:ext uri="{FF2B5EF4-FFF2-40B4-BE49-F238E27FC236}">
                  <a16:creationId xmlns:a16="http://schemas.microsoft.com/office/drawing/2014/main" id="{7999BE3E-5B68-4B9D-B586-E3BB1CBFD6F2}"/>
                </a:ext>
              </a:extLst>
            </p:cNvPr>
            <p:cNvSpPr/>
            <p:nvPr/>
          </p:nvSpPr>
          <p:spPr>
            <a:xfrm>
              <a:off x="6383369" y="3273475"/>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2</a:t>
              </a:r>
            </a:p>
          </p:txBody>
        </p:sp>
        <p:sp>
          <p:nvSpPr>
            <p:cNvPr id="201" name="Rectangle 200">
              <a:extLst>
                <a:ext uri="{FF2B5EF4-FFF2-40B4-BE49-F238E27FC236}">
                  <a16:creationId xmlns:a16="http://schemas.microsoft.com/office/drawing/2014/main" id="{2D13490F-D849-4F39-9CAA-71A94B99A8C5}"/>
                </a:ext>
              </a:extLst>
            </p:cNvPr>
            <p:cNvSpPr/>
            <p:nvPr/>
          </p:nvSpPr>
          <p:spPr>
            <a:xfrm>
              <a:off x="6383369" y="3773102"/>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3</a:t>
              </a:r>
            </a:p>
          </p:txBody>
        </p:sp>
        <p:sp>
          <p:nvSpPr>
            <p:cNvPr id="202" name="Rectangle 201">
              <a:extLst>
                <a:ext uri="{FF2B5EF4-FFF2-40B4-BE49-F238E27FC236}">
                  <a16:creationId xmlns:a16="http://schemas.microsoft.com/office/drawing/2014/main" id="{667955B0-FDC7-44A4-BBCF-42329F04026B}"/>
                </a:ext>
              </a:extLst>
            </p:cNvPr>
            <p:cNvSpPr/>
            <p:nvPr/>
          </p:nvSpPr>
          <p:spPr>
            <a:xfrm>
              <a:off x="6383369" y="4272730"/>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4</a:t>
              </a:r>
            </a:p>
          </p:txBody>
        </p:sp>
        <p:cxnSp>
          <p:nvCxnSpPr>
            <p:cNvPr id="203" name="Straight Connector 202">
              <a:extLst>
                <a:ext uri="{FF2B5EF4-FFF2-40B4-BE49-F238E27FC236}">
                  <a16:creationId xmlns:a16="http://schemas.microsoft.com/office/drawing/2014/main" id="{7B15E359-F20F-4078-BBA3-DE0D3029967F}"/>
                </a:ext>
              </a:extLst>
            </p:cNvPr>
            <p:cNvCxnSpPr/>
            <p:nvPr/>
          </p:nvCxnSpPr>
          <p:spPr>
            <a:xfrm>
              <a:off x="646731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6" name="Straight Connector 205">
              <a:extLst>
                <a:ext uri="{FF2B5EF4-FFF2-40B4-BE49-F238E27FC236}">
                  <a16:creationId xmlns:a16="http://schemas.microsoft.com/office/drawing/2014/main" id="{0F375B3F-0D86-43A4-89EC-77DEE33FE05A}"/>
                </a:ext>
              </a:extLst>
            </p:cNvPr>
            <p:cNvCxnSpPr/>
            <p:nvPr/>
          </p:nvCxnSpPr>
          <p:spPr>
            <a:xfrm>
              <a:off x="649835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7" name="Straight Connector 206">
              <a:extLst>
                <a:ext uri="{FF2B5EF4-FFF2-40B4-BE49-F238E27FC236}">
                  <a16:creationId xmlns:a16="http://schemas.microsoft.com/office/drawing/2014/main" id="{CC93BD44-680D-4920-BDB3-DD2DFC2441EA}"/>
                </a:ext>
              </a:extLst>
            </p:cNvPr>
            <p:cNvCxnSpPr/>
            <p:nvPr/>
          </p:nvCxnSpPr>
          <p:spPr>
            <a:xfrm>
              <a:off x="693296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8" name="Straight Connector 207">
              <a:extLst>
                <a:ext uri="{FF2B5EF4-FFF2-40B4-BE49-F238E27FC236}">
                  <a16:creationId xmlns:a16="http://schemas.microsoft.com/office/drawing/2014/main" id="{357A65CB-B726-42F3-847C-0D9FED436D94}"/>
                </a:ext>
              </a:extLst>
            </p:cNvPr>
            <p:cNvCxnSpPr/>
            <p:nvPr/>
          </p:nvCxnSpPr>
          <p:spPr>
            <a:xfrm>
              <a:off x="690191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9" name="Straight Connector 208">
              <a:extLst>
                <a:ext uri="{FF2B5EF4-FFF2-40B4-BE49-F238E27FC236}">
                  <a16:creationId xmlns:a16="http://schemas.microsoft.com/office/drawing/2014/main" id="{0BBC6F59-AE71-431D-A728-A9FCBDB3D4D0}"/>
                </a:ext>
              </a:extLst>
            </p:cNvPr>
            <p:cNvCxnSpPr/>
            <p:nvPr/>
          </p:nvCxnSpPr>
          <p:spPr>
            <a:xfrm>
              <a:off x="652940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0" name="Straight Connector 209">
              <a:extLst>
                <a:ext uri="{FF2B5EF4-FFF2-40B4-BE49-F238E27FC236}">
                  <a16:creationId xmlns:a16="http://schemas.microsoft.com/office/drawing/2014/main" id="{B3542DE6-8E67-42B9-AB9E-FB220335167F}"/>
                </a:ext>
              </a:extLst>
            </p:cNvPr>
            <p:cNvCxnSpPr/>
            <p:nvPr/>
          </p:nvCxnSpPr>
          <p:spPr>
            <a:xfrm>
              <a:off x="656044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1" name="Straight Connector 210">
              <a:extLst>
                <a:ext uri="{FF2B5EF4-FFF2-40B4-BE49-F238E27FC236}">
                  <a16:creationId xmlns:a16="http://schemas.microsoft.com/office/drawing/2014/main" id="{48EAC79A-A902-4F3E-BABA-529C6C34AB88}"/>
                </a:ext>
              </a:extLst>
            </p:cNvPr>
            <p:cNvCxnSpPr/>
            <p:nvPr/>
          </p:nvCxnSpPr>
          <p:spPr>
            <a:xfrm>
              <a:off x="659148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2" name="Straight Connector 211">
              <a:extLst>
                <a:ext uri="{FF2B5EF4-FFF2-40B4-BE49-F238E27FC236}">
                  <a16:creationId xmlns:a16="http://schemas.microsoft.com/office/drawing/2014/main" id="{F525AC50-DBA4-4425-BFC1-50EEAE93E667}"/>
                </a:ext>
              </a:extLst>
            </p:cNvPr>
            <p:cNvCxnSpPr/>
            <p:nvPr/>
          </p:nvCxnSpPr>
          <p:spPr>
            <a:xfrm>
              <a:off x="6622529"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3" name="Straight Connector 212">
              <a:extLst>
                <a:ext uri="{FF2B5EF4-FFF2-40B4-BE49-F238E27FC236}">
                  <a16:creationId xmlns:a16="http://schemas.microsoft.com/office/drawing/2014/main" id="{7184382E-741A-44B6-8B70-FB93BF83FA4D}"/>
                </a:ext>
              </a:extLst>
            </p:cNvPr>
            <p:cNvCxnSpPr/>
            <p:nvPr/>
          </p:nvCxnSpPr>
          <p:spPr>
            <a:xfrm>
              <a:off x="6653572"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4" name="Straight Connector 213">
              <a:extLst>
                <a:ext uri="{FF2B5EF4-FFF2-40B4-BE49-F238E27FC236}">
                  <a16:creationId xmlns:a16="http://schemas.microsoft.com/office/drawing/2014/main" id="{3F348A05-799F-4B7D-9C39-87537E1E9D60}"/>
                </a:ext>
              </a:extLst>
            </p:cNvPr>
            <p:cNvCxnSpPr/>
            <p:nvPr/>
          </p:nvCxnSpPr>
          <p:spPr>
            <a:xfrm>
              <a:off x="668461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5" name="Straight Connector 214">
              <a:extLst>
                <a:ext uri="{FF2B5EF4-FFF2-40B4-BE49-F238E27FC236}">
                  <a16:creationId xmlns:a16="http://schemas.microsoft.com/office/drawing/2014/main" id="{A316AE5D-57A3-40E2-94D1-0F0413B49263}"/>
                </a:ext>
              </a:extLst>
            </p:cNvPr>
            <p:cNvCxnSpPr/>
            <p:nvPr/>
          </p:nvCxnSpPr>
          <p:spPr>
            <a:xfrm>
              <a:off x="6715658"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6" name="Straight Connector 215">
              <a:extLst>
                <a:ext uri="{FF2B5EF4-FFF2-40B4-BE49-F238E27FC236}">
                  <a16:creationId xmlns:a16="http://schemas.microsoft.com/office/drawing/2014/main" id="{3F3364AF-C1FA-41A8-AFF4-273232D83F90}"/>
                </a:ext>
              </a:extLst>
            </p:cNvPr>
            <p:cNvCxnSpPr/>
            <p:nvPr/>
          </p:nvCxnSpPr>
          <p:spPr>
            <a:xfrm>
              <a:off x="6746701"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7" name="Straight Connector 216">
              <a:extLst>
                <a:ext uri="{FF2B5EF4-FFF2-40B4-BE49-F238E27FC236}">
                  <a16:creationId xmlns:a16="http://schemas.microsoft.com/office/drawing/2014/main" id="{819CFA31-D9CE-47E1-A243-E1B00D5F83E2}"/>
                </a:ext>
              </a:extLst>
            </p:cNvPr>
            <p:cNvCxnSpPr/>
            <p:nvPr/>
          </p:nvCxnSpPr>
          <p:spPr>
            <a:xfrm>
              <a:off x="677774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8" name="Straight Connector 217">
              <a:extLst>
                <a:ext uri="{FF2B5EF4-FFF2-40B4-BE49-F238E27FC236}">
                  <a16:creationId xmlns:a16="http://schemas.microsoft.com/office/drawing/2014/main" id="{41D66DA6-B74B-4F2F-BE32-DD5AB73F15A9}"/>
                </a:ext>
              </a:extLst>
            </p:cNvPr>
            <p:cNvCxnSpPr/>
            <p:nvPr/>
          </p:nvCxnSpPr>
          <p:spPr>
            <a:xfrm>
              <a:off x="680878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1" name="Straight Connector 220">
              <a:extLst>
                <a:ext uri="{FF2B5EF4-FFF2-40B4-BE49-F238E27FC236}">
                  <a16:creationId xmlns:a16="http://schemas.microsoft.com/office/drawing/2014/main" id="{861047A3-9BAF-4F76-B3AB-E60B9196BFB0}"/>
                </a:ext>
              </a:extLst>
            </p:cNvPr>
            <p:cNvCxnSpPr/>
            <p:nvPr/>
          </p:nvCxnSpPr>
          <p:spPr>
            <a:xfrm>
              <a:off x="683983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2" name="Straight Connector 221">
              <a:extLst>
                <a:ext uri="{FF2B5EF4-FFF2-40B4-BE49-F238E27FC236}">
                  <a16:creationId xmlns:a16="http://schemas.microsoft.com/office/drawing/2014/main" id="{1EB33363-D65E-4249-84A7-2B95D14DE0CE}"/>
                </a:ext>
              </a:extLst>
            </p:cNvPr>
            <p:cNvCxnSpPr/>
            <p:nvPr/>
          </p:nvCxnSpPr>
          <p:spPr>
            <a:xfrm>
              <a:off x="687087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3" name="Straight Connector 222">
              <a:extLst>
                <a:ext uri="{FF2B5EF4-FFF2-40B4-BE49-F238E27FC236}">
                  <a16:creationId xmlns:a16="http://schemas.microsoft.com/office/drawing/2014/main" id="{96514BFF-D302-4B87-9462-FFE0514BAA51}"/>
                </a:ext>
              </a:extLst>
            </p:cNvPr>
            <p:cNvCxnSpPr/>
            <p:nvPr/>
          </p:nvCxnSpPr>
          <p:spPr>
            <a:xfrm>
              <a:off x="646731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4" name="Straight Connector 223">
              <a:extLst>
                <a:ext uri="{FF2B5EF4-FFF2-40B4-BE49-F238E27FC236}">
                  <a16:creationId xmlns:a16="http://schemas.microsoft.com/office/drawing/2014/main" id="{65997BA6-6432-4B26-A5CF-BD8BA390409C}"/>
                </a:ext>
              </a:extLst>
            </p:cNvPr>
            <p:cNvCxnSpPr/>
            <p:nvPr/>
          </p:nvCxnSpPr>
          <p:spPr>
            <a:xfrm>
              <a:off x="649639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5" name="Straight Connector 224">
              <a:extLst>
                <a:ext uri="{FF2B5EF4-FFF2-40B4-BE49-F238E27FC236}">
                  <a16:creationId xmlns:a16="http://schemas.microsoft.com/office/drawing/2014/main" id="{FB8E56FA-B38F-4A68-80D3-62FCECAAF623}"/>
                </a:ext>
              </a:extLst>
            </p:cNvPr>
            <p:cNvCxnSpPr/>
            <p:nvPr/>
          </p:nvCxnSpPr>
          <p:spPr>
            <a:xfrm>
              <a:off x="652546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6" name="Straight Connector 225">
              <a:extLst>
                <a:ext uri="{FF2B5EF4-FFF2-40B4-BE49-F238E27FC236}">
                  <a16:creationId xmlns:a16="http://schemas.microsoft.com/office/drawing/2014/main" id="{DA640696-C5D1-478D-8D12-019D9D12F320}"/>
                </a:ext>
              </a:extLst>
            </p:cNvPr>
            <p:cNvCxnSpPr/>
            <p:nvPr/>
          </p:nvCxnSpPr>
          <p:spPr>
            <a:xfrm>
              <a:off x="655454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7" name="Straight Connector 226">
              <a:extLst>
                <a:ext uri="{FF2B5EF4-FFF2-40B4-BE49-F238E27FC236}">
                  <a16:creationId xmlns:a16="http://schemas.microsoft.com/office/drawing/2014/main" id="{06CBD00B-40BF-461C-B412-82B5B37D651E}"/>
                </a:ext>
              </a:extLst>
            </p:cNvPr>
            <p:cNvCxnSpPr/>
            <p:nvPr/>
          </p:nvCxnSpPr>
          <p:spPr>
            <a:xfrm>
              <a:off x="658361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8" name="Straight Connector 227">
              <a:extLst>
                <a:ext uri="{FF2B5EF4-FFF2-40B4-BE49-F238E27FC236}">
                  <a16:creationId xmlns:a16="http://schemas.microsoft.com/office/drawing/2014/main" id="{EAB99C9C-A811-4475-B48C-25740BEF8308}"/>
                </a:ext>
              </a:extLst>
            </p:cNvPr>
            <p:cNvCxnSpPr/>
            <p:nvPr/>
          </p:nvCxnSpPr>
          <p:spPr>
            <a:xfrm>
              <a:off x="661269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9" name="Straight Connector 228">
              <a:extLst>
                <a:ext uri="{FF2B5EF4-FFF2-40B4-BE49-F238E27FC236}">
                  <a16:creationId xmlns:a16="http://schemas.microsoft.com/office/drawing/2014/main" id="{AE78F74F-7731-41E3-807C-3D5DEB84FD6D}"/>
                </a:ext>
              </a:extLst>
            </p:cNvPr>
            <p:cNvCxnSpPr/>
            <p:nvPr/>
          </p:nvCxnSpPr>
          <p:spPr>
            <a:xfrm>
              <a:off x="664177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0" name="Straight Connector 229">
              <a:extLst>
                <a:ext uri="{FF2B5EF4-FFF2-40B4-BE49-F238E27FC236}">
                  <a16:creationId xmlns:a16="http://schemas.microsoft.com/office/drawing/2014/main" id="{E25C9CD2-3B6C-496E-AB94-15222BA81486}"/>
                </a:ext>
              </a:extLst>
            </p:cNvPr>
            <p:cNvCxnSpPr/>
            <p:nvPr/>
          </p:nvCxnSpPr>
          <p:spPr>
            <a:xfrm>
              <a:off x="667084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1" name="Straight Connector 230">
              <a:extLst>
                <a:ext uri="{FF2B5EF4-FFF2-40B4-BE49-F238E27FC236}">
                  <a16:creationId xmlns:a16="http://schemas.microsoft.com/office/drawing/2014/main" id="{F0ABFD8D-AE13-48AA-83F8-18953047F780}"/>
                </a:ext>
              </a:extLst>
            </p:cNvPr>
            <p:cNvCxnSpPr/>
            <p:nvPr/>
          </p:nvCxnSpPr>
          <p:spPr>
            <a:xfrm>
              <a:off x="669992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2" name="Straight Connector 231">
              <a:extLst>
                <a:ext uri="{FF2B5EF4-FFF2-40B4-BE49-F238E27FC236}">
                  <a16:creationId xmlns:a16="http://schemas.microsoft.com/office/drawing/2014/main" id="{33199778-AC6B-4046-AC53-A5452B69F8CD}"/>
                </a:ext>
              </a:extLst>
            </p:cNvPr>
            <p:cNvCxnSpPr/>
            <p:nvPr/>
          </p:nvCxnSpPr>
          <p:spPr>
            <a:xfrm>
              <a:off x="672899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3" name="Straight Connector 232">
              <a:extLst>
                <a:ext uri="{FF2B5EF4-FFF2-40B4-BE49-F238E27FC236}">
                  <a16:creationId xmlns:a16="http://schemas.microsoft.com/office/drawing/2014/main" id="{CCEE18F9-87B7-44EA-A8A7-0077FFD90E00}"/>
                </a:ext>
              </a:extLst>
            </p:cNvPr>
            <p:cNvCxnSpPr/>
            <p:nvPr/>
          </p:nvCxnSpPr>
          <p:spPr>
            <a:xfrm>
              <a:off x="675807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5" name="Straight Connector 234">
              <a:extLst>
                <a:ext uri="{FF2B5EF4-FFF2-40B4-BE49-F238E27FC236}">
                  <a16:creationId xmlns:a16="http://schemas.microsoft.com/office/drawing/2014/main" id="{A93FDDAD-87B2-4771-BB92-F8828F2620A9}"/>
                </a:ext>
              </a:extLst>
            </p:cNvPr>
            <p:cNvCxnSpPr/>
            <p:nvPr/>
          </p:nvCxnSpPr>
          <p:spPr>
            <a:xfrm>
              <a:off x="678715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6" name="Straight Connector 235">
              <a:extLst>
                <a:ext uri="{FF2B5EF4-FFF2-40B4-BE49-F238E27FC236}">
                  <a16:creationId xmlns:a16="http://schemas.microsoft.com/office/drawing/2014/main" id="{0C875A20-A46C-49DC-B213-9652C946072A}"/>
                </a:ext>
              </a:extLst>
            </p:cNvPr>
            <p:cNvCxnSpPr/>
            <p:nvPr/>
          </p:nvCxnSpPr>
          <p:spPr>
            <a:xfrm>
              <a:off x="681622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7" name="Straight Connector 236">
              <a:extLst>
                <a:ext uri="{FF2B5EF4-FFF2-40B4-BE49-F238E27FC236}">
                  <a16:creationId xmlns:a16="http://schemas.microsoft.com/office/drawing/2014/main" id="{0C13392B-DEDA-4EB9-BF58-61DE2F2C7BFA}"/>
                </a:ext>
              </a:extLst>
            </p:cNvPr>
            <p:cNvCxnSpPr/>
            <p:nvPr/>
          </p:nvCxnSpPr>
          <p:spPr>
            <a:xfrm>
              <a:off x="6845299"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8" name="Straight Connector 237">
              <a:extLst>
                <a:ext uri="{FF2B5EF4-FFF2-40B4-BE49-F238E27FC236}">
                  <a16:creationId xmlns:a16="http://schemas.microsoft.com/office/drawing/2014/main" id="{7ADA3086-7D22-4938-8EE5-2F0068488B1C}"/>
                </a:ext>
              </a:extLst>
            </p:cNvPr>
            <p:cNvCxnSpPr/>
            <p:nvPr/>
          </p:nvCxnSpPr>
          <p:spPr>
            <a:xfrm>
              <a:off x="646731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0" name="Straight Connector 239">
              <a:extLst>
                <a:ext uri="{FF2B5EF4-FFF2-40B4-BE49-F238E27FC236}">
                  <a16:creationId xmlns:a16="http://schemas.microsoft.com/office/drawing/2014/main" id="{6005324E-7EBE-4D4C-BD3E-DCECFA88AC2C}"/>
                </a:ext>
              </a:extLst>
            </p:cNvPr>
            <p:cNvCxnSpPr/>
            <p:nvPr/>
          </p:nvCxnSpPr>
          <p:spPr>
            <a:xfrm>
              <a:off x="649735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1" name="Straight Connector 240">
              <a:extLst>
                <a:ext uri="{FF2B5EF4-FFF2-40B4-BE49-F238E27FC236}">
                  <a16:creationId xmlns:a16="http://schemas.microsoft.com/office/drawing/2014/main" id="{E03F6AF5-777F-4C4B-9A54-D360238412EE}"/>
                </a:ext>
              </a:extLst>
            </p:cNvPr>
            <p:cNvCxnSpPr/>
            <p:nvPr/>
          </p:nvCxnSpPr>
          <p:spPr>
            <a:xfrm>
              <a:off x="652739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3" name="Straight Connector 242">
              <a:extLst>
                <a:ext uri="{FF2B5EF4-FFF2-40B4-BE49-F238E27FC236}">
                  <a16:creationId xmlns:a16="http://schemas.microsoft.com/office/drawing/2014/main" id="{BB1738CD-B6F6-4CA5-B64E-F2E83161DD59}"/>
                </a:ext>
              </a:extLst>
            </p:cNvPr>
            <p:cNvCxnSpPr/>
            <p:nvPr/>
          </p:nvCxnSpPr>
          <p:spPr>
            <a:xfrm>
              <a:off x="655744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4" name="Straight Connector 243">
              <a:extLst>
                <a:ext uri="{FF2B5EF4-FFF2-40B4-BE49-F238E27FC236}">
                  <a16:creationId xmlns:a16="http://schemas.microsoft.com/office/drawing/2014/main" id="{7E461C7B-CC55-443E-B41E-507E0DC2990E}"/>
                </a:ext>
              </a:extLst>
            </p:cNvPr>
            <p:cNvCxnSpPr/>
            <p:nvPr/>
          </p:nvCxnSpPr>
          <p:spPr>
            <a:xfrm>
              <a:off x="658748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5" name="Straight Connector 244">
              <a:extLst>
                <a:ext uri="{FF2B5EF4-FFF2-40B4-BE49-F238E27FC236}">
                  <a16:creationId xmlns:a16="http://schemas.microsoft.com/office/drawing/2014/main" id="{F5440BA1-8AC0-46A3-8CE4-E66749F0D024}"/>
                </a:ext>
              </a:extLst>
            </p:cNvPr>
            <p:cNvCxnSpPr/>
            <p:nvPr/>
          </p:nvCxnSpPr>
          <p:spPr>
            <a:xfrm>
              <a:off x="661752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6" name="Straight Connector 245">
              <a:extLst>
                <a:ext uri="{FF2B5EF4-FFF2-40B4-BE49-F238E27FC236}">
                  <a16:creationId xmlns:a16="http://schemas.microsoft.com/office/drawing/2014/main" id="{8185A1E4-F8E2-4285-8B28-CCFFF3DED3C9}"/>
                </a:ext>
              </a:extLst>
            </p:cNvPr>
            <p:cNvCxnSpPr/>
            <p:nvPr/>
          </p:nvCxnSpPr>
          <p:spPr>
            <a:xfrm>
              <a:off x="664756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7" name="Straight Connector 246">
              <a:extLst>
                <a:ext uri="{FF2B5EF4-FFF2-40B4-BE49-F238E27FC236}">
                  <a16:creationId xmlns:a16="http://schemas.microsoft.com/office/drawing/2014/main" id="{96D284B3-1AEA-4C19-8CB1-5676EDCFFBE2}"/>
                </a:ext>
              </a:extLst>
            </p:cNvPr>
            <p:cNvCxnSpPr/>
            <p:nvPr/>
          </p:nvCxnSpPr>
          <p:spPr>
            <a:xfrm>
              <a:off x="667760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8" name="Straight Connector 247">
              <a:extLst>
                <a:ext uri="{FF2B5EF4-FFF2-40B4-BE49-F238E27FC236}">
                  <a16:creationId xmlns:a16="http://schemas.microsoft.com/office/drawing/2014/main" id="{EAC3C03A-A761-4079-B326-339E374CF8F8}"/>
                </a:ext>
              </a:extLst>
            </p:cNvPr>
            <p:cNvCxnSpPr/>
            <p:nvPr/>
          </p:nvCxnSpPr>
          <p:spPr>
            <a:xfrm>
              <a:off x="670765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9" name="Straight Connector 248">
              <a:extLst>
                <a:ext uri="{FF2B5EF4-FFF2-40B4-BE49-F238E27FC236}">
                  <a16:creationId xmlns:a16="http://schemas.microsoft.com/office/drawing/2014/main" id="{4602DE04-AA04-4259-83AE-1D80FFDC5FAA}"/>
                </a:ext>
              </a:extLst>
            </p:cNvPr>
            <p:cNvCxnSpPr/>
            <p:nvPr/>
          </p:nvCxnSpPr>
          <p:spPr>
            <a:xfrm>
              <a:off x="673769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0" name="Straight Connector 249">
              <a:extLst>
                <a:ext uri="{FF2B5EF4-FFF2-40B4-BE49-F238E27FC236}">
                  <a16:creationId xmlns:a16="http://schemas.microsoft.com/office/drawing/2014/main" id="{4CC96901-D829-4444-A6CE-13D7A6EDBA87}"/>
                </a:ext>
              </a:extLst>
            </p:cNvPr>
            <p:cNvCxnSpPr/>
            <p:nvPr/>
          </p:nvCxnSpPr>
          <p:spPr>
            <a:xfrm>
              <a:off x="6767731"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1" name="Straight Connector 250">
              <a:extLst>
                <a:ext uri="{FF2B5EF4-FFF2-40B4-BE49-F238E27FC236}">
                  <a16:creationId xmlns:a16="http://schemas.microsoft.com/office/drawing/2014/main" id="{D0D69A0B-6BE9-4165-AC08-FF5A9BCEEED3}"/>
                </a:ext>
              </a:extLst>
            </p:cNvPr>
            <p:cNvCxnSpPr/>
            <p:nvPr/>
          </p:nvCxnSpPr>
          <p:spPr>
            <a:xfrm>
              <a:off x="646731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2" name="Straight Connector 251">
              <a:extLst>
                <a:ext uri="{FF2B5EF4-FFF2-40B4-BE49-F238E27FC236}">
                  <a16:creationId xmlns:a16="http://schemas.microsoft.com/office/drawing/2014/main" id="{9336E50A-1464-4FF9-86EF-F24C2EF760BB}"/>
                </a:ext>
              </a:extLst>
            </p:cNvPr>
            <p:cNvCxnSpPr/>
            <p:nvPr/>
          </p:nvCxnSpPr>
          <p:spPr>
            <a:xfrm>
              <a:off x="649685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3" name="Straight Connector 252">
              <a:extLst>
                <a:ext uri="{FF2B5EF4-FFF2-40B4-BE49-F238E27FC236}">
                  <a16:creationId xmlns:a16="http://schemas.microsoft.com/office/drawing/2014/main" id="{3D46684F-2CC0-404C-91AA-1881568A2E11}"/>
                </a:ext>
              </a:extLst>
            </p:cNvPr>
            <p:cNvCxnSpPr/>
            <p:nvPr/>
          </p:nvCxnSpPr>
          <p:spPr>
            <a:xfrm>
              <a:off x="652638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4" name="Straight Connector 253">
              <a:extLst>
                <a:ext uri="{FF2B5EF4-FFF2-40B4-BE49-F238E27FC236}">
                  <a16:creationId xmlns:a16="http://schemas.microsoft.com/office/drawing/2014/main" id="{BC1DC14A-6A5E-4D6A-8616-374243F1DE8A}"/>
                </a:ext>
              </a:extLst>
            </p:cNvPr>
            <p:cNvCxnSpPr/>
            <p:nvPr/>
          </p:nvCxnSpPr>
          <p:spPr>
            <a:xfrm>
              <a:off x="655592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5" name="Straight Connector 254">
              <a:extLst>
                <a:ext uri="{FF2B5EF4-FFF2-40B4-BE49-F238E27FC236}">
                  <a16:creationId xmlns:a16="http://schemas.microsoft.com/office/drawing/2014/main" id="{604982FA-E665-4CB3-A617-3801425C2C95}"/>
                </a:ext>
              </a:extLst>
            </p:cNvPr>
            <p:cNvCxnSpPr/>
            <p:nvPr/>
          </p:nvCxnSpPr>
          <p:spPr>
            <a:xfrm>
              <a:off x="658545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6" name="Straight Connector 255">
              <a:extLst>
                <a:ext uri="{FF2B5EF4-FFF2-40B4-BE49-F238E27FC236}">
                  <a16:creationId xmlns:a16="http://schemas.microsoft.com/office/drawing/2014/main" id="{8F781EBF-B70B-43B0-A611-81D0D572FA2B}"/>
                </a:ext>
              </a:extLst>
            </p:cNvPr>
            <p:cNvCxnSpPr/>
            <p:nvPr/>
          </p:nvCxnSpPr>
          <p:spPr>
            <a:xfrm>
              <a:off x="661499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7" name="Straight Connector 256">
              <a:extLst>
                <a:ext uri="{FF2B5EF4-FFF2-40B4-BE49-F238E27FC236}">
                  <a16:creationId xmlns:a16="http://schemas.microsoft.com/office/drawing/2014/main" id="{BA550FFC-A6FE-40A2-B8AC-C292ED9C6DC4}"/>
                </a:ext>
              </a:extLst>
            </p:cNvPr>
            <p:cNvCxnSpPr/>
            <p:nvPr/>
          </p:nvCxnSpPr>
          <p:spPr>
            <a:xfrm>
              <a:off x="664453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8" name="Straight Connector 257">
              <a:extLst>
                <a:ext uri="{FF2B5EF4-FFF2-40B4-BE49-F238E27FC236}">
                  <a16:creationId xmlns:a16="http://schemas.microsoft.com/office/drawing/2014/main" id="{2E3675D8-8AA3-403E-8594-93B3D2A3A0E8}"/>
                </a:ext>
              </a:extLst>
            </p:cNvPr>
            <p:cNvCxnSpPr/>
            <p:nvPr/>
          </p:nvCxnSpPr>
          <p:spPr>
            <a:xfrm>
              <a:off x="667406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9" name="Straight Connector 258">
              <a:extLst>
                <a:ext uri="{FF2B5EF4-FFF2-40B4-BE49-F238E27FC236}">
                  <a16:creationId xmlns:a16="http://schemas.microsoft.com/office/drawing/2014/main" id="{B747125E-B2B9-4573-B860-EE63E3E8A677}"/>
                </a:ext>
              </a:extLst>
            </p:cNvPr>
            <p:cNvCxnSpPr/>
            <p:nvPr/>
          </p:nvCxnSpPr>
          <p:spPr>
            <a:xfrm>
              <a:off x="670360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0" name="Straight Connector 259">
              <a:extLst>
                <a:ext uri="{FF2B5EF4-FFF2-40B4-BE49-F238E27FC236}">
                  <a16:creationId xmlns:a16="http://schemas.microsoft.com/office/drawing/2014/main" id="{CA7A44C8-180F-4FD2-8650-700BB90A6E3A}"/>
                </a:ext>
              </a:extLst>
            </p:cNvPr>
            <p:cNvCxnSpPr/>
            <p:nvPr/>
          </p:nvCxnSpPr>
          <p:spPr>
            <a:xfrm>
              <a:off x="673313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1" name="Straight Connector 260">
              <a:extLst>
                <a:ext uri="{FF2B5EF4-FFF2-40B4-BE49-F238E27FC236}">
                  <a16:creationId xmlns:a16="http://schemas.microsoft.com/office/drawing/2014/main" id="{0B26AA4C-9BB6-45F6-9A09-AB17BD55D08E}"/>
                </a:ext>
              </a:extLst>
            </p:cNvPr>
            <p:cNvCxnSpPr/>
            <p:nvPr/>
          </p:nvCxnSpPr>
          <p:spPr>
            <a:xfrm>
              <a:off x="676267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2" name="Straight Connector 261">
              <a:extLst>
                <a:ext uri="{FF2B5EF4-FFF2-40B4-BE49-F238E27FC236}">
                  <a16:creationId xmlns:a16="http://schemas.microsoft.com/office/drawing/2014/main" id="{5DBD0BCE-2935-453E-A8A3-D4F6F95A7940}"/>
                </a:ext>
              </a:extLst>
            </p:cNvPr>
            <p:cNvCxnSpPr/>
            <p:nvPr/>
          </p:nvCxnSpPr>
          <p:spPr>
            <a:xfrm>
              <a:off x="679221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3" name="Straight Connector 262">
              <a:extLst>
                <a:ext uri="{FF2B5EF4-FFF2-40B4-BE49-F238E27FC236}">
                  <a16:creationId xmlns:a16="http://schemas.microsoft.com/office/drawing/2014/main" id="{9F1CCFCC-92F1-47B2-8CF2-E7AD895D72D4}"/>
                </a:ext>
              </a:extLst>
            </p:cNvPr>
            <p:cNvCxnSpPr/>
            <p:nvPr/>
          </p:nvCxnSpPr>
          <p:spPr>
            <a:xfrm>
              <a:off x="682174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4" name="Straight Connector 263">
              <a:extLst>
                <a:ext uri="{FF2B5EF4-FFF2-40B4-BE49-F238E27FC236}">
                  <a16:creationId xmlns:a16="http://schemas.microsoft.com/office/drawing/2014/main" id="{B155A81E-F8BF-40E5-B13D-2C2FB606C1C4}"/>
                </a:ext>
              </a:extLst>
            </p:cNvPr>
            <p:cNvCxnSpPr/>
            <p:nvPr/>
          </p:nvCxnSpPr>
          <p:spPr>
            <a:xfrm>
              <a:off x="685128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5" name="Straight Connector 264">
              <a:extLst>
                <a:ext uri="{FF2B5EF4-FFF2-40B4-BE49-F238E27FC236}">
                  <a16:creationId xmlns:a16="http://schemas.microsoft.com/office/drawing/2014/main" id="{68977D8F-5C38-45A6-9F70-B369D7C0B56E}"/>
                </a:ext>
              </a:extLst>
            </p:cNvPr>
            <p:cNvCxnSpPr/>
            <p:nvPr/>
          </p:nvCxnSpPr>
          <p:spPr>
            <a:xfrm>
              <a:off x="688081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6" name="Straight Connector 265">
              <a:extLst>
                <a:ext uri="{FF2B5EF4-FFF2-40B4-BE49-F238E27FC236}">
                  <a16:creationId xmlns:a16="http://schemas.microsoft.com/office/drawing/2014/main" id="{181D556B-CA65-4FC5-8F4F-9EDB9E64E9EF}"/>
                </a:ext>
              </a:extLst>
            </p:cNvPr>
            <p:cNvCxnSpPr/>
            <p:nvPr/>
          </p:nvCxnSpPr>
          <p:spPr>
            <a:xfrm>
              <a:off x="691035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7" name="Straight Connector 266">
              <a:extLst>
                <a:ext uri="{FF2B5EF4-FFF2-40B4-BE49-F238E27FC236}">
                  <a16:creationId xmlns:a16="http://schemas.microsoft.com/office/drawing/2014/main" id="{D6E50EF8-0D2E-4CD5-8106-FA239283BD2E}"/>
                </a:ext>
              </a:extLst>
            </p:cNvPr>
            <p:cNvCxnSpPr/>
            <p:nvPr/>
          </p:nvCxnSpPr>
          <p:spPr>
            <a:xfrm>
              <a:off x="693989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8" name="Straight Connector 267">
              <a:extLst>
                <a:ext uri="{FF2B5EF4-FFF2-40B4-BE49-F238E27FC236}">
                  <a16:creationId xmlns:a16="http://schemas.microsoft.com/office/drawing/2014/main" id="{24B895ED-DAA4-4C14-9B63-BA2D1806889E}"/>
                </a:ext>
              </a:extLst>
            </p:cNvPr>
            <p:cNvCxnSpPr/>
            <p:nvPr/>
          </p:nvCxnSpPr>
          <p:spPr>
            <a:xfrm>
              <a:off x="696942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9" name="Straight Connector 268">
              <a:extLst>
                <a:ext uri="{FF2B5EF4-FFF2-40B4-BE49-F238E27FC236}">
                  <a16:creationId xmlns:a16="http://schemas.microsoft.com/office/drawing/2014/main" id="{A65736B8-8AFE-45A5-B953-A70D0F682DF9}"/>
                </a:ext>
              </a:extLst>
            </p:cNvPr>
            <p:cNvCxnSpPr/>
            <p:nvPr/>
          </p:nvCxnSpPr>
          <p:spPr>
            <a:xfrm>
              <a:off x="699896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70" name="Straight Connector 269">
              <a:extLst>
                <a:ext uri="{FF2B5EF4-FFF2-40B4-BE49-F238E27FC236}">
                  <a16:creationId xmlns:a16="http://schemas.microsoft.com/office/drawing/2014/main" id="{F22C36EA-7151-4737-84B8-FF47D6864889}"/>
                </a:ext>
              </a:extLst>
            </p:cNvPr>
            <p:cNvCxnSpPr/>
            <p:nvPr/>
          </p:nvCxnSpPr>
          <p:spPr>
            <a:xfrm>
              <a:off x="7028501"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sp>
          <p:nvSpPr>
            <p:cNvPr id="271" name="Rectangle 270">
              <a:extLst>
                <a:ext uri="{FF2B5EF4-FFF2-40B4-BE49-F238E27FC236}">
                  <a16:creationId xmlns:a16="http://schemas.microsoft.com/office/drawing/2014/main" id="{E6EF4E38-366A-4F89-9ADC-2CED0D7B65A7}"/>
                </a:ext>
              </a:extLst>
            </p:cNvPr>
            <p:cNvSpPr/>
            <p:nvPr/>
          </p:nvSpPr>
          <p:spPr>
            <a:xfrm rot="5400000">
              <a:off x="11799424" y="4573173"/>
              <a:ext cx="377579" cy="1634148"/>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b"/>
            <a:lstStyle/>
            <a:p>
              <a:pPr algn="ctr"/>
              <a:r>
                <a:rPr lang="en-US" sz="1400" dirty="0"/>
                <a:t>Consumer group</a:t>
              </a:r>
            </a:p>
          </p:txBody>
        </p:sp>
        <p:sp>
          <p:nvSpPr>
            <p:cNvPr id="272" name="Rectangle 271">
              <a:extLst>
                <a:ext uri="{FF2B5EF4-FFF2-40B4-BE49-F238E27FC236}">
                  <a16:creationId xmlns:a16="http://schemas.microsoft.com/office/drawing/2014/main" id="{C163F33C-DB82-42CC-8DD9-E043DAC60DC0}"/>
                </a:ext>
              </a:extLst>
            </p:cNvPr>
            <p:cNvSpPr/>
            <p:nvPr/>
          </p:nvSpPr>
          <p:spPr>
            <a:xfrm>
              <a:off x="10880674" y="196937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3" name="Rectangle 272">
              <a:extLst>
                <a:ext uri="{FF2B5EF4-FFF2-40B4-BE49-F238E27FC236}">
                  <a16:creationId xmlns:a16="http://schemas.microsoft.com/office/drawing/2014/main" id="{2408C4EF-1F6B-48DE-B8F4-8E96BED885E7}"/>
                </a:ext>
              </a:extLst>
            </p:cNvPr>
            <p:cNvSpPr/>
            <p:nvPr/>
          </p:nvSpPr>
          <p:spPr>
            <a:xfrm>
              <a:off x="10880674" y="162534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4" name="Rectangle 273">
              <a:extLst>
                <a:ext uri="{FF2B5EF4-FFF2-40B4-BE49-F238E27FC236}">
                  <a16:creationId xmlns:a16="http://schemas.microsoft.com/office/drawing/2014/main" id="{CD372015-BFD5-4596-9D08-5382943EE8C1}"/>
                </a:ext>
              </a:extLst>
            </p:cNvPr>
            <p:cNvSpPr/>
            <p:nvPr/>
          </p:nvSpPr>
          <p:spPr>
            <a:xfrm>
              <a:off x="10880674" y="231340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5" name="Rectangle 274">
              <a:extLst>
                <a:ext uri="{FF2B5EF4-FFF2-40B4-BE49-F238E27FC236}">
                  <a16:creationId xmlns:a16="http://schemas.microsoft.com/office/drawing/2014/main" id="{BFBB629A-5F5A-45F4-876F-2F2A723EE094}"/>
                </a:ext>
              </a:extLst>
            </p:cNvPr>
            <p:cNvSpPr/>
            <p:nvPr/>
          </p:nvSpPr>
          <p:spPr>
            <a:xfrm>
              <a:off x="10880674" y="5102706"/>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6" name="Rectangle 275">
              <a:extLst>
                <a:ext uri="{FF2B5EF4-FFF2-40B4-BE49-F238E27FC236}">
                  <a16:creationId xmlns:a16="http://schemas.microsoft.com/office/drawing/2014/main" id="{10E7191E-DFF2-4BCD-9C64-9109E7E89941}"/>
                </a:ext>
              </a:extLst>
            </p:cNvPr>
            <p:cNvSpPr/>
            <p:nvPr/>
          </p:nvSpPr>
          <p:spPr>
            <a:xfrm>
              <a:off x="10880674" y="5449623"/>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7" name="Rectangle 276">
              <a:extLst>
                <a:ext uri="{FF2B5EF4-FFF2-40B4-BE49-F238E27FC236}">
                  <a16:creationId xmlns:a16="http://schemas.microsoft.com/office/drawing/2014/main" id="{AE5C74C8-97C8-4123-A0BC-8E546B37C69E}"/>
                </a:ext>
              </a:extLst>
            </p:cNvPr>
            <p:cNvSpPr/>
            <p:nvPr/>
          </p:nvSpPr>
          <p:spPr>
            <a:xfrm>
              <a:off x="10880674" y="475578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8" name="Rectangle 277">
              <a:extLst>
                <a:ext uri="{FF2B5EF4-FFF2-40B4-BE49-F238E27FC236}">
                  <a16:creationId xmlns:a16="http://schemas.microsoft.com/office/drawing/2014/main" id="{09612698-8586-48F3-BF39-4812358E37E7}"/>
                </a:ext>
              </a:extLst>
            </p:cNvPr>
            <p:cNvSpPr/>
            <p:nvPr/>
          </p:nvSpPr>
          <p:spPr>
            <a:xfrm>
              <a:off x="10880674" y="579653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79" name="Straight Arrow Connector 278">
              <a:extLst>
                <a:ext uri="{FF2B5EF4-FFF2-40B4-BE49-F238E27FC236}">
                  <a16:creationId xmlns:a16="http://schemas.microsoft.com/office/drawing/2014/main" id="{E0F10B4A-12B7-4D6D-A458-C0075CDD4E29}"/>
                </a:ext>
              </a:extLst>
            </p:cNvPr>
            <p:cNvCxnSpPr/>
            <p:nvPr/>
          </p:nvCxnSpPr>
          <p:spPr>
            <a:xfrm flipH="1">
              <a:off x="8182423" y="2874710"/>
              <a:ext cx="818702"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30EFB68-FFF8-4DA0-A1F6-D14B42B09E50}"/>
                </a:ext>
              </a:extLst>
            </p:cNvPr>
            <p:cNvCxnSpPr/>
            <p:nvPr/>
          </p:nvCxnSpPr>
          <p:spPr>
            <a:xfrm flipH="1">
              <a:off x="8182423" y="3060243"/>
              <a:ext cx="96634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C722D040-9386-488A-A48A-8DCFF1581F0A}"/>
                </a:ext>
              </a:extLst>
            </p:cNvPr>
            <p:cNvCxnSpPr/>
            <p:nvPr/>
          </p:nvCxnSpPr>
          <p:spPr>
            <a:xfrm flipH="1">
              <a:off x="8182423" y="3371414"/>
              <a:ext cx="109969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F147043C-F35E-492D-BE22-FBD8489227F7}"/>
                </a:ext>
              </a:extLst>
            </p:cNvPr>
            <p:cNvCxnSpPr/>
            <p:nvPr/>
          </p:nvCxnSpPr>
          <p:spPr>
            <a:xfrm flipH="1">
              <a:off x="8182425" y="3556947"/>
              <a:ext cx="697477"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36AC83D1-052D-4034-90E2-4F285EAC411D}"/>
                </a:ext>
              </a:extLst>
            </p:cNvPr>
            <p:cNvCxnSpPr/>
            <p:nvPr/>
          </p:nvCxnSpPr>
          <p:spPr>
            <a:xfrm flipH="1">
              <a:off x="8182424" y="3868118"/>
              <a:ext cx="1394957"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344AE884-08AC-4E71-BFA9-1CFB348A0F3F}"/>
                </a:ext>
              </a:extLst>
            </p:cNvPr>
            <p:cNvCxnSpPr/>
            <p:nvPr/>
          </p:nvCxnSpPr>
          <p:spPr>
            <a:xfrm flipH="1">
              <a:off x="8182423" y="4053651"/>
              <a:ext cx="48317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95DE8F94-6DAD-433D-A21D-5B003EEFC769}"/>
                </a:ext>
              </a:extLst>
            </p:cNvPr>
            <p:cNvCxnSpPr/>
            <p:nvPr/>
          </p:nvCxnSpPr>
          <p:spPr>
            <a:xfrm flipH="1">
              <a:off x="8182423" y="4364822"/>
              <a:ext cx="1742621"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AC127A-82D9-4F42-A146-3C9689D0D420}"/>
                </a:ext>
              </a:extLst>
            </p:cNvPr>
            <p:cNvCxnSpPr/>
            <p:nvPr/>
          </p:nvCxnSpPr>
          <p:spPr>
            <a:xfrm flipH="1">
              <a:off x="8182423" y="4550355"/>
              <a:ext cx="241585"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E8AFC62-5FA1-4BA5-9A70-6073B99361FB}"/>
                </a:ext>
              </a:extLst>
            </p:cNvPr>
            <p:cNvCxnSpPr/>
            <p:nvPr/>
          </p:nvCxnSpPr>
          <p:spPr>
            <a:xfrm flipH="1" flipV="1">
              <a:off x="8982075" y="1719263"/>
              <a:ext cx="1898599" cy="11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A2C98E9-426E-4536-BFB8-3A477B8BECD8}"/>
                </a:ext>
              </a:extLst>
            </p:cNvPr>
            <p:cNvCxnSpPr/>
            <p:nvPr/>
          </p:nvCxnSpPr>
          <p:spPr>
            <a:xfrm>
              <a:off x="9001125" y="1739442"/>
              <a:ext cx="0" cy="11564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62BB0D5-357A-4C59-B5EB-6B3321653260}"/>
                </a:ext>
              </a:extLst>
            </p:cNvPr>
            <p:cNvCxnSpPr/>
            <p:nvPr/>
          </p:nvCxnSpPr>
          <p:spPr>
            <a:xfrm>
              <a:off x="9282113" y="2060111"/>
              <a:ext cx="0" cy="1331113"/>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555F8E5-0AAF-44FF-B9D3-17E5A80B1F20}"/>
                </a:ext>
              </a:extLst>
            </p:cNvPr>
            <p:cNvCxnSpPr/>
            <p:nvPr/>
          </p:nvCxnSpPr>
          <p:spPr>
            <a:xfrm flipH="1" flipV="1">
              <a:off x="9263063" y="2060112"/>
              <a:ext cx="1617612"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77AAE80-34BD-4DFB-A6E2-C909B4EA35CB}"/>
                </a:ext>
              </a:extLst>
            </p:cNvPr>
            <p:cNvCxnSpPr/>
            <p:nvPr/>
          </p:nvCxnSpPr>
          <p:spPr>
            <a:xfrm flipH="1" flipV="1">
              <a:off x="9577381" y="2413566"/>
              <a:ext cx="1303295"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66801C3-5224-432D-8ED3-2ADEC7EF0216}"/>
                </a:ext>
              </a:extLst>
            </p:cNvPr>
            <p:cNvCxnSpPr/>
            <p:nvPr/>
          </p:nvCxnSpPr>
          <p:spPr>
            <a:xfrm>
              <a:off x="9577381" y="2396410"/>
              <a:ext cx="0" cy="149217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D433F7-B938-496C-8A25-A9E9E3BAC1EE}"/>
                </a:ext>
              </a:extLst>
            </p:cNvPr>
            <p:cNvCxnSpPr/>
            <p:nvPr/>
          </p:nvCxnSpPr>
          <p:spPr>
            <a:xfrm flipH="1">
              <a:off x="9906000" y="2768665"/>
              <a:ext cx="987156"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56C7DB0-F545-4C85-9065-D0B373BAE067}"/>
                </a:ext>
              </a:extLst>
            </p:cNvPr>
            <p:cNvCxnSpPr/>
            <p:nvPr/>
          </p:nvCxnSpPr>
          <p:spPr>
            <a:xfrm>
              <a:off x="9925044" y="2761140"/>
              <a:ext cx="0" cy="161973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BAA40EE-9E1F-4761-9AC3-DC1805837CA2}"/>
                </a:ext>
              </a:extLst>
            </p:cNvPr>
            <p:cNvCxnSpPr/>
            <p:nvPr/>
          </p:nvCxnSpPr>
          <p:spPr>
            <a:xfrm flipH="1" flipV="1">
              <a:off x="9129707" y="4859495"/>
              <a:ext cx="1750968"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2A24974-1DD2-4B12-9CA7-B47388700180}"/>
                </a:ext>
              </a:extLst>
            </p:cNvPr>
            <p:cNvCxnSpPr/>
            <p:nvPr/>
          </p:nvCxnSpPr>
          <p:spPr>
            <a:xfrm>
              <a:off x="9129707" y="3057321"/>
              <a:ext cx="0" cy="181947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54A0BE1-C820-40FA-82B5-2C0C482D5998}"/>
                </a:ext>
              </a:extLst>
            </p:cNvPr>
            <p:cNvCxnSpPr/>
            <p:nvPr/>
          </p:nvCxnSpPr>
          <p:spPr>
            <a:xfrm flipH="1" flipV="1">
              <a:off x="8860841" y="5218369"/>
              <a:ext cx="2019833"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19D2AD9-B682-40D5-B752-B4BC03012890}"/>
                </a:ext>
              </a:extLst>
            </p:cNvPr>
            <p:cNvCxnSpPr/>
            <p:nvPr/>
          </p:nvCxnSpPr>
          <p:spPr>
            <a:xfrm>
              <a:off x="8870371" y="3533168"/>
              <a:ext cx="0" cy="170320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84F212C3-A0D5-421D-855C-67292782E807}"/>
                </a:ext>
              </a:extLst>
            </p:cNvPr>
            <p:cNvCxnSpPr/>
            <p:nvPr/>
          </p:nvCxnSpPr>
          <p:spPr>
            <a:xfrm flipH="1" flipV="1">
              <a:off x="8665593" y="5553329"/>
              <a:ext cx="2215081"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B2591E7-74A8-464B-B31E-BACC6F07A574}"/>
                </a:ext>
              </a:extLst>
            </p:cNvPr>
            <p:cNvCxnSpPr/>
            <p:nvPr/>
          </p:nvCxnSpPr>
          <p:spPr>
            <a:xfrm>
              <a:off x="8665593" y="4034339"/>
              <a:ext cx="0" cy="154254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3D05D55C-B6D6-41F0-B85F-07D45AC2928E}"/>
                </a:ext>
              </a:extLst>
            </p:cNvPr>
            <p:cNvCxnSpPr/>
            <p:nvPr/>
          </p:nvCxnSpPr>
          <p:spPr>
            <a:xfrm flipH="1" flipV="1">
              <a:off x="8401050" y="5904457"/>
              <a:ext cx="2479625"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D673B21-B49A-4EF0-B3A8-70C13E243FAB}"/>
                </a:ext>
              </a:extLst>
            </p:cNvPr>
            <p:cNvCxnSpPr/>
            <p:nvPr/>
          </p:nvCxnSpPr>
          <p:spPr>
            <a:xfrm>
              <a:off x="8424008" y="4529315"/>
              <a:ext cx="0" cy="137092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227FA705-8D06-4C38-AADB-AC7486ED35FE}"/>
                </a:ext>
              </a:extLst>
            </p:cNvPr>
            <p:cNvSpPr/>
            <p:nvPr/>
          </p:nvSpPr>
          <p:spPr>
            <a:xfrm>
              <a:off x="10880674" y="2657435"/>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8329436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9123-5AE1-429A-8E50-5AB202306313}"/>
              </a:ext>
            </a:extLst>
          </p:cNvPr>
          <p:cNvSpPr>
            <a:spLocks noGrp="1"/>
          </p:cNvSpPr>
          <p:nvPr>
            <p:ph type="title"/>
          </p:nvPr>
        </p:nvSpPr>
        <p:spPr/>
        <p:txBody>
          <a:bodyPr/>
          <a:lstStyle/>
          <a:p>
            <a:r>
              <a:rPr lang="en-US" dirty="0"/>
              <a:t>Capture</a:t>
            </a:r>
          </a:p>
        </p:txBody>
      </p:sp>
      <p:sp>
        <p:nvSpPr>
          <p:cNvPr id="3" name="Text Placeholder 2">
            <a:extLst>
              <a:ext uri="{FF2B5EF4-FFF2-40B4-BE49-F238E27FC236}">
                <a16:creationId xmlns:a16="http://schemas.microsoft.com/office/drawing/2014/main" id="{77CD4328-9E9F-4921-9F00-A7627464366B}"/>
              </a:ext>
            </a:extLst>
          </p:cNvPr>
          <p:cNvSpPr>
            <a:spLocks noGrp="1"/>
          </p:cNvSpPr>
          <p:nvPr>
            <p:ph type="body" sz="quarter" idx="10"/>
          </p:nvPr>
        </p:nvSpPr>
        <p:spPr>
          <a:xfrm>
            <a:off x="584200" y="1435497"/>
            <a:ext cx="11018520" cy="4216539"/>
          </a:xfrm>
        </p:spPr>
        <p:txBody>
          <a:bodyPr/>
          <a:lstStyle/>
          <a:p>
            <a:r>
              <a:rPr lang="en-US" dirty="0">
                <a:latin typeface="+mn-lt"/>
              </a:rPr>
              <a:t>Data can be automatically captured</a:t>
            </a:r>
          </a:p>
          <a:p>
            <a:pPr lvl="1"/>
            <a:r>
              <a:rPr lang="en-US" dirty="0"/>
              <a:t>Stored in Azure Blob storage or Azure Data Lake Storage</a:t>
            </a:r>
          </a:p>
          <a:p>
            <a:pPr lvl="1"/>
            <a:r>
              <a:rPr lang="en-US" dirty="0"/>
              <a:t>Capture-time or size intervals can be specified</a:t>
            </a:r>
          </a:p>
          <a:p>
            <a:r>
              <a:rPr lang="en-US" dirty="0">
                <a:latin typeface="+mn-lt"/>
              </a:rPr>
              <a:t>You can specify a window to control capturing</a:t>
            </a:r>
          </a:p>
          <a:p>
            <a:pPr lvl="1"/>
            <a:r>
              <a:rPr lang="en-US" dirty="0"/>
              <a:t>Must specify a minimum size and time configuration</a:t>
            </a:r>
          </a:p>
          <a:p>
            <a:pPr lvl="1"/>
            <a:r>
              <a:rPr lang="en-US" dirty="0"/>
              <a:t>First trigger encountered causes a capture operation</a:t>
            </a:r>
          </a:p>
          <a:p>
            <a:r>
              <a:rPr lang="en-US" dirty="0">
                <a:latin typeface="+mn-lt"/>
              </a:rPr>
              <a:t>Data is stored by using a naming convention:</a:t>
            </a:r>
            <a:endParaRPr lang="en-US" dirty="0">
              <a:solidFill>
                <a:schemeClr val="tx1"/>
              </a:solidFill>
              <a:latin typeface="+mn-lt"/>
            </a:endParaRPr>
          </a:p>
          <a:p>
            <a:pPr marL="228600" lvl="1" indent="0">
              <a:buNone/>
            </a:pPr>
            <a:r>
              <a:rPr lang="en-US" sz="1800" dirty="0">
                <a:latin typeface="Consolas" panose="020B0609020204030204" pitchFamily="49" charset="0"/>
              </a:rPr>
              <a:t>{Namespace}/{EventHub}/{PartitionId}/{Year}/{Month}/{Day}/{Hour}/{Minute}/{Second} </a:t>
            </a:r>
          </a:p>
          <a:p>
            <a:pPr marL="228600" lvl="1" indent="0">
              <a:buNone/>
            </a:pPr>
            <a:endParaRPr lang="en-US" sz="1800" dirty="0">
              <a:solidFill>
                <a:schemeClr val="tx1"/>
              </a:solidFill>
              <a:latin typeface="Consolas" panose="020B0609020204030204" pitchFamily="49" charset="0"/>
            </a:endParaRPr>
          </a:p>
          <a:p>
            <a:pPr marL="228600" lvl="1" indent="0">
              <a:buNone/>
            </a:pPr>
            <a:r>
              <a:rPr lang="en-US" sz="1800" dirty="0">
                <a:latin typeface="Consolas" panose="020B0609020204030204" pitchFamily="49" charset="0"/>
              </a:rPr>
              <a:t>https://mystorageaccount.blob.core.windows.net/mycontainer/mynamespace/myeventhub/0/2017/12/08/03/03/17.avro</a:t>
            </a:r>
            <a:endParaRPr lang="en-US" dirty="0"/>
          </a:p>
        </p:txBody>
      </p:sp>
    </p:spTree>
    <p:custDataLst>
      <p:tags r:id="rId1"/>
    </p:custDataLst>
    <p:extLst>
      <p:ext uri="{BB962C8B-B14F-4D97-AF65-F5344CB8AC3E}">
        <p14:creationId xmlns:p14="http://schemas.microsoft.com/office/powerpoint/2010/main" val="20861724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4D67-7689-49CE-BCC6-D43ED1C27829}"/>
              </a:ext>
            </a:extLst>
          </p:cNvPr>
          <p:cNvSpPr>
            <a:spLocks noGrp="1"/>
          </p:cNvSpPr>
          <p:nvPr>
            <p:ph type="title"/>
          </p:nvPr>
        </p:nvSpPr>
        <p:spPr/>
        <p:txBody>
          <a:bodyPr/>
          <a:lstStyle/>
          <a:p>
            <a:r>
              <a:rPr lang="en-US" dirty="0"/>
              <a:t>Integration with Kafka</a:t>
            </a:r>
          </a:p>
        </p:txBody>
      </p:sp>
      <p:grpSp>
        <p:nvGrpSpPr>
          <p:cNvPr id="17" name="Group 16" descr="Illustration showing how Kafka applications (such as MirrorMaker) can use Event Hubs directly.">
            <a:extLst>
              <a:ext uri="{FF2B5EF4-FFF2-40B4-BE49-F238E27FC236}">
                <a16:creationId xmlns:a16="http://schemas.microsoft.com/office/drawing/2014/main" id="{A5908E8B-4252-4326-9C6C-7172E283A039}"/>
              </a:ext>
            </a:extLst>
          </p:cNvPr>
          <p:cNvGrpSpPr/>
          <p:nvPr/>
        </p:nvGrpSpPr>
        <p:grpSpPr>
          <a:xfrm>
            <a:off x="1648042" y="1434275"/>
            <a:ext cx="8895918" cy="3929295"/>
            <a:chOff x="1648042" y="1434275"/>
            <a:chExt cx="8895918" cy="3929295"/>
          </a:xfrm>
        </p:grpSpPr>
        <p:pic>
          <p:nvPicPr>
            <p:cNvPr id="7" name="Graphic 6">
              <a:extLst>
                <a:ext uri="{FF2B5EF4-FFF2-40B4-BE49-F238E27FC236}">
                  <a16:creationId xmlns:a16="http://schemas.microsoft.com/office/drawing/2014/main" id="{C253E5F3-3AD8-4B1E-B3AC-C34978135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45577" y="1434275"/>
              <a:ext cx="914400" cy="914400"/>
            </a:xfrm>
            <a:prstGeom prst="rect">
              <a:avLst/>
            </a:prstGeom>
          </p:spPr>
        </p:pic>
        <p:pic>
          <p:nvPicPr>
            <p:cNvPr id="1028" name="Picture 4" descr="See the source image">
              <a:extLst>
                <a:ext uri="{FF2B5EF4-FFF2-40B4-BE49-F238E27FC236}">
                  <a16:creationId xmlns:a16="http://schemas.microsoft.com/office/drawing/2014/main" id="{6FCE5BE4-FBD6-4BDC-8CBA-FF000F986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8617" y="1434275"/>
              <a:ext cx="563245"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D2C423E-7EF3-4782-94AD-6F738EA09D6B}"/>
                </a:ext>
              </a:extLst>
            </p:cNvPr>
            <p:cNvSpPr/>
            <p:nvPr/>
          </p:nvSpPr>
          <p:spPr bwMode="auto">
            <a:xfrm>
              <a:off x="1648042" y="2511188"/>
              <a:ext cx="3084394" cy="28523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0F710942-F733-4383-95F7-E1117B100A8E}"/>
                </a:ext>
              </a:extLst>
            </p:cNvPr>
            <p:cNvSpPr/>
            <p:nvPr/>
          </p:nvSpPr>
          <p:spPr bwMode="auto">
            <a:xfrm>
              <a:off x="2088182" y="2692020"/>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1</a:t>
              </a:r>
            </a:p>
          </p:txBody>
        </p:sp>
        <p:sp>
          <p:nvSpPr>
            <p:cNvPr id="14" name="Rectangle 13">
              <a:extLst>
                <a:ext uri="{FF2B5EF4-FFF2-40B4-BE49-F238E27FC236}">
                  <a16:creationId xmlns:a16="http://schemas.microsoft.com/office/drawing/2014/main" id="{4F5FE273-29A1-422C-8522-ED3FBBFDC01E}"/>
                </a:ext>
              </a:extLst>
            </p:cNvPr>
            <p:cNvSpPr/>
            <p:nvPr/>
          </p:nvSpPr>
          <p:spPr bwMode="auto">
            <a:xfrm>
              <a:off x="2088182" y="3261814"/>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2</a:t>
              </a:r>
            </a:p>
          </p:txBody>
        </p:sp>
        <p:sp>
          <p:nvSpPr>
            <p:cNvPr id="15" name="Rectangle 14">
              <a:extLst>
                <a:ext uri="{FF2B5EF4-FFF2-40B4-BE49-F238E27FC236}">
                  <a16:creationId xmlns:a16="http://schemas.microsoft.com/office/drawing/2014/main" id="{17BB4C3E-2FEE-4DC1-9683-36E56805EE40}"/>
                </a:ext>
              </a:extLst>
            </p:cNvPr>
            <p:cNvSpPr/>
            <p:nvPr/>
          </p:nvSpPr>
          <p:spPr bwMode="auto">
            <a:xfrm>
              <a:off x="2088182" y="4789226"/>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a:t>
              </a:r>
              <a:r>
                <a:rPr lang="en-US" sz="1600" i="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n</a:t>
              </a:r>
              <a:endPar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6" name="Rectangle 15">
              <a:extLst>
                <a:ext uri="{FF2B5EF4-FFF2-40B4-BE49-F238E27FC236}">
                  <a16:creationId xmlns:a16="http://schemas.microsoft.com/office/drawing/2014/main" id="{7E427B57-89B5-40D5-B5D3-2678CB88BD15}"/>
                </a:ext>
              </a:extLst>
            </p:cNvPr>
            <p:cNvSpPr/>
            <p:nvPr/>
          </p:nvSpPr>
          <p:spPr bwMode="auto">
            <a:xfrm>
              <a:off x="2088182" y="3813289"/>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3</a:t>
              </a:r>
            </a:p>
          </p:txBody>
        </p:sp>
        <p:sp>
          <p:nvSpPr>
            <p:cNvPr id="12" name="TextBox 11">
              <a:extLst>
                <a:ext uri="{FF2B5EF4-FFF2-40B4-BE49-F238E27FC236}">
                  <a16:creationId xmlns:a16="http://schemas.microsoft.com/office/drawing/2014/main" id="{8A877019-B03E-48BF-BFD8-BCFC0A84A391}"/>
                </a:ext>
              </a:extLst>
            </p:cNvPr>
            <p:cNvSpPr txBox="1"/>
            <p:nvPr/>
          </p:nvSpPr>
          <p:spPr>
            <a:xfrm>
              <a:off x="2838062" y="4341850"/>
              <a:ext cx="704354" cy="307777"/>
            </a:xfrm>
            <a:prstGeom prst="rect">
              <a:avLst/>
            </a:prstGeom>
            <a:noFill/>
          </p:spPr>
          <p:txBody>
            <a:bodyPr wrap="square" lIns="0" tIns="0" rIns="0" bIns="0" rtlCol="0" anchor="ctr">
              <a:spAutoFit/>
            </a:bodyPr>
            <a:lstStyle/>
            <a:p>
              <a:pPr algn="ctr"/>
              <a:r>
                <a:rPr lang="en-US" sz="2000" dirty="0">
                  <a:solidFill>
                    <a:srgbClr val="0078D4"/>
                  </a:solidFill>
                </a:rPr>
                <a:t>•••</a:t>
              </a:r>
            </a:p>
          </p:txBody>
        </p:sp>
        <p:sp>
          <p:nvSpPr>
            <p:cNvPr id="18" name="Rectangle 17">
              <a:extLst>
                <a:ext uri="{FF2B5EF4-FFF2-40B4-BE49-F238E27FC236}">
                  <a16:creationId xmlns:a16="http://schemas.microsoft.com/office/drawing/2014/main" id="{67514703-8BE5-46F4-A6B7-77A8CC1B9A0C}"/>
                </a:ext>
              </a:extLst>
            </p:cNvPr>
            <p:cNvSpPr/>
            <p:nvPr/>
          </p:nvSpPr>
          <p:spPr bwMode="auto">
            <a:xfrm>
              <a:off x="7459566" y="2511188"/>
              <a:ext cx="3084394" cy="28523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8CB1F97A-2D47-46BA-A6E5-C25B5E4F7C54}"/>
                </a:ext>
              </a:extLst>
            </p:cNvPr>
            <p:cNvSpPr/>
            <p:nvPr/>
          </p:nvSpPr>
          <p:spPr bwMode="auto">
            <a:xfrm>
              <a:off x="7899706" y="2692020"/>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1</a:t>
              </a:r>
            </a:p>
          </p:txBody>
        </p:sp>
        <p:sp>
          <p:nvSpPr>
            <p:cNvPr id="20" name="Rectangle 19">
              <a:extLst>
                <a:ext uri="{FF2B5EF4-FFF2-40B4-BE49-F238E27FC236}">
                  <a16:creationId xmlns:a16="http://schemas.microsoft.com/office/drawing/2014/main" id="{5A6AF42B-E2FC-451F-A30F-45D40180E486}"/>
                </a:ext>
              </a:extLst>
            </p:cNvPr>
            <p:cNvSpPr/>
            <p:nvPr/>
          </p:nvSpPr>
          <p:spPr bwMode="auto">
            <a:xfrm>
              <a:off x="7899706" y="3261814"/>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2</a:t>
              </a:r>
            </a:p>
          </p:txBody>
        </p:sp>
        <p:sp>
          <p:nvSpPr>
            <p:cNvPr id="21" name="Rectangle 20">
              <a:extLst>
                <a:ext uri="{FF2B5EF4-FFF2-40B4-BE49-F238E27FC236}">
                  <a16:creationId xmlns:a16="http://schemas.microsoft.com/office/drawing/2014/main" id="{91F63C98-593E-46A2-B4F2-70CB6FD45323}"/>
                </a:ext>
              </a:extLst>
            </p:cNvPr>
            <p:cNvSpPr/>
            <p:nvPr/>
          </p:nvSpPr>
          <p:spPr bwMode="auto">
            <a:xfrm>
              <a:off x="7899706" y="4789226"/>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a:t>
              </a:r>
              <a:r>
                <a:rPr lang="en-US" sz="1600" i="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n</a:t>
              </a:r>
              <a:endPar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22" name="Rectangle 21">
              <a:extLst>
                <a:ext uri="{FF2B5EF4-FFF2-40B4-BE49-F238E27FC236}">
                  <a16:creationId xmlns:a16="http://schemas.microsoft.com/office/drawing/2014/main" id="{5BE0C22E-A7A2-4D70-8FB9-9E2B61D6B0A5}"/>
                </a:ext>
              </a:extLst>
            </p:cNvPr>
            <p:cNvSpPr/>
            <p:nvPr/>
          </p:nvSpPr>
          <p:spPr bwMode="auto">
            <a:xfrm>
              <a:off x="7899706" y="3813289"/>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3</a:t>
              </a:r>
            </a:p>
          </p:txBody>
        </p:sp>
        <p:sp>
          <p:nvSpPr>
            <p:cNvPr id="23" name="TextBox 22">
              <a:extLst>
                <a:ext uri="{FF2B5EF4-FFF2-40B4-BE49-F238E27FC236}">
                  <a16:creationId xmlns:a16="http://schemas.microsoft.com/office/drawing/2014/main" id="{A0B6ECE1-F8F7-4222-91ED-6345C0921171}"/>
                </a:ext>
              </a:extLst>
            </p:cNvPr>
            <p:cNvSpPr txBox="1"/>
            <p:nvPr/>
          </p:nvSpPr>
          <p:spPr>
            <a:xfrm>
              <a:off x="8649586" y="4341850"/>
              <a:ext cx="704354" cy="307777"/>
            </a:xfrm>
            <a:prstGeom prst="rect">
              <a:avLst/>
            </a:prstGeom>
            <a:noFill/>
          </p:spPr>
          <p:txBody>
            <a:bodyPr wrap="square" lIns="0" tIns="0" rIns="0" bIns="0" rtlCol="0" anchor="ctr">
              <a:spAutoFit/>
            </a:bodyPr>
            <a:lstStyle/>
            <a:p>
              <a:pPr algn="ctr"/>
              <a:r>
                <a:rPr lang="en-US" sz="2000" dirty="0">
                  <a:solidFill>
                    <a:srgbClr val="0078D4"/>
                  </a:solidFill>
                </a:rPr>
                <a:t>•••</a:t>
              </a:r>
            </a:p>
          </p:txBody>
        </p:sp>
        <p:sp>
          <p:nvSpPr>
            <p:cNvPr id="13" name="Arrow: Right 12">
              <a:extLst>
                <a:ext uri="{FF2B5EF4-FFF2-40B4-BE49-F238E27FC236}">
                  <a16:creationId xmlns:a16="http://schemas.microsoft.com/office/drawing/2014/main" id="{7C685DD2-F6EB-487C-9189-8C49ED8C7A3F}"/>
                </a:ext>
              </a:extLst>
            </p:cNvPr>
            <p:cNvSpPr/>
            <p:nvPr/>
          </p:nvSpPr>
          <p:spPr bwMode="auto">
            <a:xfrm>
              <a:off x="4983708" y="3198287"/>
              <a:ext cx="2224584" cy="16189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Kafka MirrorMaker</a:t>
              </a:r>
            </a:p>
          </p:txBody>
        </p:sp>
      </p:grpSp>
    </p:spTree>
    <p:custDataLst>
      <p:tags r:id="rId1"/>
    </p:custDataLst>
    <p:extLst>
      <p:ext uri="{BB962C8B-B14F-4D97-AF65-F5344CB8AC3E}">
        <p14:creationId xmlns:p14="http://schemas.microsoft.com/office/powerpoint/2010/main" val="9350886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58C3-6299-4706-A2FA-9F8CDEC322D5}"/>
              </a:ext>
            </a:extLst>
          </p:cNvPr>
          <p:cNvSpPr>
            <a:spLocks noGrp="1"/>
          </p:cNvSpPr>
          <p:nvPr>
            <p:ph type="title"/>
          </p:nvPr>
        </p:nvSpPr>
        <p:spPr/>
        <p:txBody>
          <a:bodyPr/>
          <a:lstStyle/>
          <a:p>
            <a:r>
              <a:rPr lang="en-US" dirty="0"/>
              <a:t>Event Hubs and Apache Kafka mapping</a:t>
            </a:r>
          </a:p>
        </p:txBody>
      </p:sp>
      <p:graphicFrame>
        <p:nvGraphicFramePr>
          <p:cNvPr id="4" name="Table 4" descr="Table mapping common Event Hub and Kafka terms between the two platforms.">
            <a:extLst>
              <a:ext uri="{FF2B5EF4-FFF2-40B4-BE49-F238E27FC236}">
                <a16:creationId xmlns:a16="http://schemas.microsoft.com/office/drawing/2014/main" id="{5E091316-121A-45A2-9217-3B342E10BAEB}"/>
              </a:ext>
            </a:extLst>
          </p:cNvPr>
          <p:cNvGraphicFramePr>
            <a:graphicFrameLocks noGrp="1"/>
          </p:cNvGraphicFramePr>
          <p:nvPr>
            <p:extLst>
              <p:ext uri="{D42A27DB-BD31-4B8C-83A1-F6EECF244321}">
                <p14:modId xmlns:p14="http://schemas.microsoft.com/office/powerpoint/2010/main" val="3541501412"/>
              </p:ext>
            </p:extLst>
          </p:nvPr>
        </p:nvGraphicFramePr>
        <p:xfrm>
          <a:off x="588262" y="1435496"/>
          <a:ext cx="11018520" cy="4965300"/>
        </p:xfrm>
        <a:graphic>
          <a:graphicData uri="http://schemas.openxmlformats.org/drawingml/2006/table">
            <a:tbl>
              <a:tblPr firstRow="1">
                <a:tableStyleId>{69012ECD-51FC-41F1-AA8D-1B2483CD663E}</a:tableStyleId>
              </a:tblPr>
              <a:tblGrid>
                <a:gridCol w="5509260">
                  <a:extLst>
                    <a:ext uri="{9D8B030D-6E8A-4147-A177-3AD203B41FA5}">
                      <a16:colId xmlns:a16="http://schemas.microsoft.com/office/drawing/2014/main" val="2986538269"/>
                    </a:ext>
                  </a:extLst>
                </a:gridCol>
                <a:gridCol w="5509260">
                  <a:extLst>
                    <a:ext uri="{9D8B030D-6E8A-4147-A177-3AD203B41FA5}">
                      <a16:colId xmlns:a16="http://schemas.microsoft.com/office/drawing/2014/main" val="1591373543"/>
                    </a:ext>
                  </a:extLst>
                </a:gridCol>
              </a:tblGrid>
              <a:tr h="827550">
                <a:tc>
                  <a:txBody>
                    <a:bodyPr/>
                    <a:lstStyle/>
                    <a:p>
                      <a:pPr algn="ctr"/>
                      <a:r>
                        <a:rPr lang="en-US" sz="3200" dirty="0"/>
                        <a:t>Event Hubs</a:t>
                      </a:r>
                      <a:endParaRPr lang="en-US" sz="3200" dirty="0">
                        <a:latin typeface="+mn-lt"/>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a:r>
                        <a:rPr lang="en-US" sz="3200" dirty="0"/>
                        <a:t>Kafka</a:t>
                      </a:r>
                      <a:endParaRPr lang="en-US" sz="3200" dirty="0">
                        <a:latin typeface="+mn-lt"/>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3361933138"/>
                  </a:ext>
                </a:extLst>
              </a:tr>
              <a:tr h="827550">
                <a:tc>
                  <a:txBody>
                    <a:bodyPr/>
                    <a:lstStyle/>
                    <a:p>
                      <a:pPr algn="ctr"/>
                      <a:r>
                        <a:rPr lang="en-US" sz="3200" dirty="0"/>
                        <a:t>Namespace</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Cluster</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452444137"/>
                  </a:ext>
                </a:extLst>
              </a:tr>
              <a:tr h="827550">
                <a:tc>
                  <a:txBody>
                    <a:bodyPr/>
                    <a:lstStyle/>
                    <a:p>
                      <a:pPr algn="ctr"/>
                      <a:r>
                        <a:rPr lang="en-US" sz="3200" dirty="0"/>
                        <a:t>Event Hub</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Topic</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9246245"/>
                  </a:ext>
                </a:extLst>
              </a:tr>
              <a:tr h="827550">
                <a:tc>
                  <a:txBody>
                    <a:bodyPr/>
                    <a:lstStyle/>
                    <a:p>
                      <a:pPr algn="ctr"/>
                      <a:r>
                        <a:rPr lang="en-US" sz="3200" dirty="0"/>
                        <a:t>Partition</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Partition</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03975839"/>
                  </a:ext>
                </a:extLst>
              </a:tr>
              <a:tr h="827550">
                <a:tc>
                  <a:txBody>
                    <a:bodyPr/>
                    <a:lstStyle/>
                    <a:p>
                      <a:pPr algn="ctr"/>
                      <a:r>
                        <a:rPr lang="en-US" sz="3200" dirty="0"/>
                        <a:t>Consumer Group</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Consumer Group</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817942246"/>
                  </a:ext>
                </a:extLst>
              </a:tr>
              <a:tr h="827550">
                <a:tc>
                  <a:txBody>
                    <a:bodyPr/>
                    <a:lstStyle/>
                    <a:p>
                      <a:pPr algn="ctr"/>
                      <a:r>
                        <a:rPr lang="en-US" sz="3200" dirty="0"/>
                        <a:t>Offset</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Offset</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79507917"/>
                  </a:ext>
                </a:extLst>
              </a:tr>
            </a:tbl>
          </a:graphicData>
        </a:graphic>
      </p:graphicFrame>
    </p:spTree>
    <p:custDataLst>
      <p:tags r:id="rId1"/>
    </p:custDataLst>
    <p:extLst>
      <p:ext uri="{BB962C8B-B14F-4D97-AF65-F5344CB8AC3E}">
        <p14:creationId xmlns:p14="http://schemas.microsoft.com/office/powerpoint/2010/main" val="213448140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3176-60E4-4C4A-976B-4AA39E3D7681}"/>
              </a:ext>
            </a:extLst>
          </p:cNvPr>
          <p:cNvSpPr>
            <a:spLocks noGrp="1"/>
          </p:cNvSpPr>
          <p:nvPr>
            <p:ph type="title"/>
          </p:nvPr>
        </p:nvSpPr>
        <p:spPr/>
        <p:txBody>
          <a:bodyPr/>
          <a:lstStyle/>
          <a:p>
            <a:r>
              <a:rPr lang="en-US" dirty="0"/>
              <a:t>Security model</a:t>
            </a:r>
          </a:p>
        </p:txBody>
      </p:sp>
      <p:sp>
        <p:nvSpPr>
          <p:cNvPr id="3" name="Text Placeholder 2">
            <a:extLst>
              <a:ext uri="{FF2B5EF4-FFF2-40B4-BE49-F238E27FC236}">
                <a16:creationId xmlns:a16="http://schemas.microsoft.com/office/drawing/2014/main" id="{213C4AB3-D994-46E1-A3B9-8B81039A12DA}"/>
              </a:ext>
            </a:extLst>
          </p:cNvPr>
          <p:cNvSpPr>
            <a:spLocks noGrp="1"/>
          </p:cNvSpPr>
          <p:nvPr>
            <p:ph type="body" sz="quarter" idx="10"/>
          </p:nvPr>
        </p:nvSpPr>
        <p:spPr>
          <a:xfrm>
            <a:off x="584200" y="1435497"/>
            <a:ext cx="11018520" cy="3373231"/>
          </a:xfrm>
        </p:spPr>
        <p:txBody>
          <a:bodyPr/>
          <a:lstStyle/>
          <a:p>
            <a:r>
              <a:rPr lang="en-US" dirty="0">
                <a:latin typeface="+mn-lt"/>
              </a:rPr>
              <a:t>Only clients that present valid credentials can send data to an event hub</a:t>
            </a:r>
          </a:p>
          <a:p>
            <a:pPr lvl="1"/>
            <a:r>
              <a:rPr lang="en-US" dirty="0"/>
              <a:t>Uses a combination of SAS tokens and event publishers (virtual endpoint)</a:t>
            </a:r>
          </a:p>
          <a:p>
            <a:pPr lvl="1"/>
            <a:r>
              <a:rPr lang="en-US" dirty="0"/>
              <a:t>Publishers can send, but not receive, messages</a:t>
            </a:r>
          </a:p>
          <a:p>
            <a:r>
              <a:rPr lang="en-US" dirty="0">
                <a:latin typeface="+mn-lt"/>
              </a:rPr>
              <a:t>A client cannot impersonate another client</a:t>
            </a:r>
          </a:p>
          <a:p>
            <a:pPr lvl="1"/>
            <a:r>
              <a:rPr lang="en-US" dirty="0"/>
              <a:t>Each client has a unique token</a:t>
            </a:r>
          </a:p>
          <a:p>
            <a:r>
              <a:rPr lang="en-US" dirty="0">
                <a:latin typeface="+mn-lt"/>
              </a:rPr>
              <a:t>A rogue client can be blocked from sending data to an event hub</a:t>
            </a:r>
          </a:p>
          <a:p>
            <a:pPr lvl="1"/>
            <a:r>
              <a:rPr lang="en-US" dirty="0"/>
              <a:t>Clients don’t have access to the signing key, thus preventing impersonation of another client</a:t>
            </a:r>
          </a:p>
        </p:txBody>
      </p:sp>
    </p:spTree>
    <p:custDataLst>
      <p:tags r:id="rId1"/>
    </p:custDataLst>
    <p:extLst>
      <p:ext uri="{BB962C8B-B14F-4D97-AF65-F5344CB8AC3E}">
        <p14:creationId xmlns:p14="http://schemas.microsoft.com/office/powerpoint/2010/main" val="42089978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namespace manager by using the root key</a:t>
            </a:r>
          </a:p>
        </p:txBody>
      </p:sp>
      <p:sp>
        <p:nvSpPr>
          <p:cNvPr id="3" name="Text Placeholder 2" descr="The sample code creates a namespace manager.">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3128036"/>
          </a:xfrm>
        </p:spPr>
        <p:txBody>
          <a:bodyPr/>
          <a:lstStyle/>
          <a:p>
            <a:r>
              <a:rPr lang="en-US" sz="1800" dirty="0">
                <a:solidFill>
                  <a:srgbClr val="008000"/>
                </a:solidFill>
              </a:rPr>
              <a:t>// Create namespace manager.</a:t>
            </a:r>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serviceNamespace</a:t>
            </a:r>
            <a:r>
              <a:rPr lang="en-US" sz="1800" dirty="0">
                <a:solidFill>
                  <a:srgbClr val="000000"/>
                </a:solidFill>
              </a:rPr>
              <a:t> = </a:t>
            </a:r>
            <a:r>
              <a:rPr lang="en-US" sz="1800" dirty="0">
                <a:solidFill>
                  <a:srgbClr val="A31515"/>
                </a:solidFill>
              </a:rPr>
              <a:t>"YOUR_NAMESPACE"</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namespaceManageKeyName</a:t>
            </a:r>
            <a:r>
              <a:rPr lang="en-US" sz="1800" dirty="0">
                <a:solidFill>
                  <a:srgbClr val="000000"/>
                </a:solidFill>
              </a:rPr>
              <a:t> = </a:t>
            </a:r>
            <a:r>
              <a:rPr lang="en-US" sz="1800" dirty="0">
                <a:solidFill>
                  <a:srgbClr val="A31515"/>
                </a:solidFill>
              </a:rPr>
              <a:t>"RootManageSharedAccessKey"</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namespaceManageKey</a:t>
            </a:r>
            <a:r>
              <a:rPr lang="en-US" sz="1800" dirty="0">
                <a:solidFill>
                  <a:srgbClr val="000000"/>
                </a:solidFill>
              </a:rPr>
              <a:t> = </a:t>
            </a:r>
            <a:r>
              <a:rPr lang="en-US" sz="1800" dirty="0">
                <a:solidFill>
                  <a:srgbClr val="A31515"/>
                </a:solidFill>
              </a:rPr>
              <a:t>"YOUR_ROOT_MANAGE_SHARED_ACCESS_KEY"</a:t>
            </a:r>
            <a:r>
              <a:rPr lang="en-US" sz="1800" dirty="0">
                <a:solidFill>
                  <a:srgbClr val="000000"/>
                </a:solidFill>
              </a:rPr>
              <a:t>;</a:t>
            </a:r>
            <a:br>
              <a:rPr lang="en-US" sz="1800" dirty="0">
                <a:solidFill>
                  <a:srgbClr val="000000"/>
                </a:solidFill>
              </a:rPr>
            </a:br>
            <a:endParaRPr lang="en-US" sz="1800" dirty="0">
              <a:solidFill>
                <a:srgbClr val="000000"/>
              </a:solidFill>
            </a:endParaRPr>
          </a:p>
          <a:p>
            <a:pPr>
              <a:lnSpc>
                <a:spcPts val="120"/>
              </a:lnSpc>
            </a:pPr>
            <a:r>
              <a:rPr lang="en-US" sz="1800" dirty="0">
                <a:solidFill>
                  <a:srgbClr val="267F99"/>
                </a:solidFill>
              </a:rPr>
              <a:t>Uri</a:t>
            </a:r>
            <a:r>
              <a:rPr lang="en-US" sz="1800" dirty="0">
                <a:solidFill>
                  <a:srgbClr val="000000"/>
                </a:solidFill>
              </a:rPr>
              <a:t> </a:t>
            </a:r>
            <a:r>
              <a:rPr lang="en-US" sz="1800" dirty="0" err="1">
                <a:solidFill>
                  <a:srgbClr val="001080"/>
                </a:solidFill>
              </a:rPr>
              <a:t>uri</a:t>
            </a:r>
            <a:r>
              <a:rPr lang="en-US" sz="1800" dirty="0">
                <a:solidFill>
                  <a:srgbClr val="000000"/>
                </a:solidFill>
              </a:rPr>
              <a:t> = </a:t>
            </a:r>
            <a:r>
              <a:rPr lang="en-US" sz="1800" dirty="0" err="1">
                <a:solidFill>
                  <a:srgbClr val="001080"/>
                </a:solidFill>
              </a:rPr>
              <a:t>ServiceBusEnvironment</a:t>
            </a:r>
            <a:r>
              <a:rPr lang="en-US" sz="1800" dirty="0" err="1">
                <a:solidFill>
                  <a:srgbClr val="000000"/>
                </a:solidFill>
              </a:rPr>
              <a:t>.</a:t>
            </a:r>
            <a:r>
              <a:rPr lang="en-US" sz="1800" dirty="0" err="1">
                <a:solidFill>
                  <a:srgbClr val="795E26"/>
                </a:solidFill>
              </a:rPr>
              <a:t>CreateServiceUri</a:t>
            </a:r>
            <a:r>
              <a:rPr lang="en-US" sz="1800" dirty="0">
                <a:solidFill>
                  <a:srgbClr val="000000"/>
                </a:solidFill>
              </a:rPr>
              <a:t>(</a:t>
            </a:r>
            <a:r>
              <a:rPr lang="en-US" sz="1800" dirty="0">
                <a:solidFill>
                  <a:srgbClr val="A31515"/>
                </a:solidFill>
              </a:rPr>
              <a:t>"sb"</a:t>
            </a:r>
            <a:r>
              <a:rPr lang="en-US" sz="1800" dirty="0">
                <a:solidFill>
                  <a:srgbClr val="000000"/>
                </a:solidFill>
              </a:rPr>
              <a:t>, </a:t>
            </a:r>
            <a:r>
              <a:rPr lang="en-US" sz="1800" dirty="0">
                <a:solidFill>
                  <a:srgbClr val="001080"/>
                </a:solidFill>
              </a:rPr>
              <a:t>serviceNamespace</a:t>
            </a:r>
            <a:r>
              <a:rPr lang="en-US" sz="1800" dirty="0">
                <a:solidFill>
                  <a:srgbClr val="000000"/>
                </a:solidFill>
              </a:rPr>
              <a:t>, </a:t>
            </a:r>
            <a:r>
              <a:rPr lang="en-US" sz="1800" dirty="0" err="1">
                <a:solidFill>
                  <a:srgbClr val="001080"/>
                </a:solidFill>
              </a:rPr>
              <a:t>string</a:t>
            </a:r>
            <a:r>
              <a:rPr lang="en-US" sz="1800" dirty="0" err="1">
                <a:solidFill>
                  <a:srgbClr val="000000"/>
                </a:solidFill>
              </a:rPr>
              <a:t>.</a:t>
            </a:r>
            <a:r>
              <a:rPr lang="en-US" sz="1800" dirty="0" err="1">
                <a:solidFill>
                  <a:srgbClr val="001080"/>
                </a:solidFill>
              </a:rPr>
              <a:t>Empty</a:t>
            </a:r>
            <a:r>
              <a:rPr lang="en-US" sz="1800" dirty="0">
                <a:solidFill>
                  <a:srgbClr val="000000"/>
                </a:solidFill>
              </a:rPr>
              <a:t>);</a:t>
            </a:r>
            <a:br>
              <a:rPr lang="en-US" sz="1800" dirty="0">
                <a:solidFill>
                  <a:srgbClr val="000000"/>
                </a:solidFill>
              </a:rPr>
            </a:br>
            <a:endParaRPr lang="en-US" sz="1800" dirty="0">
              <a:solidFill>
                <a:srgbClr val="000000"/>
              </a:solidFill>
            </a:endParaRPr>
          </a:p>
          <a:p>
            <a:r>
              <a:rPr lang="en-US" sz="1800" dirty="0">
                <a:solidFill>
                  <a:srgbClr val="267F99"/>
                </a:solidFill>
              </a:rPr>
              <a:t>TokenProvider</a:t>
            </a:r>
            <a:r>
              <a:rPr lang="en-US" sz="1800" dirty="0">
                <a:solidFill>
                  <a:srgbClr val="000000"/>
                </a:solidFill>
              </a:rPr>
              <a:t> </a:t>
            </a:r>
            <a:r>
              <a:rPr lang="en-US" sz="1800" dirty="0">
                <a:solidFill>
                  <a:srgbClr val="001080"/>
                </a:solidFill>
              </a:rPr>
              <a:t>td</a:t>
            </a:r>
            <a:r>
              <a:rPr lang="en-US" sz="1800" dirty="0">
                <a:solidFill>
                  <a:srgbClr val="000000"/>
                </a:solidFill>
              </a:rPr>
              <a:t> = </a:t>
            </a:r>
            <a:r>
              <a:rPr lang="en-US" sz="1800" dirty="0">
                <a:solidFill>
                  <a:srgbClr val="001080"/>
                </a:solidFill>
              </a:rPr>
              <a:t>TokenProvider</a:t>
            </a:r>
            <a:r>
              <a:rPr lang="en-US" sz="1800" dirty="0">
                <a:solidFill>
                  <a:srgbClr val="000000"/>
                </a:solidFill>
              </a:rPr>
              <a:t>.</a:t>
            </a:r>
            <a:r>
              <a:rPr lang="en-US" sz="1800" dirty="0">
                <a:solidFill>
                  <a:srgbClr val="795E26"/>
                </a:solidFill>
              </a:rPr>
              <a:t>CreateSharedAccessSignatureTokenProvider</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namespaceManageKeyName</a:t>
            </a:r>
            <a:r>
              <a:rPr lang="en-US" sz="1800" dirty="0">
                <a:solidFill>
                  <a:srgbClr val="000000"/>
                </a:solidFill>
              </a:rPr>
              <a:t>, </a:t>
            </a:r>
            <a:r>
              <a:rPr lang="en-US" sz="1800" dirty="0">
                <a:solidFill>
                  <a:srgbClr val="001080"/>
                </a:solidFill>
              </a:rPr>
              <a:t>namespaceManageKey</a:t>
            </a:r>
            <a:br>
              <a:rPr lang="en-US" sz="1800" dirty="0">
                <a:solidFill>
                  <a:srgbClr val="001080"/>
                </a:solidFill>
              </a:rPr>
            </a:br>
            <a:r>
              <a:rPr lang="en-US" sz="1800" dirty="0">
                <a:solidFill>
                  <a:srgbClr val="000000"/>
                </a:solidFill>
              </a:rPr>
              <a:t>);</a:t>
            </a:r>
            <a:br>
              <a:rPr lang="en-US" sz="1800" dirty="0">
                <a:solidFill>
                  <a:srgbClr val="000000"/>
                </a:solidFill>
              </a:rPr>
            </a:br>
            <a:endParaRPr lang="en-US" sz="1800" dirty="0">
              <a:solidFill>
                <a:srgbClr val="000000"/>
              </a:solidFill>
            </a:endParaRPr>
          </a:p>
          <a:p>
            <a:r>
              <a:rPr lang="en-US" sz="1800" dirty="0">
                <a:solidFill>
                  <a:srgbClr val="267F99"/>
                </a:solidFill>
              </a:rPr>
              <a:t>NamespaceManager</a:t>
            </a:r>
            <a:r>
              <a:rPr lang="en-US" sz="1800" dirty="0">
                <a:solidFill>
                  <a:srgbClr val="000000"/>
                </a:solidFill>
              </a:rPr>
              <a:t> </a:t>
            </a:r>
            <a:r>
              <a:rPr lang="en-US" sz="1800" dirty="0">
                <a:solidFill>
                  <a:srgbClr val="001080"/>
                </a:solidFill>
              </a:rPr>
              <a:t>nm</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NamespaceManager</a:t>
            </a:r>
            <a:r>
              <a:rPr lang="en-US" sz="1800" dirty="0">
                <a:solidFill>
                  <a:srgbClr val="000000"/>
                </a:solidFill>
              </a:rPr>
              <a:t>(</a:t>
            </a:r>
            <a:r>
              <a:rPr lang="en-US" sz="1800" dirty="0">
                <a:solidFill>
                  <a:srgbClr val="001080"/>
                </a:solidFill>
              </a:rPr>
              <a:t>namespaceUri</a:t>
            </a:r>
            <a:r>
              <a:rPr lang="en-US" sz="1800" dirty="0">
                <a:solidFill>
                  <a:srgbClr val="000000"/>
                </a:solidFill>
              </a:rPr>
              <a:t>, </a:t>
            </a:r>
            <a:r>
              <a:rPr lang="en-US" sz="1800" dirty="0">
                <a:solidFill>
                  <a:srgbClr val="001080"/>
                </a:solidFill>
              </a:rPr>
              <a:t>namespaceManageTokenProvider</a:t>
            </a:r>
            <a:r>
              <a:rPr lang="en-US" sz="1800" dirty="0">
                <a:solidFill>
                  <a:srgbClr val="000000"/>
                </a:solidFill>
              </a:rPr>
              <a:t>);</a:t>
            </a:r>
          </a:p>
        </p:txBody>
      </p:sp>
    </p:spTree>
    <p:custDataLst>
      <p:tags r:id="rId1"/>
    </p:custDataLst>
    <p:extLst>
      <p:ext uri="{BB962C8B-B14F-4D97-AF65-F5344CB8AC3E}">
        <p14:creationId xmlns:p14="http://schemas.microsoft.com/office/powerpoint/2010/main" val="9546862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Event Grid</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SAS key</a:t>
            </a:r>
          </a:p>
        </p:txBody>
      </p:sp>
      <p:sp>
        <p:nvSpPr>
          <p:cNvPr id="3" name="Text Placeholder 2" descr="The sample code creates a send-only key when creating the event hub.">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event hub with a SAS rule that enables sending to that event hub</a:t>
            </a:r>
            <a:endParaRPr lang="en-US" sz="1800" dirty="0">
              <a:solidFill>
                <a:srgbClr val="000000"/>
              </a:solidFill>
            </a:endParaRPr>
          </a:p>
          <a:p>
            <a:r>
              <a:rPr lang="en-US" sz="1800" dirty="0">
                <a:solidFill>
                  <a:srgbClr val="267F99"/>
                </a:solidFill>
              </a:rPr>
              <a:t>EventHubDescription</a:t>
            </a:r>
            <a:r>
              <a:rPr lang="en-US" sz="1800" dirty="0">
                <a:solidFill>
                  <a:srgbClr val="000000"/>
                </a:solidFill>
              </a:rPr>
              <a:t> </a:t>
            </a:r>
            <a:r>
              <a:rPr lang="en-US" sz="1800" dirty="0">
                <a:solidFill>
                  <a:srgbClr val="001080"/>
                </a:solidFill>
              </a:rPr>
              <a:t>ed</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EventHubDescription</a:t>
            </a:r>
            <a:r>
              <a:rPr lang="en-US" sz="1800" dirty="0">
                <a:solidFill>
                  <a:srgbClr val="000000"/>
                </a:solidFill>
              </a:rPr>
              <a:t>(</a:t>
            </a:r>
            <a:r>
              <a:rPr lang="en-US" sz="1800" dirty="0">
                <a:solidFill>
                  <a:srgbClr val="A31515"/>
                </a:solidFill>
              </a:rPr>
              <a:t>"MY_EVENT_HUB"</a:t>
            </a:r>
            <a:r>
              <a:rPr lang="en-US" sz="1800" dirty="0">
                <a:solidFill>
                  <a:srgbClr val="000000"/>
                </a:solidFill>
              </a:rPr>
              <a:t>) { </a:t>
            </a:r>
            <a:r>
              <a:rPr lang="en-US" sz="1800" dirty="0">
                <a:solidFill>
                  <a:srgbClr val="001080"/>
                </a:solidFill>
              </a:rPr>
              <a:t>PartitionCount</a:t>
            </a:r>
            <a:r>
              <a:rPr lang="en-US" sz="1800" dirty="0">
                <a:solidFill>
                  <a:srgbClr val="000000"/>
                </a:solidFill>
              </a:rPr>
              <a:t> = </a:t>
            </a:r>
            <a:r>
              <a:rPr lang="en-US" sz="1800" dirty="0">
                <a:solidFill>
                  <a:srgbClr val="09885A"/>
                </a:solidFill>
              </a:rPr>
              <a:t>32</a:t>
            </a:r>
            <a:r>
              <a:rPr lang="en-US" sz="1800" dirty="0">
                <a:solidFill>
                  <a:srgbClr val="000000"/>
                </a:solidFill>
              </a:rPr>
              <a:t> };</a:t>
            </a:r>
          </a:p>
          <a:p>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eventHubSendKeyName</a:t>
            </a:r>
            <a:r>
              <a:rPr lang="en-US" sz="1800" dirty="0">
                <a:solidFill>
                  <a:srgbClr val="000000"/>
                </a:solidFill>
              </a:rPr>
              <a:t> = </a:t>
            </a:r>
            <a:r>
              <a:rPr lang="en-US" sz="1800" dirty="0">
                <a:solidFill>
                  <a:srgbClr val="A31515"/>
                </a:solidFill>
              </a:rPr>
              <a:t>"EventHubSendKey"</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eventHubSendKey</a:t>
            </a:r>
            <a:r>
              <a:rPr lang="en-US" sz="1800" dirty="0">
                <a:solidFill>
                  <a:srgbClr val="000000"/>
                </a:solidFill>
              </a:rPr>
              <a:t> = </a:t>
            </a:r>
            <a:r>
              <a:rPr lang="en-US" sz="1800" dirty="0">
                <a:solidFill>
                  <a:srgbClr val="001080"/>
                </a:solidFill>
              </a:rPr>
              <a:t>SharedAccessAuthorizationRule</a:t>
            </a:r>
            <a:r>
              <a:rPr lang="en-US" sz="1800" dirty="0">
                <a:solidFill>
                  <a:srgbClr val="000000"/>
                </a:solidFill>
              </a:rPr>
              <a:t>.</a:t>
            </a:r>
            <a:r>
              <a:rPr lang="en-US" sz="1800" dirty="0">
                <a:solidFill>
                  <a:srgbClr val="795E26"/>
                </a:solidFill>
              </a:rPr>
              <a:t>GenerateRandomKey</a:t>
            </a:r>
            <a:r>
              <a:rPr lang="en-US" sz="1800" dirty="0">
                <a:solidFill>
                  <a:srgbClr val="000000"/>
                </a:solidFill>
              </a:rPr>
              <a:t>();</a:t>
            </a:r>
          </a:p>
          <a:p>
            <a:br>
              <a:rPr lang="en-US" sz="1800" dirty="0">
                <a:solidFill>
                  <a:srgbClr val="000000"/>
                </a:solidFill>
              </a:rPr>
            </a:br>
            <a:r>
              <a:rPr lang="en-US" sz="1800" dirty="0">
                <a:solidFill>
                  <a:srgbClr val="267F99"/>
                </a:solidFill>
              </a:rPr>
              <a:t>SharedAccessAuthorizationRule</a:t>
            </a:r>
            <a:r>
              <a:rPr lang="en-US" sz="1800" dirty="0">
                <a:solidFill>
                  <a:srgbClr val="000000"/>
                </a:solidFill>
              </a:rPr>
              <a:t> </a:t>
            </a:r>
            <a:r>
              <a:rPr lang="en-US" sz="1800" dirty="0">
                <a:solidFill>
                  <a:srgbClr val="001080"/>
                </a:solidFill>
              </a:rPr>
              <a:t>eventHubSendRule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SharedAccessAuthorizationRule</a:t>
            </a:r>
            <a:r>
              <a:rPr lang="en-US" sz="1800" dirty="0">
                <a:solidFill>
                  <a:srgbClr val="000000"/>
                </a:solidFill>
              </a:rPr>
              <a:t>(</a:t>
            </a:r>
          </a:p>
          <a:p>
            <a:r>
              <a:rPr lang="en-US" sz="1800" dirty="0">
                <a:solidFill>
                  <a:srgbClr val="000000"/>
                </a:solidFill>
              </a:rPr>
              <a:t>    </a:t>
            </a:r>
            <a:r>
              <a:rPr lang="en-US" sz="1800" dirty="0">
                <a:solidFill>
                  <a:srgbClr val="001080"/>
                </a:solidFill>
              </a:rPr>
              <a:t>eventHubSendKeyName</a:t>
            </a:r>
            <a:r>
              <a:rPr lang="en-US" sz="1800" dirty="0">
                <a:solidFill>
                  <a:srgbClr val="000000"/>
                </a:solidFill>
              </a:rPr>
              <a:t>, </a:t>
            </a:r>
            <a:r>
              <a:rPr lang="en-US" sz="1800" dirty="0">
                <a:solidFill>
                  <a:srgbClr val="001080"/>
                </a:solidFill>
              </a:rPr>
              <a:t>eventHubSendKey</a:t>
            </a:r>
            <a:r>
              <a:rPr lang="en-US" sz="1800" dirty="0">
                <a:solidFill>
                  <a:srgbClr val="000000"/>
                </a:solidFill>
              </a:rPr>
              <a:t>, </a:t>
            </a:r>
            <a:r>
              <a:rPr lang="en-US" sz="1800" dirty="0">
                <a:solidFill>
                  <a:srgbClr val="0000FF"/>
                </a:solidFill>
              </a:rPr>
              <a:t>new</a:t>
            </a:r>
            <a:r>
              <a:rPr lang="en-US" sz="1800" dirty="0">
                <a:solidFill>
                  <a:srgbClr val="000000"/>
                </a:solidFill>
              </a:rPr>
              <a:t>[] { </a:t>
            </a:r>
            <a:r>
              <a:rPr lang="en-US" sz="1800" dirty="0">
                <a:solidFill>
                  <a:srgbClr val="001080"/>
                </a:solidFill>
              </a:rPr>
              <a:t>AccessRights</a:t>
            </a:r>
            <a:r>
              <a:rPr lang="en-US" sz="1800" dirty="0">
                <a:solidFill>
                  <a:srgbClr val="000000"/>
                </a:solidFill>
              </a:rPr>
              <a:t>.</a:t>
            </a:r>
            <a:r>
              <a:rPr lang="en-US" sz="1800" dirty="0">
                <a:solidFill>
                  <a:srgbClr val="001080"/>
                </a:solidFill>
              </a:rPr>
              <a:t>Send</a:t>
            </a:r>
            <a:r>
              <a:rPr lang="en-US" sz="1800" dirty="0">
                <a:solidFill>
                  <a:srgbClr val="000000"/>
                </a:solidFill>
              </a:rPr>
              <a:t> }</a:t>
            </a:r>
          </a:p>
          <a:p>
            <a:r>
              <a:rPr lang="en-US" sz="1800" dirty="0">
                <a:solidFill>
                  <a:srgbClr val="000000"/>
                </a:solidFill>
              </a:rPr>
              <a:t>);</a:t>
            </a:r>
          </a:p>
          <a:p>
            <a:br>
              <a:rPr lang="en-US" sz="1800" dirty="0">
                <a:solidFill>
                  <a:srgbClr val="000000"/>
                </a:solidFill>
              </a:rPr>
            </a:br>
            <a:r>
              <a:rPr lang="en-US" sz="1800" dirty="0">
                <a:solidFill>
                  <a:srgbClr val="001080"/>
                </a:solidFill>
              </a:rPr>
              <a:t>ed</a:t>
            </a:r>
            <a:r>
              <a:rPr lang="en-US" sz="1800" dirty="0">
                <a:solidFill>
                  <a:srgbClr val="000000"/>
                </a:solidFill>
              </a:rPr>
              <a:t>.</a:t>
            </a:r>
            <a:r>
              <a:rPr lang="en-US" sz="1800" dirty="0">
                <a:solidFill>
                  <a:srgbClr val="001080"/>
                </a:solidFill>
              </a:rPr>
              <a:t>Authorization</a:t>
            </a:r>
            <a:r>
              <a:rPr lang="en-US" sz="1800" dirty="0">
                <a:solidFill>
                  <a:srgbClr val="000000"/>
                </a:solidFill>
              </a:rPr>
              <a:t>.</a:t>
            </a:r>
            <a:r>
              <a:rPr lang="en-US" sz="1800" dirty="0">
                <a:solidFill>
                  <a:srgbClr val="795E26"/>
                </a:solidFill>
              </a:rPr>
              <a:t>Add</a:t>
            </a:r>
            <a:r>
              <a:rPr lang="en-US" sz="1800" dirty="0">
                <a:solidFill>
                  <a:srgbClr val="000000"/>
                </a:solidFill>
              </a:rPr>
              <a:t>(</a:t>
            </a:r>
            <a:r>
              <a:rPr lang="en-US" sz="1800" dirty="0">
                <a:solidFill>
                  <a:srgbClr val="001080"/>
                </a:solidFill>
              </a:rPr>
              <a:t>eventHubSendRule</a:t>
            </a:r>
            <a:r>
              <a:rPr lang="en-US" sz="1800" dirty="0">
                <a:solidFill>
                  <a:srgbClr val="000000"/>
                </a:solidFill>
              </a:rPr>
              <a:t>); </a:t>
            </a:r>
          </a:p>
          <a:p>
            <a:r>
              <a:rPr lang="en-US" sz="1800" dirty="0">
                <a:solidFill>
                  <a:srgbClr val="001080"/>
                </a:solidFill>
              </a:rPr>
              <a:t>nm</a:t>
            </a:r>
            <a:r>
              <a:rPr lang="en-US" sz="1800" dirty="0">
                <a:solidFill>
                  <a:srgbClr val="000000"/>
                </a:solidFill>
              </a:rPr>
              <a:t>.</a:t>
            </a:r>
            <a:r>
              <a:rPr lang="en-US" sz="1800" dirty="0">
                <a:solidFill>
                  <a:srgbClr val="795E26"/>
                </a:solidFill>
              </a:rPr>
              <a:t>CreateEventHub</a:t>
            </a:r>
            <a:r>
              <a:rPr lang="en-US" sz="1800" dirty="0">
                <a:solidFill>
                  <a:srgbClr val="000000"/>
                </a:solidFill>
              </a:rPr>
              <a:t>(</a:t>
            </a:r>
            <a:r>
              <a:rPr lang="en-US" sz="1800" dirty="0">
                <a:solidFill>
                  <a:srgbClr val="001080"/>
                </a:solidFill>
              </a:rPr>
              <a:t>ed</a:t>
            </a:r>
            <a:r>
              <a:rPr lang="en-US" sz="1800" dirty="0">
                <a:solidFill>
                  <a:srgbClr val="000000"/>
                </a:solidFill>
              </a:rPr>
              <a:t>);</a:t>
            </a:r>
          </a:p>
        </p:txBody>
      </p:sp>
    </p:spTree>
    <p:custDataLst>
      <p:tags r:id="rId1"/>
    </p:custDataLst>
    <p:extLst>
      <p:ext uri="{BB962C8B-B14F-4D97-AF65-F5344CB8AC3E}">
        <p14:creationId xmlns:p14="http://schemas.microsoft.com/office/powerpoint/2010/main" val="3018627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3EE7-683A-444D-9FC5-826FA8AB2D5D}"/>
              </a:ext>
            </a:extLst>
          </p:cNvPr>
          <p:cNvSpPr>
            <a:spLocks noGrp="1"/>
          </p:cNvSpPr>
          <p:nvPr>
            <p:ph type="title"/>
          </p:nvPr>
        </p:nvSpPr>
        <p:spPr/>
        <p:txBody>
          <a:bodyPr/>
          <a:lstStyle/>
          <a:p>
            <a:r>
              <a:rPr lang="en-US" dirty="0"/>
              <a:t>Creating Event Hubs by using the Azure CLI</a:t>
            </a:r>
          </a:p>
        </p:txBody>
      </p:sp>
      <p:sp>
        <p:nvSpPr>
          <p:cNvPr id="3" name="Text Placeholder 2" descr="The sample code creates a resource group, new namespace, and new event hub.">
            <a:extLst>
              <a:ext uri="{FF2B5EF4-FFF2-40B4-BE49-F238E27FC236}">
                <a16:creationId xmlns:a16="http://schemas.microsoft.com/office/drawing/2014/main" id="{2AAEDB1B-7E25-4245-B985-302311789C2E}"/>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create a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&lt;resource group name&gt; </a:t>
            </a:r>
            <a:r>
              <a:rPr lang="en-US" sz="1800" dirty="0">
                <a:solidFill>
                  <a:srgbClr val="001080"/>
                </a:solidFill>
              </a:rPr>
              <a:t>--location </a:t>
            </a:r>
            <a:r>
              <a:rPr lang="en-US" sz="1800" dirty="0">
                <a:solidFill>
                  <a:srgbClr val="A31515"/>
                </a:solidFill>
              </a:rPr>
              <a:t>eastus</a:t>
            </a:r>
            <a:endParaRPr lang="en-US" sz="1800" dirty="0">
              <a:solidFill>
                <a:srgbClr val="000000"/>
              </a:solidFill>
            </a:endParaRPr>
          </a:p>
          <a:p>
            <a:br>
              <a:rPr lang="en-US" sz="1800" dirty="0">
                <a:solidFill>
                  <a:srgbClr val="000000"/>
                </a:solidFill>
              </a:rPr>
            </a:br>
            <a:r>
              <a:rPr lang="en-US" sz="1800" dirty="0">
                <a:solidFill>
                  <a:srgbClr val="008000"/>
                </a:solidFill>
              </a:rPr>
              <a:t># create an Event Hubs namespace</a:t>
            </a:r>
            <a:endParaRPr lang="en-US" sz="1800" dirty="0">
              <a:solidFill>
                <a:srgbClr val="000000"/>
              </a:solidFill>
            </a:endParaRPr>
          </a:p>
          <a:p>
            <a:r>
              <a:rPr lang="en-US" sz="1800" dirty="0">
                <a:solidFill>
                  <a:srgbClr val="0000FF"/>
                </a:solidFill>
              </a:rPr>
              <a:t>az eventhubs namespace create </a:t>
            </a:r>
            <a:r>
              <a:rPr lang="en-US" sz="1800" dirty="0">
                <a:solidFill>
                  <a:srgbClr val="001080"/>
                </a:solidFill>
              </a:rPr>
              <a:t>--name </a:t>
            </a:r>
            <a:r>
              <a:rPr lang="en-US" sz="1800" dirty="0">
                <a:solidFill>
                  <a:srgbClr val="A31515"/>
                </a:solidFill>
              </a:rPr>
              <a:t>&lt;Event Hubs namespace&gt; </a:t>
            </a:r>
            <a:r>
              <a:rPr lang="en-US" sz="1800" dirty="0">
                <a:solidFill>
                  <a:srgbClr val="001080"/>
                </a:solidFill>
              </a:rPr>
              <a:t>--resource-group </a:t>
            </a:r>
            <a:r>
              <a:rPr lang="en-US" sz="1800" dirty="0">
                <a:solidFill>
                  <a:srgbClr val="A31515"/>
                </a:solidFill>
              </a:rPr>
              <a:t>&lt;resource group name&gt; </a:t>
            </a:r>
            <a:r>
              <a:rPr lang="en-US" sz="1800" dirty="0">
                <a:solidFill>
                  <a:srgbClr val="001080"/>
                </a:solidFill>
              </a:rPr>
              <a:t>-l </a:t>
            </a:r>
            <a:r>
              <a:rPr lang="en-US" sz="1800" dirty="0">
                <a:solidFill>
                  <a:srgbClr val="A31515"/>
                </a:solidFill>
              </a:rPr>
              <a:t>&lt;region, for example: East US&gt;</a:t>
            </a:r>
            <a:endParaRPr lang="en-US" sz="1800" dirty="0">
              <a:solidFill>
                <a:srgbClr val="000000"/>
              </a:solidFill>
            </a:endParaRPr>
          </a:p>
          <a:p>
            <a:br>
              <a:rPr lang="en-US" sz="1800" dirty="0">
                <a:solidFill>
                  <a:srgbClr val="000000"/>
                </a:solidFill>
              </a:rPr>
            </a:br>
            <a:r>
              <a:rPr lang="en-US" sz="1800" dirty="0">
                <a:solidFill>
                  <a:srgbClr val="008000"/>
                </a:solidFill>
              </a:rPr>
              <a:t># create an Event Hub</a:t>
            </a:r>
            <a:endParaRPr lang="en-US" sz="1800" dirty="0">
              <a:solidFill>
                <a:srgbClr val="000000"/>
              </a:solidFill>
            </a:endParaRPr>
          </a:p>
          <a:p>
            <a:r>
              <a:rPr lang="en-US" sz="1800" dirty="0">
                <a:solidFill>
                  <a:srgbClr val="0000FF"/>
                </a:solidFill>
              </a:rPr>
              <a:t>az eventhubs eventhub create </a:t>
            </a:r>
            <a:r>
              <a:rPr lang="en-US" sz="1800" dirty="0">
                <a:solidFill>
                  <a:srgbClr val="001080"/>
                </a:solidFill>
              </a:rPr>
              <a:t>--name </a:t>
            </a:r>
            <a:r>
              <a:rPr lang="en-US" sz="1800" dirty="0">
                <a:solidFill>
                  <a:srgbClr val="A31515"/>
                </a:solidFill>
              </a:rPr>
              <a:t>&lt;event hub name&gt; </a:t>
            </a:r>
            <a:r>
              <a:rPr lang="en-US" sz="1800" dirty="0">
                <a:solidFill>
                  <a:srgbClr val="001080"/>
                </a:solidFill>
              </a:rPr>
              <a:t>--resource-group </a:t>
            </a:r>
            <a:r>
              <a:rPr lang="en-US" sz="1800" dirty="0">
                <a:solidFill>
                  <a:srgbClr val="A31515"/>
                </a:solidFill>
              </a:rPr>
              <a:t>&lt;resource group name&gt; </a:t>
            </a:r>
            <a:r>
              <a:rPr lang="en-US" sz="1800" dirty="0">
                <a:solidFill>
                  <a:srgbClr val="001080"/>
                </a:solidFill>
              </a:rPr>
              <a:t>--namespace-name </a:t>
            </a:r>
            <a:r>
              <a:rPr lang="en-US" sz="1800" dirty="0">
                <a:solidFill>
                  <a:srgbClr val="A31515"/>
                </a:solidFill>
              </a:rPr>
              <a:t>&lt;Event Hubs namespace&gt;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9697138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09: Publishing and subscribing to Event Grid events</a:t>
            </a:r>
          </a:p>
        </p:txBody>
      </p:sp>
      <p:grpSp>
        <p:nvGrpSpPr>
          <p:cNvPr id="7" name="Group 6">
            <a:extLst>
              <a:ext uri="{FF2B5EF4-FFF2-40B4-BE49-F238E27FC236}">
                <a16:creationId xmlns:a16="http://schemas.microsoft.com/office/drawing/2014/main" id="{0EAB2AE6-F048-4448-B423-34D7DCF87440}"/>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31C6AF40-3617-4FBF-A6EE-2F118B94F6E6}"/>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81004A3F-1F0B-4DC4-AACD-73CF942EC8F1}"/>
                </a:ext>
              </a:extLst>
            </p:cNvPr>
            <p:cNvSpPr txBox="1"/>
            <p:nvPr/>
          </p:nvSpPr>
          <p:spPr>
            <a:xfrm>
              <a:off x="5514975" y="213138"/>
              <a:ext cx="6472237" cy="5247590"/>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sz="1700" dirty="0">
                  <a:solidFill>
                    <a:schemeClr val="bg1"/>
                  </a:solidFill>
                </a:rPr>
                <a:t>Your company builds a human resources (HR) system used by various customers around the world. While the system works fine today, your development managers have decided to begin re-architecting the solution by decoupling application components. This decision was driven by a desire to make any future development simpler through modularity. As the developer who manages component communication, you have decided to introduce Microsoft Azure Event Grid as your solution-wide messaging platform.</a:t>
              </a:r>
            </a:p>
            <a:p>
              <a:pPr algn="l"/>
              <a:endParaRPr lang="en-US" sz="1700"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sz="1700" dirty="0">
                  <a:solidFill>
                    <a:schemeClr val="bg1"/>
                  </a:solidFill>
                </a:rPr>
                <a:t>After you complete this lab, you will be able to:</a:t>
              </a:r>
            </a:p>
            <a:p>
              <a:pPr lvl="1" indent="-228600">
                <a:buFont typeface="Arial" panose="020B0604020202020204" pitchFamily="34" charset="0"/>
                <a:buChar char="•"/>
              </a:pPr>
              <a:r>
                <a:rPr lang="en-US" sz="1700" dirty="0">
                  <a:solidFill>
                    <a:schemeClr val="bg1"/>
                  </a:solidFill>
                </a:rPr>
                <a:t>Create an Event Grid topic.</a:t>
              </a:r>
            </a:p>
            <a:p>
              <a:pPr lvl="1" indent="-228600">
                <a:buFont typeface="Arial" panose="020B0604020202020204" pitchFamily="34" charset="0"/>
                <a:buChar char="•"/>
              </a:pPr>
              <a:r>
                <a:rPr lang="en-US" sz="1700">
                  <a:solidFill>
                    <a:schemeClr val="bg1"/>
                  </a:solidFill>
                </a:rPr>
                <a:t>Use </a:t>
              </a:r>
              <a:r>
                <a:rPr lang="en-US" sz="1700" dirty="0">
                  <a:solidFill>
                    <a:schemeClr val="bg1"/>
                  </a:solidFill>
                </a:rPr>
                <a:t>the Azure Event Grid viewer to subscribe to a topic and illustrate published messages.</a:t>
              </a:r>
            </a:p>
            <a:p>
              <a:pPr lvl="1" indent="-228600">
                <a:buFont typeface="Arial" panose="020B0604020202020204" pitchFamily="34" charset="0"/>
                <a:buChar char="•"/>
              </a:pPr>
              <a:r>
                <a:rPr lang="en-US" sz="1700">
                  <a:solidFill>
                    <a:schemeClr val="bg1"/>
                  </a:solidFill>
                </a:rPr>
                <a:t>Publish </a:t>
              </a:r>
              <a:r>
                <a:rPr lang="en-US" sz="1700" dirty="0">
                  <a:solidFill>
                    <a:schemeClr val="bg1"/>
                  </a:solidFill>
                </a:rPr>
                <a:t>a message from a .NET application.</a:t>
              </a:r>
            </a:p>
          </p:txBody>
        </p:sp>
        <p:cxnSp>
          <p:nvCxnSpPr>
            <p:cNvPr id="10" name="Straight Connector 9">
              <a:extLst>
                <a:ext uri="{FF2B5EF4-FFF2-40B4-BE49-F238E27FC236}">
                  <a16:creationId xmlns:a16="http://schemas.microsoft.com/office/drawing/2014/main" id="{4760B5EB-4B70-4FCA-A90A-6FC0BE2D36BE}"/>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415B98-FCF7-4602-8F4C-F3F7042B10DB}"/>
                </a:ext>
              </a:extLst>
            </p:cNvPr>
            <p:cNvCxnSpPr>
              <a:cxnSpLocks/>
            </p:cNvCxnSpPr>
            <p:nvPr/>
          </p:nvCxnSpPr>
          <p:spPr>
            <a:xfrm>
              <a:off x="5534016" y="3840433"/>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09: Publishing and subscribing to Event Grid events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E810-AA8A-4C58-AD24-9A367E510FC3}"/>
              </a:ext>
            </a:extLst>
          </p:cNvPr>
          <p:cNvSpPr>
            <a:spLocks noGrp="1"/>
          </p:cNvSpPr>
          <p:nvPr>
            <p:ph type="title"/>
          </p:nvPr>
        </p:nvSpPr>
        <p:spPr/>
        <p:txBody>
          <a:bodyPr/>
          <a:lstStyle/>
          <a:p>
            <a:r>
              <a:rPr lang="en-US" dirty="0"/>
              <a:t>Event-driven architecture</a:t>
            </a:r>
          </a:p>
        </p:txBody>
      </p:sp>
      <p:sp>
        <p:nvSpPr>
          <p:cNvPr id="3" name="Text Placeholder 2">
            <a:extLst>
              <a:ext uri="{FF2B5EF4-FFF2-40B4-BE49-F238E27FC236}">
                <a16:creationId xmlns:a16="http://schemas.microsoft.com/office/drawing/2014/main" id="{F73DD13F-85E0-46E2-AA15-3B66A4C0A2E3}"/>
              </a:ext>
            </a:extLst>
          </p:cNvPr>
          <p:cNvSpPr>
            <a:spLocks noGrp="1"/>
          </p:cNvSpPr>
          <p:nvPr>
            <p:ph type="body" sz="quarter" idx="10"/>
          </p:nvPr>
        </p:nvSpPr>
        <p:spPr>
          <a:xfrm>
            <a:off x="594474" y="1445771"/>
            <a:ext cx="11018520" cy="3434786"/>
          </a:xfrm>
        </p:spPr>
        <p:txBody>
          <a:bodyPr/>
          <a:lstStyle/>
          <a:p>
            <a:r>
              <a:rPr lang="en-US" dirty="0">
                <a:latin typeface="+mn-lt"/>
              </a:rPr>
              <a:t>Consists of event producers that generate a stream of events, and event consumers that listen for the events</a:t>
            </a:r>
          </a:p>
          <a:p>
            <a:r>
              <a:rPr lang="en-US" dirty="0">
                <a:latin typeface="+mn-lt"/>
              </a:rPr>
              <a:t>Events are delivered in nearly real time, so that consumers can respond immediately to events as they occur</a:t>
            </a:r>
          </a:p>
          <a:p>
            <a:r>
              <a:rPr lang="en-US" dirty="0">
                <a:latin typeface="+mn-lt"/>
              </a:rPr>
              <a:t>Common implementations include:</a:t>
            </a:r>
          </a:p>
          <a:p>
            <a:pPr lvl="1"/>
            <a:r>
              <a:rPr lang="en-US" dirty="0"/>
              <a:t>Single-event processing</a:t>
            </a:r>
          </a:p>
          <a:p>
            <a:pPr lvl="1"/>
            <a:r>
              <a:rPr lang="en-US" dirty="0"/>
              <a:t>Complex-event processing</a:t>
            </a:r>
          </a:p>
          <a:p>
            <a:pPr lvl="1"/>
            <a:r>
              <a:rPr lang="en-US" dirty="0"/>
              <a:t>Event-stream processing</a:t>
            </a:r>
          </a:p>
        </p:txBody>
      </p:sp>
    </p:spTree>
    <p:custDataLst>
      <p:tags r:id="rId1"/>
    </p:custDataLst>
    <p:extLst>
      <p:ext uri="{BB962C8B-B14F-4D97-AF65-F5344CB8AC3E}">
        <p14:creationId xmlns:p14="http://schemas.microsoft.com/office/powerpoint/2010/main" val="22708094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408E1C-31C0-4883-955C-E14452BB2A10}"/>
              </a:ext>
            </a:extLst>
          </p:cNvPr>
          <p:cNvSpPr>
            <a:spLocks noGrp="1"/>
          </p:cNvSpPr>
          <p:nvPr>
            <p:ph type="title"/>
          </p:nvPr>
        </p:nvSpPr>
        <p:spPr/>
        <p:txBody>
          <a:bodyPr/>
          <a:lstStyle/>
          <a:p>
            <a:r>
              <a:rPr lang="en-US" dirty="0"/>
              <a:t>Event-driven architecture (Continued)</a:t>
            </a:r>
          </a:p>
        </p:txBody>
      </p:sp>
      <p:grpSp>
        <p:nvGrpSpPr>
          <p:cNvPr id="2" name="Group 1" descr="The diagram depicts an event-driven architecture that includes event producers and event consumers.">
            <a:extLst>
              <a:ext uri="{FF2B5EF4-FFF2-40B4-BE49-F238E27FC236}">
                <a16:creationId xmlns:a16="http://schemas.microsoft.com/office/drawing/2014/main" id="{6468CE47-2518-4B88-8311-4FCE52D3F6F5}"/>
              </a:ext>
            </a:extLst>
          </p:cNvPr>
          <p:cNvGrpSpPr/>
          <p:nvPr/>
        </p:nvGrpSpPr>
        <p:grpSpPr>
          <a:xfrm>
            <a:off x="1903867" y="1451385"/>
            <a:ext cx="6455560" cy="4711219"/>
            <a:chOff x="1903867" y="1451385"/>
            <a:chExt cx="6455560" cy="4711219"/>
          </a:xfrm>
        </p:grpSpPr>
        <p:sp>
          <p:nvSpPr>
            <p:cNvPr id="15" name="Rectangle: Rounded Corners 1">
              <a:extLst>
                <a:ext uri="{FF2B5EF4-FFF2-40B4-BE49-F238E27FC236}">
                  <a16:creationId xmlns:a16="http://schemas.microsoft.com/office/drawing/2014/main" id="{6B5D45D1-AC63-4946-ABB8-E48B9F2E5950}"/>
                </a:ext>
              </a:extLst>
            </p:cNvPr>
            <p:cNvSpPr/>
            <p:nvPr/>
          </p:nvSpPr>
          <p:spPr>
            <a:xfrm>
              <a:off x="4415776"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sp>
          <p:nvSpPr>
            <p:cNvPr id="16" name="Rectangle 15">
              <a:extLst>
                <a:ext uri="{FF2B5EF4-FFF2-40B4-BE49-F238E27FC236}">
                  <a16:creationId xmlns:a16="http://schemas.microsoft.com/office/drawing/2014/main" id="{FC6960E4-6DD6-4ED0-9F71-446920E21EEC}"/>
                </a:ext>
              </a:extLst>
            </p:cNvPr>
            <p:cNvSpPr/>
            <p:nvPr/>
          </p:nvSpPr>
          <p:spPr>
            <a:xfrm>
              <a:off x="4515357" y="3028332"/>
              <a:ext cx="1440000" cy="1440000"/>
            </a:xfrm>
            <a:prstGeom prst="rect">
              <a:avLst/>
            </a:prstGeom>
            <a:ln w="19050">
              <a:solidFill>
                <a:srgbClr val="5C2E9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mj-lt"/>
                </a:rPr>
                <a:t>Event ingestion</a:t>
              </a:r>
            </a:p>
          </p:txBody>
        </p:sp>
        <p:sp>
          <p:nvSpPr>
            <p:cNvPr id="17" name="Rectangle: Rounded Corners 3">
              <a:extLst>
                <a:ext uri="{FF2B5EF4-FFF2-40B4-BE49-F238E27FC236}">
                  <a16:creationId xmlns:a16="http://schemas.microsoft.com/office/drawing/2014/main" id="{E526FA5F-975E-48DF-906F-FC96D2F3AA98}"/>
                </a:ext>
              </a:extLst>
            </p:cNvPr>
            <p:cNvSpPr/>
            <p:nvPr/>
          </p:nvSpPr>
          <p:spPr>
            <a:xfrm>
              <a:off x="1987190" y="1451385"/>
              <a:ext cx="1536677"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spAutoFit/>
            </a:bodyPr>
            <a:lstStyle/>
            <a:p>
              <a:pPr algn="ctr"/>
              <a:r>
                <a:rPr lang="en-US" sz="1600" dirty="0">
                  <a:solidFill>
                    <a:schemeClr val="bg1"/>
                  </a:solidFill>
                  <a:latin typeface="+mj-lt"/>
                </a:rPr>
                <a:t>Event producers</a:t>
              </a:r>
            </a:p>
          </p:txBody>
        </p:sp>
        <p:sp>
          <p:nvSpPr>
            <p:cNvPr id="18" name="Rectangle: Rounded Corners 4">
              <a:extLst>
                <a:ext uri="{FF2B5EF4-FFF2-40B4-BE49-F238E27FC236}">
                  <a16:creationId xmlns:a16="http://schemas.microsoft.com/office/drawing/2014/main" id="{EF9FFFD8-C895-4DA1-8A43-3AE0BED82574}"/>
                </a:ext>
              </a:extLst>
            </p:cNvPr>
            <p:cNvSpPr/>
            <p:nvPr/>
          </p:nvSpPr>
          <p:spPr>
            <a:xfrm>
              <a:off x="4464820" y="1451385"/>
              <a:ext cx="1536678"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ctr">
              <a:spAutoFit/>
            </a:bodyPr>
            <a:lstStyle/>
            <a:p>
              <a:pPr algn="ctr"/>
              <a:r>
                <a:rPr lang="en-US" sz="1600" dirty="0">
                  <a:solidFill>
                    <a:schemeClr val="bg1"/>
                  </a:solidFill>
                  <a:latin typeface="+mj-lt"/>
                </a:rPr>
                <a:t>Event producers</a:t>
              </a:r>
            </a:p>
          </p:txBody>
        </p:sp>
        <p:sp>
          <p:nvSpPr>
            <p:cNvPr id="19" name="Rectangle: Rounded Corners 5">
              <a:extLst>
                <a:ext uri="{FF2B5EF4-FFF2-40B4-BE49-F238E27FC236}">
                  <a16:creationId xmlns:a16="http://schemas.microsoft.com/office/drawing/2014/main" id="{C9A5DC1C-74C1-4FEC-805E-66A2B322BA59}"/>
                </a:ext>
              </a:extLst>
            </p:cNvPr>
            <p:cNvSpPr/>
            <p:nvPr/>
          </p:nvSpPr>
          <p:spPr>
            <a:xfrm>
              <a:off x="6781088" y="1451385"/>
              <a:ext cx="1536677"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spAutoFit/>
            </a:bodyPr>
            <a:lstStyle/>
            <a:p>
              <a:pPr algn="ctr"/>
              <a:r>
                <a:rPr lang="en-US" sz="1600" dirty="0">
                  <a:solidFill>
                    <a:schemeClr val="bg1"/>
                  </a:solidFill>
                  <a:latin typeface="+mj-lt"/>
                </a:rPr>
                <a:t>Event producers</a:t>
              </a:r>
            </a:p>
          </p:txBody>
        </p:sp>
        <p:cxnSp>
          <p:nvCxnSpPr>
            <p:cNvPr id="20" name="Straight Arrow Connector 19">
              <a:extLst>
                <a:ext uri="{FF2B5EF4-FFF2-40B4-BE49-F238E27FC236}">
                  <a16:creationId xmlns:a16="http://schemas.microsoft.com/office/drawing/2014/main" id="{444BD674-9768-4ACF-9F1C-F4919A5F82B1}"/>
                </a:ext>
              </a:extLst>
            </p:cNvPr>
            <p:cNvCxnSpPr>
              <a:cxnSpLocks/>
            </p:cNvCxnSpPr>
            <p:nvPr/>
          </p:nvCxnSpPr>
          <p:spPr>
            <a:xfrm flipV="1">
              <a:off x="5210782" y="4463395"/>
              <a:ext cx="0" cy="952667"/>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F6861EA-5AC5-43B2-AE77-2014F83742AD}"/>
                </a:ext>
              </a:extLst>
            </p:cNvPr>
            <p:cNvCxnSpPr>
              <a:cxnSpLocks/>
              <a:endCxn id="17" idx="2"/>
            </p:cNvCxnSpPr>
            <p:nvPr/>
          </p:nvCxnSpPr>
          <p:spPr>
            <a:xfrm flipH="1" flipV="1">
              <a:off x="2755529" y="2089234"/>
              <a:ext cx="2332286" cy="86498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A2B5CA2-3F7D-4B21-91FB-1DF6EE199A13}"/>
                </a:ext>
              </a:extLst>
            </p:cNvPr>
            <p:cNvCxnSpPr>
              <a:cxnSpLocks/>
              <a:endCxn id="19" idx="2"/>
            </p:cNvCxnSpPr>
            <p:nvPr/>
          </p:nvCxnSpPr>
          <p:spPr>
            <a:xfrm flipV="1">
              <a:off x="5404338" y="2089234"/>
              <a:ext cx="2145089" cy="86498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6AFE54D-2390-4792-A128-DDCEF824A1A9}"/>
                </a:ext>
              </a:extLst>
            </p:cNvPr>
            <p:cNvCxnSpPr>
              <a:cxnSpLocks/>
              <a:endCxn id="18" idx="2"/>
            </p:cNvCxnSpPr>
            <p:nvPr/>
          </p:nvCxnSpPr>
          <p:spPr>
            <a:xfrm flipV="1">
              <a:off x="5233159" y="2089234"/>
              <a:ext cx="0" cy="841535"/>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5" name="Rectangle: Rounded Corners 1">
              <a:extLst>
                <a:ext uri="{FF2B5EF4-FFF2-40B4-BE49-F238E27FC236}">
                  <a16:creationId xmlns:a16="http://schemas.microsoft.com/office/drawing/2014/main" id="{DBBF70C6-414A-4820-B52A-847B478FA8B7}"/>
                </a:ext>
              </a:extLst>
            </p:cNvPr>
            <p:cNvSpPr/>
            <p:nvPr/>
          </p:nvSpPr>
          <p:spPr>
            <a:xfrm>
              <a:off x="6739427"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sp>
          <p:nvSpPr>
            <p:cNvPr id="26" name="Rectangle: Rounded Corners 1">
              <a:extLst>
                <a:ext uri="{FF2B5EF4-FFF2-40B4-BE49-F238E27FC236}">
                  <a16:creationId xmlns:a16="http://schemas.microsoft.com/office/drawing/2014/main" id="{0DCF9AF8-DE5F-408A-9193-7630E79387FD}"/>
                </a:ext>
              </a:extLst>
            </p:cNvPr>
            <p:cNvSpPr/>
            <p:nvPr/>
          </p:nvSpPr>
          <p:spPr>
            <a:xfrm>
              <a:off x="1903867"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cxnSp>
          <p:nvCxnSpPr>
            <p:cNvPr id="27" name="Straight Arrow Connector 26">
              <a:extLst>
                <a:ext uri="{FF2B5EF4-FFF2-40B4-BE49-F238E27FC236}">
                  <a16:creationId xmlns:a16="http://schemas.microsoft.com/office/drawing/2014/main" id="{DC6E4F44-3AA3-48A5-9B69-7D089918B603}"/>
                </a:ext>
              </a:extLst>
            </p:cNvPr>
            <p:cNvCxnSpPr>
              <a:cxnSpLocks/>
            </p:cNvCxnSpPr>
            <p:nvPr/>
          </p:nvCxnSpPr>
          <p:spPr>
            <a:xfrm flipV="1">
              <a:off x="2860431" y="4463395"/>
              <a:ext cx="2299095" cy="952667"/>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C36E006-C571-4D4A-B9E8-9179EC6D62F9}"/>
                </a:ext>
              </a:extLst>
            </p:cNvPr>
            <p:cNvCxnSpPr>
              <a:cxnSpLocks/>
              <a:endCxn id="16" idx="2"/>
            </p:cNvCxnSpPr>
            <p:nvPr/>
          </p:nvCxnSpPr>
          <p:spPr>
            <a:xfrm flipH="1" flipV="1">
              <a:off x="5235357" y="4468332"/>
              <a:ext cx="2161906" cy="94773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grpSp>
    </p:spTree>
    <p:custDataLst>
      <p:tags r:id="rId1"/>
    </p:custDataLst>
    <p:extLst>
      <p:ext uri="{BB962C8B-B14F-4D97-AF65-F5344CB8AC3E}">
        <p14:creationId xmlns:p14="http://schemas.microsoft.com/office/powerpoint/2010/main" val="22285976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F15F-875C-4226-9FE1-E6C0EB199DEA}"/>
              </a:ext>
            </a:extLst>
          </p:cNvPr>
          <p:cNvSpPr>
            <a:spLocks noGrp="1"/>
          </p:cNvSpPr>
          <p:nvPr>
            <p:ph type="title"/>
          </p:nvPr>
        </p:nvSpPr>
        <p:spPr/>
        <p:txBody>
          <a:bodyPr/>
          <a:lstStyle/>
          <a:p>
            <a:r>
              <a:rPr lang="en-US" dirty="0"/>
              <a:t>Azure Event Grid</a:t>
            </a:r>
          </a:p>
        </p:txBody>
      </p:sp>
      <p:sp>
        <p:nvSpPr>
          <p:cNvPr id="3" name="Text Placeholder 2">
            <a:extLst>
              <a:ext uri="{FF2B5EF4-FFF2-40B4-BE49-F238E27FC236}">
                <a16:creationId xmlns:a16="http://schemas.microsoft.com/office/drawing/2014/main" id="{240DB7C9-7DBA-4702-A803-B258434F84EA}"/>
              </a:ext>
            </a:extLst>
          </p:cNvPr>
          <p:cNvSpPr>
            <a:spLocks noGrp="1"/>
          </p:cNvSpPr>
          <p:nvPr>
            <p:ph type="body" sz="quarter" idx="10"/>
          </p:nvPr>
        </p:nvSpPr>
        <p:spPr>
          <a:xfrm>
            <a:off x="584200" y="1384673"/>
            <a:ext cx="11018520" cy="5347618"/>
          </a:xfrm>
        </p:spPr>
        <p:txBody>
          <a:bodyPr/>
          <a:lstStyle/>
          <a:p>
            <a:pPr>
              <a:spcBef>
                <a:spcPts val="300"/>
              </a:spcBef>
            </a:pPr>
            <a:r>
              <a:rPr lang="en-US" dirty="0">
                <a:latin typeface="+mn-lt"/>
              </a:rPr>
              <a:t>Allows you to easily build applications with event-based architectures</a:t>
            </a:r>
          </a:p>
          <a:p>
            <a:pPr>
              <a:spcBef>
                <a:spcPts val="300"/>
              </a:spcBef>
            </a:pPr>
            <a:r>
              <a:rPr lang="en-US" dirty="0">
                <a:latin typeface="+mn-lt"/>
              </a:rPr>
              <a:t>Has built-in support for events coming from Azure services, like those for storage blobs and resource groups</a:t>
            </a:r>
          </a:p>
          <a:p>
            <a:pPr>
              <a:spcBef>
                <a:spcPts val="300"/>
              </a:spcBef>
            </a:pPr>
            <a:r>
              <a:rPr lang="en-US" dirty="0">
                <a:latin typeface="+mn-lt"/>
              </a:rPr>
              <a:t>The following Azure services can send events to Event Grid:</a:t>
            </a:r>
          </a:p>
          <a:p>
            <a:pPr lvl="1">
              <a:spcBef>
                <a:spcPts val="300"/>
              </a:spcBef>
            </a:pPr>
            <a:r>
              <a:rPr lang="en-US" dirty="0"/>
              <a:t>Azure subscription management operations</a:t>
            </a:r>
          </a:p>
          <a:p>
            <a:pPr lvl="1">
              <a:spcBef>
                <a:spcPts val="300"/>
              </a:spcBef>
            </a:pPr>
            <a:r>
              <a:rPr lang="en-US" dirty="0"/>
              <a:t>Custom topics</a:t>
            </a:r>
          </a:p>
          <a:p>
            <a:pPr lvl="1">
              <a:spcBef>
                <a:spcPts val="300"/>
              </a:spcBef>
            </a:pPr>
            <a:r>
              <a:rPr lang="en-US" dirty="0"/>
              <a:t>Azure Event Hubs</a:t>
            </a:r>
          </a:p>
          <a:p>
            <a:pPr lvl="1">
              <a:spcBef>
                <a:spcPts val="300"/>
              </a:spcBef>
            </a:pPr>
            <a:r>
              <a:rPr lang="en-US" dirty="0"/>
              <a:t>IoT Hub</a:t>
            </a:r>
          </a:p>
          <a:p>
            <a:pPr lvl="1">
              <a:spcBef>
                <a:spcPts val="300"/>
              </a:spcBef>
            </a:pPr>
            <a:r>
              <a:rPr lang="en-US" dirty="0"/>
              <a:t>Azure Media Services</a:t>
            </a:r>
          </a:p>
          <a:p>
            <a:pPr lvl="1">
              <a:spcBef>
                <a:spcPts val="300"/>
              </a:spcBef>
            </a:pPr>
            <a:r>
              <a:rPr lang="en-US" dirty="0"/>
              <a:t>Resource group management operations</a:t>
            </a:r>
          </a:p>
          <a:p>
            <a:pPr lvl="1">
              <a:spcBef>
                <a:spcPts val="300"/>
              </a:spcBef>
            </a:pPr>
            <a:r>
              <a:rPr lang="en-US" dirty="0"/>
              <a:t>Service Bus</a:t>
            </a:r>
          </a:p>
          <a:p>
            <a:pPr lvl="1">
              <a:spcBef>
                <a:spcPts val="300"/>
              </a:spcBef>
            </a:pPr>
            <a:r>
              <a:rPr lang="en-US" dirty="0"/>
              <a:t>Azure Blob storage</a:t>
            </a:r>
          </a:p>
          <a:p>
            <a:pPr lvl="1">
              <a:spcBef>
                <a:spcPts val="300"/>
              </a:spcBef>
            </a:pPr>
            <a:r>
              <a:rPr lang="en-US" dirty="0"/>
              <a:t>General-purpose v2 account storage</a:t>
            </a:r>
          </a:p>
        </p:txBody>
      </p:sp>
    </p:spTree>
    <p:custDataLst>
      <p:tags r:id="rId1"/>
    </p:custDataLst>
    <p:extLst>
      <p:ext uri="{BB962C8B-B14F-4D97-AF65-F5344CB8AC3E}">
        <p14:creationId xmlns:p14="http://schemas.microsoft.com/office/powerpoint/2010/main" val="1671378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2331A-23AA-4D50-9378-6E3C6825F0B9}"/>
              </a:ext>
            </a:extLst>
          </p:cNvPr>
          <p:cNvSpPr>
            <a:spLocks noGrp="1"/>
          </p:cNvSpPr>
          <p:nvPr>
            <p:ph type="title"/>
          </p:nvPr>
        </p:nvSpPr>
        <p:spPr/>
        <p:txBody>
          <a:bodyPr/>
          <a:lstStyle/>
          <a:p>
            <a:r>
              <a:rPr lang="en-US" dirty="0"/>
              <a:t>Sources and handlers</a:t>
            </a:r>
          </a:p>
        </p:txBody>
      </p:sp>
      <p:grpSp>
        <p:nvGrpSpPr>
          <p:cNvPr id="44" name="Group 43" descr="The diagram depicts how event sources and event handlers are configured in Microsoft Azure Event Grid.">
            <a:extLst>
              <a:ext uri="{FF2B5EF4-FFF2-40B4-BE49-F238E27FC236}">
                <a16:creationId xmlns:a16="http://schemas.microsoft.com/office/drawing/2014/main" id="{1C140556-9AFC-4D92-84A9-8D2F469E8FA2}"/>
              </a:ext>
            </a:extLst>
          </p:cNvPr>
          <p:cNvGrpSpPr/>
          <p:nvPr/>
        </p:nvGrpSpPr>
        <p:grpSpPr>
          <a:xfrm>
            <a:off x="2465418" y="1910088"/>
            <a:ext cx="7261163" cy="4729041"/>
            <a:chOff x="2988242" y="2019300"/>
            <a:chExt cx="6774986" cy="4336046"/>
          </a:xfrm>
        </p:grpSpPr>
        <p:grpSp>
          <p:nvGrpSpPr>
            <p:cNvPr id="47" name="Group 46">
              <a:extLst>
                <a:ext uri="{FF2B5EF4-FFF2-40B4-BE49-F238E27FC236}">
                  <a16:creationId xmlns:a16="http://schemas.microsoft.com/office/drawing/2014/main" id="{2D56330F-A028-4595-BF95-438D3EE92598}"/>
                </a:ext>
              </a:extLst>
            </p:cNvPr>
            <p:cNvGrpSpPr/>
            <p:nvPr/>
          </p:nvGrpSpPr>
          <p:grpSpPr>
            <a:xfrm>
              <a:off x="5730409" y="3245142"/>
              <a:ext cx="1290653" cy="1290653"/>
              <a:chOff x="5452196" y="3017565"/>
              <a:chExt cx="1290653" cy="1290653"/>
            </a:xfrm>
          </p:grpSpPr>
          <p:sp>
            <p:nvSpPr>
              <p:cNvPr id="133" name="Rectangle 132">
                <a:extLst>
                  <a:ext uri="{FF2B5EF4-FFF2-40B4-BE49-F238E27FC236}">
                    <a16:creationId xmlns:a16="http://schemas.microsoft.com/office/drawing/2014/main" id="{74382CB1-7DF6-49FF-B5A7-643A5A840CDD}"/>
                  </a:ext>
                </a:extLst>
              </p:cNvPr>
              <p:cNvSpPr/>
              <p:nvPr/>
            </p:nvSpPr>
            <p:spPr>
              <a:xfrm>
                <a:off x="5452196" y="3017565"/>
                <a:ext cx="1290653" cy="1290653"/>
              </a:xfrm>
              <a:prstGeom prst="rect">
                <a:avLst/>
              </a:prstGeom>
              <a:solidFill>
                <a:srgbClr val="002050"/>
              </a:solidFill>
              <a:ln>
                <a:solidFill>
                  <a:srgbClr val="002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pic>
            <p:nvPicPr>
              <p:cNvPr id="134" name="Graphic 93">
                <a:extLst>
                  <a:ext uri="{FF2B5EF4-FFF2-40B4-BE49-F238E27FC236}">
                    <a16:creationId xmlns:a16="http://schemas.microsoft.com/office/drawing/2014/main" id="{94DAEFA3-F724-4D77-AAC1-ED3554B91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0621" y="3245990"/>
                <a:ext cx="833803" cy="833803"/>
              </a:xfrm>
              <a:prstGeom prst="rect">
                <a:avLst/>
              </a:prstGeom>
            </p:spPr>
          </p:pic>
        </p:grpSp>
        <p:grpSp>
          <p:nvGrpSpPr>
            <p:cNvPr id="50" name="Group 49">
              <a:extLst>
                <a:ext uri="{FF2B5EF4-FFF2-40B4-BE49-F238E27FC236}">
                  <a16:creationId xmlns:a16="http://schemas.microsoft.com/office/drawing/2014/main" id="{79988A1E-6894-40F8-A6C2-62317BD3D3B7}"/>
                </a:ext>
              </a:extLst>
            </p:cNvPr>
            <p:cNvGrpSpPr/>
            <p:nvPr/>
          </p:nvGrpSpPr>
          <p:grpSpPr>
            <a:xfrm>
              <a:off x="2988242" y="2019300"/>
              <a:ext cx="4027829" cy="4336046"/>
              <a:chOff x="2988242" y="2019300"/>
              <a:chExt cx="4027829" cy="4336046"/>
            </a:xfrm>
          </p:grpSpPr>
          <p:cxnSp>
            <p:nvCxnSpPr>
              <p:cNvPr id="98" name="Straight Arrow Connector 97">
                <a:extLst>
                  <a:ext uri="{FF2B5EF4-FFF2-40B4-BE49-F238E27FC236}">
                    <a16:creationId xmlns:a16="http://schemas.microsoft.com/office/drawing/2014/main" id="{E3DCD402-D2B5-43F8-AE88-80D4AB62C0A5}"/>
                  </a:ext>
                </a:extLst>
              </p:cNvPr>
              <p:cNvCxnSpPr/>
              <p:nvPr/>
            </p:nvCxnSpPr>
            <p:spPr>
              <a:xfrm flipH="1">
                <a:off x="4608242" y="2198387"/>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F5240C2-66FD-4FA5-A312-754D983F294A}"/>
                  </a:ext>
                </a:extLst>
              </p:cNvPr>
              <p:cNvCxnSpPr/>
              <p:nvPr/>
            </p:nvCxnSpPr>
            <p:spPr>
              <a:xfrm flipH="1">
                <a:off x="4608242" y="2681073"/>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7431D11-C740-47ED-B376-1EEF1EF4EA3A}"/>
                  </a:ext>
                </a:extLst>
              </p:cNvPr>
              <p:cNvCxnSpPr/>
              <p:nvPr/>
            </p:nvCxnSpPr>
            <p:spPr>
              <a:xfrm flipH="1">
                <a:off x="4608242" y="3163759"/>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630CC84-C88D-46ED-94D5-79FD6DF720C3}"/>
                  </a:ext>
                </a:extLst>
              </p:cNvPr>
              <p:cNvCxnSpPr/>
              <p:nvPr/>
            </p:nvCxnSpPr>
            <p:spPr>
              <a:xfrm flipH="1">
                <a:off x="4608242" y="3646445"/>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03CDDA4-A1B1-4D22-9B9B-87DB44768A80}"/>
                  </a:ext>
                </a:extLst>
              </p:cNvPr>
              <p:cNvCxnSpPr/>
              <p:nvPr/>
            </p:nvCxnSpPr>
            <p:spPr>
              <a:xfrm flipH="1">
                <a:off x="4608242" y="4129131"/>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941A4DE-D710-4A60-AB71-5979FFD43D01}"/>
                  </a:ext>
                </a:extLst>
              </p:cNvPr>
              <p:cNvCxnSpPr/>
              <p:nvPr/>
            </p:nvCxnSpPr>
            <p:spPr>
              <a:xfrm flipH="1">
                <a:off x="4608242" y="4611817"/>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A537FE8-E103-42CF-B606-B9B07A2B9D41}"/>
                  </a:ext>
                </a:extLst>
              </p:cNvPr>
              <p:cNvCxnSpPr/>
              <p:nvPr/>
            </p:nvCxnSpPr>
            <p:spPr>
              <a:xfrm flipH="1">
                <a:off x="4608242" y="5094503"/>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9EFED66-37AD-48F3-866B-507D256E4A50}"/>
                  </a:ext>
                </a:extLst>
              </p:cNvPr>
              <p:cNvCxnSpPr/>
              <p:nvPr/>
            </p:nvCxnSpPr>
            <p:spPr>
              <a:xfrm flipH="1">
                <a:off x="4608242" y="5577189"/>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118CA35-3359-42E2-8099-69904A1B66F0}"/>
                  </a:ext>
                </a:extLst>
              </p:cNvPr>
              <p:cNvCxnSpPr/>
              <p:nvPr/>
            </p:nvCxnSpPr>
            <p:spPr>
              <a:xfrm flipH="1">
                <a:off x="5035550" y="2180236"/>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7360C1E-C810-4275-A64C-10865D150AC0}"/>
                  </a:ext>
                </a:extLst>
              </p:cNvPr>
              <p:cNvCxnSpPr>
                <a:stCxn id="133" idx="1"/>
              </p:cNvCxnSpPr>
              <p:nvPr/>
            </p:nvCxnSpPr>
            <p:spPr>
              <a:xfrm flipH="1" flipV="1">
                <a:off x="5035551" y="3890269"/>
                <a:ext cx="694858" cy="200"/>
              </a:xfrm>
              <a:prstGeom prst="line">
                <a:avLst/>
              </a:prstGeom>
              <a:ln w="38100">
                <a:solidFill>
                  <a:srgbClr val="D83B0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088D013E-71F0-4E4D-98A0-5065F530564D}"/>
                  </a:ext>
                </a:extLst>
              </p:cNvPr>
              <p:cNvGrpSpPr/>
              <p:nvPr/>
            </p:nvGrpSpPr>
            <p:grpSpPr>
              <a:xfrm>
                <a:off x="2988242" y="2019300"/>
                <a:ext cx="4027829" cy="4336046"/>
                <a:chOff x="2988242" y="2019300"/>
                <a:chExt cx="4027829" cy="4336046"/>
              </a:xfrm>
            </p:grpSpPr>
            <p:sp>
              <p:nvSpPr>
                <p:cNvPr id="122" name="Rectangle 121">
                  <a:extLst>
                    <a:ext uri="{FF2B5EF4-FFF2-40B4-BE49-F238E27FC236}">
                      <a16:creationId xmlns:a16="http://schemas.microsoft.com/office/drawing/2014/main" id="{409AD2DF-7631-445A-8E28-D2650E996221}"/>
                    </a:ext>
                  </a:extLst>
                </p:cNvPr>
                <p:cNvSpPr/>
                <p:nvPr/>
              </p:nvSpPr>
              <p:spPr>
                <a:xfrm>
                  <a:off x="2988242" y="2019300"/>
                  <a:ext cx="1620000" cy="358174"/>
                </a:xfrm>
                <a:prstGeom prst="rect">
                  <a:avLst/>
                </a:prstGeom>
                <a:solidFill>
                  <a:srgbClr val="A8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Blob storage</a:t>
                  </a:r>
                </a:p>
              </p:txBody>
            </p:sp>
            <p:sp>
              <p:nvSpPr>
                <p:cNvPr id="124" name="Rectangle 123">
                  <a:extLst>
                    <a:ext uri="{FF2B5EF4-FFF2-40B4-BE49-F238E27FC236}">
                      <a16:creationId xmlns:a16="http://schemas.microsoft.com/office/drawing/2014/main" id="{98ED8452-B183-4574-B8A2-704FFEB4B925}"/>
                    </a:ext>
                  </a:extLst>
                </p:cNvPr>
                <p:cNvSpPr/>
                <p:nvPr/>
              </p:nvSpPr>
              <p:spPr>
                <a:xfrm>
                  <a:off x="2988242" y="2984672"/>
                  <a:ext cx="1620000" cy="358174"/>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subscriptions</a:t>
                  </a:r>
                </a:p>
              </p:txBody>
            </p:sp>
            <p:sp>
              <p:nvSpPr>
                <p:cNvPr id="125" name="Rectangle 124">
                  <a:extLst>
                    <a:ext uri="{FF2B5EF4-FFF2-40B4-BE49-F238E27FC236}">
                      <a16:creationId xmlns:a16="http://schemas.microsoft.com/office/drawing/2014/main" id="{CBA60E02-6E30-485A-A3E7-6552911220E9}"/>
                    </a:ext>
                  </a:extLst>
                </p:cNvPr>
                <p:cNvSpPr/>
                <p:nvPr/>
              </p:nvSpPr>
              <p:spPr>
                <a:xfrm>
                  <a:off x="2988242" y="3467358"/>
                  <a:ext cx="1620000" cy="358174"/>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Resource groups</a:t>
                  </a:r>
                </a:p>
              </p:txBody>
            </p:sp>
            <p:sp>
              <p:nvSpPr>
                <p:cNvPr id="126" name="Rectangle 125">
                  <a:extLst>
                    <a:ext uri="{FF2B5EF4-FFF2-40B4-BE49-F238E27FC236}">
                      <a16:creationId xmlns:a16="http://schemas.microsoft.com/office/drawing/2014/main" id="{F2B334C7-B8F0-4B6C-82A8-77ED77FEEB21}"/>
                    </a:ext>
                  </a:extLst>
                </p:cNvPr>
                <p:cNvSpPr/>
                <p:nvPr/>
              </p:nvSpPr>
              <p:spPr>
                <a:xfrm>
                  <a:off x="2988242" y="3950044"/>
                  <a:ext cx="1620000" cy="358174"/>
                </a:xfrm>
                <a:prstGeom prst="rect">
                  <a:avLst/>
                </a:prstGeom>
                <a:solidFill>
                  <a:srgbClr val="D83B0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127" name="Rectangle 126">
                  <a:extLst>
                    <a:ext uri="{FF2B5EF4-FFF2-40B4-BE49-F238E27FC236}">
                      <a16:creationId xmlns:a16="http://schemas.microsoft.com/office/drawing/2014/main" id="{EAA4BB41-6ED9-4465-B849-A98BC9EAEE02}"/>
                    </a:ext>
                  </a:extLst>
                </p:cNvPr>
                <p:cNvSpPr/>
                <p:nvPr/>
              </p:nvSpPr>
              <p:spPr>
                <a:xfrm>
                  <a:off x="2988242" y="4432730"/>
                  <a:ext cx="1620000" cy="358174"/>
                </a:xfrm>
                <a:prstGeom prst="rect">
                  <a:avLst/>
                </a:prstGeom>
                <a:solidFill>
                  <a:srgbClr val="52525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IoT Hub</a:t>
                  </a:r>
                </a:p>
              </p:txBody>
            </p:sp>
            <p:sp>
              <p:nvSpPr>
                <p:cNvPr id="128" name="Rectangle 127">
                  <a:extLst>
                    <a:ext uri="{FF2B5EF4-FFF2-40B4-BE49-F238E27FC236}">
                      <a16:creationId xmlns:a16="http://schemas.microsoft.com/office/drawing/2014/main" id="{C706E00C-A7E9-4A89-9F61-DB9BB3A5811E}"/>
                    </a:ext>
                  </a:extLst>
                </p:cNvPr>
                <p:cNvSpPr/>
                <p:nvPr/>
              </p:nvSpPr>
              <p:spPr>
                <a:xfrm>
                  <a:off x="2988242" y="4915416"/>
                  <a:ext cx="1620000" cy="358174"/>
                </a:xfrm>
                <a:prstGeom prst="rect">
                  <a:avLst/>
                </a:prstGeom>
                <a:solidFill>
                  <a:srgbClr val="107C0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Service Bus</a:t>
                  </a:r>
                </a:p>
              </p:txBody>
            </p:sp>
            <p:sp>
              <p:nvSpPr>
                <p:cNvPr id="129" name="Rectangle 128">
                  <a:extLst>
                    <a:ext uri="{FF2B5EF4-FFF2-40B4-BE49-F238E27FC236}">
                      <a16:creationId xmlns:a16="http://schemas.microsoft.com/office/drawing/2014/main" id="{7E44E199-7F82-4FB9-AB20-043B962E5642}"/>
                    </a:ext>
                  </a:extLst>
                </p:cNvPr>
                <p:cNvSpPr/>
                <p:nvPr/>
              </p:nvSpPr>
              <p:spPr>
                <a:xfrm>
                  <a:off x="2988242" y="5398105"/>
                  <a:ext cx="1620000" cy="358174"/>
                </a:xfrm>
                <a:prstGeom prst="rect">
                  <a:avLst/>
                </a:prstGeom>
                <a:solidFill>
                  <a:srgbClr val="B4009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Custom topics</a:t>
                  </a:r>
                </a:p>
              </p:txBody>
            </p:sp>
            <p:sp>
              <p:nvSpPr>
                <p:cNvPr id="130" name="Rectangle 129">
                  <a:extLst>
                    <a:ext uri="{FF2B5EF4-FFF2-40B4-BE49-F238E27FC236}">
                      <a16:creationId xmlns:a16="http://schemas.microsoft.com/office/drawing/2014/main" id="{B8B75811-969F-4250-9999-4645F1D12E17}"/>
                    </a:ext>
                  </a:extLst>
                </p:cNvPr>
                <p:cNvSpPr/>
                <p:nvPr/>
              </p:nvSpPr>
              <p:spPr>
                <a:xfrm>
                  <a:off x="2988242" y="2501986"/>
                  <a:ext cx="1620000" cy="358174"/>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Media Services</a:t>
                  </a:r>
                </a:p>
              </p:txBody>
            </p:sp>
            <p:sp>
              <p:nvSpPr>
                <p:cNvPr id="131" name="Left Brace 130">
                  <a:extLst>
                    <a:ext uri="{FF2B5EF4-FFF2-40B4-BE49-F238E27FC236}">
                      <a16:creationId xmlns:a16="http://schemas.microsoft.com/office/drawing/2014/main" id="{1128DC4E-7418-48BD-8FCD-3A11438179F6}"/>
                    </a:ext>
                  </a:extLst>
                </p:cNvPr>
                <p:cNvSpPr/>
                <p:nvPr/>
              </p:nvSpPr>
              <p:spPr>
                <a:xfrm rot="16200000">
                  <a:off x="3727705"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sp>
              <p:nvSpPr>
                <p:cNvPr id="132" name="TextBox 131">
                  <a:extLst>
                    <a:ext uri="{FF2B5EF4-FFF2-40B4-BE49-F238E27FC236}">
                      <a16:creationId xmlns:a16="http://schemas.microsoft.com/office/drawing/2014/main" id="{E95BDAC2-F022-4BE9-834E-136B52EF8959}"/>
                    </a:ext>
                  </a:extLst>
                </p:cNvPr>
                <p:cNvSpPr txBox="1"/>
                <p:nvPr/>
              </p:nvSpPr>
              <p:spPr>
                <a:xfrm>
                  <a:off x="3141570" y="6044927"/>
                  <a:ext cx="1313344" cy="310419"/>
                </a:xfrm>
                <a:prstGeom prst="rect">
                  <a:avLst/>
                </a:prstGeom>
                <a:noFill/>
              </p:spPr>
              <p:txBody>
                <a:bodyPr wrap="square" rtlCol="0">
                  <a:spAutoFit/>
                </a:bodyPr>
                <a:lstStyle/>
                <a:p>
                  <a:pPr algn="ctr"/>
                  <a:r>
                    <a:rPr lang="en-US" sz="1600" dirty="0"/>
                    <a:t>Event sources</a:t>
                  </a:r>
                </a:p>
              </p:txBody>
            </p:sp>
            <p:sp>
              <p:nvSpPr>
                <p:cNvPr id="54" name="TextBox 53">
                  <a:extLst>
                    <a:ext uri="{FF2B5EF4-FFF2-40B4-BE49-F238E27FC236}">
                      <a16:creationId xmlns:a16="http://schemas.microsoft.com/office/drawing/2014/main" id="{3642128F-FE82-4A5D-8F5F-C87D99CAEAF9}"/>
                    </a:ext>
                  </a:extLst>
                </p:cNvPr>
                <p:cNvSpPr txBox="1"/>
                <p:nvPr/>
              </p:nvSpPr>
              <p:spPr>
                <a:xfrm>
                  <a:off x="5702727" y="4664066"/>
                  <a:ext cx="1313344" cy="310419"/>
                </a:xfrm>
                <a:prstGeom prst="rect">
                  <a:avLst/>
                </a:prstGeom>
                <a:noFill/>
              </p:spPr>
              <p:txBody>
                <a:bodyPr wrap="square" rtlCol="0">
                  <a:spAutoFit/>
                </a:bodyPr>
                <a:lstStyle/>
                <a:p>
                  <a:pPr algn="ctr"/>
                  <a:r>
                    <a:rPr lang="en-US" sz="1600" dirty="0"/>
                    <a:t>Event Grid</a:t>
                  </a:r>
                </a:p>
              </p:txBody>
            </p:sp>
          </p:grpSp>
        </p:grpSp>
        <p:grpSp>
          <p:nvGrpSpPr>
            <p:cNvPr id="63" name="Group 62">
              <a:extLst>
                <a:ext uri="{FF2B5EF4-FFF2-40B4-BE49-F238E27FC236}">
                  <a16:creationId xmlns:a16="http://schemas.microsoft.com/office/drawing/2014/main" id="{F8E48BC2-B7AA-4773-B16E-67AA5EC96994}"/>
                </a:ext>
              </a:extLst>
            </p:cNvPr>
            <p:cNvGrpSpPr/>
            <p:nvPr/>
          </p:nvGrpSpPr>
          <p:grpSpPr>
            <a:xfrm>
              <a:off x="7016071" y="2024257"/>
              <a:ext cx="2747157" cy="4331089"/>
              <a:chOff x="7016071" y="2024257"/>
              <a:chExt cx="2747157" cy="4331089"/>
            </a:xfrm>
          </p:grpSpPr>
          <p:grpSp>
            <p:nvGrpSpPr>
              <p:cNvPr id="66" name="Group 65">
                <a:extLst>
                  <a:ext uri="{FF2B5EF4-FFF2-40B4-BE49-F238E27FC236}">
                    <a16:creationId xmlns:a16="http://schemas.microsoft.com/office/drawing/2014/main" id="{5F65C0A5-9296-47D9-8BBF-97B79BE1C8D1}"/>
                  </a:ext>
                </a:extLst>
              </p:cNvPr>
              <p:cNvGrpSpPr/>
              <p:nvPr/>
            </p:nvGrpSpPr>
            <p:grpSpPr>
              <a:xfrm>
                <a:off x="7016071" y="2177374"/>
                <a:ext cx="1108168" cy="3420464"/>
                <a:chOff x="7016071" y="2177374"/>
                <a:chExt cx="1108168" cy="3420464"/>
              </a:xfrm>
            </p:grpSpPr>
            <p:cxnSp>
              <p:nvCxnSpPr>
                <p:cNvPr id="84" name="Straight Arrow Connector 83">
                  <a:extLst>
                    <a:ext uri="{FF2B5EF4-FFF2-40B4-BE49-F238E27FC236}">
                      <a16:creationId xmlns:a16="http://schemas.microsoft.com/office/drawing/2014/main" id="{5D6437DF-0127-4FCA-8C76-E16E2BF442B3}"/>
                    </a:ext>
                  </a:extLst>
                </p:cNvPr>
                <p:cNvCxnSpPr/>
                <p:nvPr/>
              </p:nvCxnSpPr>
              <p:spPr>
                <a:xfrm>
                  <a:off x="7694655" y="2198387"/>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81BEFA8-84AE-4640-BA40-CB4F2C14B895}"/>
                    </a:ext>
                  </a:extLst>
                </p:cNvPr>
                <p:cNvCxnSpPr/>
                <p:nvPr/>
              </p:nvCxnSpPr>
              <p:spPr>
                <a:xfrm>
                  <a:off x="7694655" y="276947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0117A90-3772-4774-9070-A93D3BC8E488}"/>
                    </a:ext>
                  </a:extLst>
                </p:cNvPr>
                <p:cNvCxnSpPr/>
                <p:nvPr/>
              </p:nvCxnSpPr>
              <p:spPr>
                <a:xfrm>
                  <a:off x="7694655" y="3340571"/>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457DAEC-5B7B-456B-8B73-AA9BC945CA49}"/>
                    </a:ext>
                  </a:extLst>
                </p:cNvPr>
                <p:cNvCxnSpPr/>
                <p:nvPr/>
              </p:nvCxnSpPr>
              <p:spPr>
                <a:xfrm>
                  <a:off x="7694655" y="3890268"/>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9954684-7780-46DC-A2CB-762016D9951B}"/>
                    </a:ext>
                  </a:extLst>
                </p:cNvPr>
                <p:cNvCxnSpPr/>
                <p:nvPr/>
              </p:nvCxnSpPr>
              <p:spPr>
                <a:xfrm>
                  <a:off x="7694655" y="4439965"/>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3A6706A-8488-451A-B288-DB358DD036D7}"/>
                    </a:ext>
                  </a:extLst>
                </p:cNvPr>
                <p:cNvCxnSpPr/>
                <p:nvPr/>
              </p:nvCxnSpPr>
              <p:spPr>
                <a:xfrm>
                  <a:off x="7694655" y="5014884"/>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B5C3B06-F12C-47C6-9CD3-DC1834FA0D6F}"/>
                    </a:ext>
                  </a:extLst>
                </p:cNvPr>
                <p:cNvCxnSpPr/>
                <p:nvPr/>
              </p:nvCxnSpPr>
              <p:spPr>
                <a:xfrm>
                  <a:off x="7694655" y="557718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0CF46C5-2981-4143-805A-54D90DF73B7B}"/>
                    </a:ext>
                  </a:extLst>
                </p:cNvPr>
                <p:cNvCxnSpPr/>
                <p:nvPr/>
              </p:nvCxnSpPr>
              <p:spPr>
                <a:xfrm flipH="1">
                  <a:off x="7713645" y="2177374"/>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6931549-D997-4B1D-9DA7-63E80714621F}"/>
                    </a:ext>
                  </a:extLst>
                </p:cNvPr>
                <p:cNvCxnSpPr/>
                <p:nvPr/>
              </p:nvCxnSpPr>
              <p:spPr>
                <a:xfrm flipH="1" flipV="1">
                  <a:off x="7016071" y="3890368"/>
                  <a:ext cx="694859" cy="20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34A2D02-ADA2-4F04-A240-DB5E217278FD}"/>
                  </a:ext>
                </a:extLst>
              </p:cNvPr>
              <p:cNvGrpSpPr/>
              <p:nvPr/>
            </p:nvGrpSpPr>
            <p:grpSpPr>
              <a:xfrm>
                <a:off x="8124239" y="2024257"/>
                <a:ext cx="1638989" cy="4331089"/>
                <a:chOff x="8124239" y="2024257"/>
                <a:chExt cx="1638989" cy="4331089"/>
              </a:xfrm>
            </p:grpSpPr>
            <p:sp>
              <p:nvSpPr>
                <p:cNvPr id="70" name="Rectangle 69">
                  <a:extLst>
                    <a:ext uri="{FF2B5EF4-FFF2-40B4-BE49-F238E27FC236}">
                      <a16:creationId xmlns:a16="http://schemas.microsoft.com/office/drawing/2014/main" id="{B4F5D8AF-FE78-45F0-8CB5-0A34C677F940}"/>
                    </a:ext>
                  </a:extLst>
                </p:cNvPr>
                <p:cNvSpPr/>
                <p:nvPr/>
              </p:nvSpPr>
              <p:spPr>
                <a:xfrm>
                  <a:off x="8124239" y="5398105"/>
                  <a:ext cx="1620000" cy="358174"/>
                </a:xfrm>
                <a:prstGeom prst="rect">
                  <a:avLst/>
                </a:prstGeom>
                <a:solidFill>
                  <a:srgbClr val="3214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72" name="Rectangle 71">
                  <a:extLst>
                    <a:ext uri="{FF2B5EF4-FFF2-40B4-BE49-F238E27FC236}">
                      <a16:creationId xmlns:a16="http://schemas.microsoft.com/office/drawing/2014/main" id="{CD7BF27C-81F3-4DDB-85D1-2D5F94CD480A}"/>
                    </a:ext>
                  </a:extLst>
                </p:cNvPr>
                <p:cNvSpPr/>
                <p:nvPr/>
              </p:nvSpPr>
              <p:spPr>
                <a:xfrm>
                  <a:off x="8124239" y="3148873"/>
                  <a:ext cx="1620000" cy="358174"/>
                </a:xfrm>
                <a:prstGeom prst="rect">
                  <a:avLst/>
                </a:prstGeom>
                <a:solidFill>
                  <a:srgbClr val="5D005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Automation</a:t>
                  </a:r>
                </a:p>
              </p:txBody>
            </p:sp>
            <p:sp>
              <p:nvSpPr>
                <p:cNvPr id="73" name="Rectangle 72">
                  <a:extLst>
                    <a:ext uri="{FF2B5EF4-FFF2-40B4-BE49-F238E27FC236}">
                      <a16:creationId xmlns:a16="http://schemas.microsoft.com/office/drawing/2014/main" id="{EA103864-D0AA-4016-BB63-1496E633C29E}"/>
                    </a:ext>
                  </a:extLst>
                </p:cNvPr>
                <p:cNvSpPr/>
                <p:nvPr/>
              </p:nvSpPr>
              <p:spPr>
                <a:xfrm>
                  <a:off x="8124239" y="3711181"/>
                  <a:ext cx="1620000" cy="358174"/>
                </a:xfrm>
                <a:prstGeom prst="rect">
                  <a:avLst/>
                </a:prstGeom>
                <a:solidFill>
                  <a:srgbClr val="004B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Webhooks</a:t>
                  </a:r>
                </a:p>
              </p:txBody>
            </p:sp>
            <p:sp>
              <p:nvSpPr>
                <p:cNvPr id="74" name="Rectangle 73">
                  <a:extLst>
                    <a:ext uri="{FF2B5EF4-FFF2-40B4-BE49-F238E27FC236}">
                      <a16:creationId xmlns:a16="http://schemas.microsoft.com/office/drawing/2014/main" id="{B4E6C0E5-7170-4697-9447-D3D88E09F2B1}"/>
                    </a:ext>
                  </a:extLst>
                </p:cNvPr>
                <p:cNvSpPr/>
                <p:nvPr/>
              </p:nvSpPr>
              <p:spPr>
                <a:xfrm>
                  <a:off x="8124239" y="4273489"/>
                  <a:ext cx="1620000" cy="358174"/>
                </a:xfrm>
                <a:prstGeom prst="rect">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Queue Storage</a:t>
                  </a:r>
                </a:p>
              </p:txBody>
            </p:sp>
            <p:sp>
              <p:nvSpPr>
                <p:cNvPr id="75" name="Rectangle 74">
                  <a:extLst>
                    <a:ext uri="{FF2B5EF4-FFF2-40B4-BE49-F238E27FC236}">
                      <a16:creationId xmlns:a16="http://schemas.microsoft.com/office/drawing/2014/main" id="{DB21B44E-DACB-4ECA-8171-4C93C4628B19}"/>
                    </a:ext>
                  </a:extLst>
                </p:cNvPr>
                <p:cNvSpPr/>
                <p:nvPr/>
              </p:nvSpPr>
              <p:spPr>
                <a:xfrm>
                  <a:off x="8124239" y="4835797"/>
                  <a:ext cx="1620000" cy="358174"/>
                </a:xfrm>
                <a:prstGeom prst="rect">
                  <a:avLst/>
                </a:prstGeom>
                <a:solidFill>
                  <a:srgbClr val="B4009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Hybrid Connections</a:t>
                  </a:r>
                </a:p>
              </p:txBody>
            </p:sp>
            <p:sp>
              <p:nvSpPr>
                <p:cNvPr id="76" name="Rectangle 75">
                  <a:extLst>
                    <a:ext uri="{FF2B5EF4-FFF2-40B4-BE49-F238E27FC236}">
                      <a16:creationId xmlns:a16="http://schemas.microsoft.com/office/drawing/2014/main" id="{15BC70F9-8B8C-45A6-BE34-1996BDB28171}"/>
                    </a:ext>
                  </a:extLst>
                </p:cNvPr>
                <p:cNvSpPr/>
                <p:nvPr/>
              </p:nvSpPr>
              <p:spPr>
                <a:xfrm>
                  <a:off x="8124239" y="2024257"/>
                  <a:ext cx="1620000" cy="358174"/>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Functions</a:t>
                  </a:r>
                </a:p>
              </p:txBody>
            </p:sp>
            <p:sp>
              <p:nvSpPr>
                <p:cNvPr id="77" name="Rectangle 76">
                  <a:extLst>
                    <a:ext uri="{FF2B5EF4-FFF2-40B4-BE49-F238E27FC236}">
                      <a16:creationId xmlns:a16="http://schemas.microsoft.com/office/drawing/2014/main" id="{08FEC016-DDB4-47D3-A45B-B1D0CF52B7F5}"/>
                    </a:ext>
                  </a:extLst>
                </p:cNvPr>
                <p:cNvSpPr/>
                <p:nvPr/>
              </p:nvSpPr>
              <p:spPr>
                <a:xfrm>
                  <a:off x="8124239" y="2586565"/>
                  <a:ext cx="1620000" cy="358174"/>
                </a:xfrm>
                <a:prstGeom prst="rect">
                  <a:avLst/>
                </a:prstGeom>
                <a:solidFill>
                  <a:srgbClr val="A8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Logic Apps</a:t>
                  </a:r>
                </a:p>
              </p:txBody>
            </p:sp>
            <p:sp>
              <p:nvSpPr>
                <p:cNvPr id="78" name="TextBox 77">
                  <a:extLst>
                    <a:ext uri="{FF2B5EF4-FFF2-40B4-BE49-F238E27FC236}">
                      <a16:creationId xmlns:a16="http://schemas.microsoft.com/office/drawing/2014/main" id="{DA320A16-872F-4F3E-858C-74A3C1559BBE}"/>
                    </a:ext>
                  </a:extLst>
                </p:cNvPr>
                <p:cNvSpPr txBox="1"/>
                <p:nvPr/>
              </p:nvSpPr>
              <p:spPr>
                <a:xfrm>
                  <a:off x="8190852" y="6044927"/>
                  <a:ext cx="1554228" cy="310419"/>
                </a:xfrm>
                <a:prstGeom prst="rect">
                  <a:avLst/>
                </a:prstGeom>
                <a:noFill/>
              </p:spPr>
              <p:txBody>
                <a:bodyPr wrap="square" rtlCol="0">
                  <a:spAutoFit/>
                </a:bodyPr>
                <a:lstStyle/>
                <a:p>
                  <a:pPr algn="ctr"/>
                  <a:r>
                    <a:rPr lang="en-US" sz="1600" dirty="0"/>
                    <a:t>Event handlers</a:t>
                  </a:r>
                </a:p>
              </p:txBody>
            </p:sp>
            <p:sp>
              <p:nvSpPr>
                <p:cNvPr id="81" name="Left Brace 80">
                  <a:extLst>
                    <a:ext uri="{FF2B5EF4-FFF2-40B4-BE49-F238E27FC236}">
                      <a16:creationId xmlns:a16="http://schemas.microsoft.com/office/drawing/2014/main" id="{DBF847D6-0837-4028-A99D-24F871143F84}"/>
                    </a:ext>
                  </a:extLst>
                </p:cNvPr>
                <p:cNvSpPr/>
                <p:nvPr/>
              </p:nvSpPr>
              <p:spPr>
                <a:xfrm rot="16200000">
                  <a:off x="8882691"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grpSp>
        </p:grpSp>
      </p:grpSp>
    </p:spTree>
    <p:custDataLst>
      <p:tags r:id="rId1"/>
    </p:custDataLst>
    <p:extLst>
      <p:ext uri="{BB962C8B-B14F-4D97-AF65-F5344CB8AC3E}">
        <p14:creationId xmlns:p14="http://schemas.microsoft.com/office/powerpoint/2010/main" val="11716033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A78928-9280-4A4D-9DBD-E3C7615FC5A0}"/>
              </a:ext>
            </a:extLst>
          </p:cNvPr>
          <p:cNvSpPr>
            <a:spLocks noGrp="1"/>
          </p:cNvSpPr>
          <p:nvPr>
            <p:ph type="title"/>
          </p:nvPr>
        </p:nvSpPr>
        <p:spPr/>
        <p:txBody>
          <a:bodyPr/>
          <a:lstStyle/>
          <a:p>
            <a:r>
              <a:rPr lang="en-US" dirty="0"/>
              <a:t>Event Grid concepts</a:t>
            </a:r>
          </a:p>
        </p:txBody>
      </p:sp>
      <p:sp>
        <p:nvSpPr>
          <p:cNvPr id="4" name="Text Placeholder 3">
            <a:extLst>
              <a:ext uri="{FF2B5EF4-FFF2-40B4-BE49-F238E27FC236}">
                <a16:creationId xmlns:a16="http://schemas.microsoft.com/office/drawing/2014/main" id="{36F68021-4449-4C3A-92AF-B3479C9D57BF}"/>
              </a:ext>
            </a:extLst>
          </p:cNvPr>
          <p:cNvSpPr>
            <a:spLocks noGrp="1"/>
          </p:cNvSpPr>
          <p:nvPr>
            <p:ph type="body" sz="quarter" idx="10"/>
          </p:nvPr>
        </p:nvSpPr>
        <p:spPr>
          <a:xfrm>
            <a:off x="584200" y="1435497"/>
            <a:ext cx="11018520" cy="4653582"/>
          </a:xfrm>
        </p:spPr>
        <p:txBody>
          <a:bodyPr/>
          <a:lstStyle/>
          <a:p>
            <a:r>
              <a:rPr lang="en-US" b="1" dirty="0">
                <a:latin typeface="+mn-lt"/>
              </a:rPr>
              <a:t>Events</a:t>
            </a:r>
          </a:p>
          <a:p>
            <a:pPr lvl="1"/>
            <a:r>
              <a:rPr lang="en-US" dirty="0"/>
              <a:t>What happened</a:t>
            </a:r>
          </a:p>
          <a:p>
            <a:r>
              <a:rPr lang="en-US" b="1" dirty="0">
                <a:latin typeface="+mn-lt"/>
              </a:rPr>
              <a:t>Event sources</a:t>
            </a:r>
          </a:p>
          <a:p>
            <a:pPr lvl="1"/>
            <a:r>
              <a:rPr lang="en-US" dirty="0"/>
              <a:t>Where the event took place</a:t>
            </a:r>
          </a:p>
          <a:p>
            <a:r>
              <a:rPr lang="en-US" b="1" dirty="0">
                <a:latin typeface="+mn-lt"/>
              </a:rPr>
              <a:t>Topics</a:t>
            </a:r>
          </a:p>
          <a:p>
            <a:pPr lvl="1"/>
            <a:r>
              <a:rPr lang="en-US" dirty="0"/>
              <a:t>The endpoint where publishers send events</a:t>
            </a:r>
          </a:p>
          <a:p>
            <a:r>
              <a:rPr lang="en-US" b="1" dirty="0">
                <a:latin typeface="+mn-lt"/>
              </a:rPr>
              <a:t>Event subscriptions</a:t>
            </a:r>
          </a:p>
          <a:p>
            <a:pPr lvl="1"/>
            <a:r>
              <a:rPr lang="en-US" dirty="0"/>
              <a:t>The endpoint or built-in mechanism to route events, sometimes to more than one handler. Subscriptions are also used by handlers to intelligently filter incoming events.</a:t>
            </a:r>
          </a:p>
          <a:p>
            <a:r>
              <a:rPr lang="en-US" b="1" dirty="0">
                <a:latin typeface="+mn-lt"/>
              </a:rPr>
              <a:t>Event handlers</a:t>
            </a:r>
          </a:p>
          <a:p>
            <a:pPr lvl="1"/>
            <a:r>
              <a:rPr lang="en-US" dirty="0"/>
              <a:t>The app or service reacting to the event</a:t>
            </a:r>
          </a:p>
        </p:txBody>
      </p:sp>
    </p:spTree>
    <p:custDataLst>
      <p:tags r:id="rId1"/>
    </p:custDataLst>
    <p:extLst>
      <p:ext uri="{BB962C8B-B14F-4D97-AF65-F5344CB8AC3E}">
        <p14:creationId xmlns:p14="http://schemas.microsoft.com/office/powerpoint/2010/main" val="16821639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5021-ABB3-4266-AE38-EFF50997D957}"/>
              </a:ext>
            </a:extLst>
          </p:cNvPr>
          <p:cNvSpPr>
            <a:spLocks noGrp="1"/>
          </p:cNvSpPr>
          <p:nvPr>
            <p:ph type="title"/>
          </p:nvPr>
        </p:nvSpPr>
        <p:spPr/>
        <p:txBody>
          <a:bodyPr/>
          <a:lstStyle/>
          <a:p>
            <a:r>
              <a:rPr lang="en-US" dirty="0"/>
              <a:t>Event Grid concepts (cont.)</a:t>
            </a:r>
          </a:p>
        </p:txBody>
      </p:sp>
      <p:grpSp>
        <p:nvGrpSpPr>
          <p:cNvPr id="3" name="Group 2" descr="This diagram depicts event sources sending events to one or more topics, and then event handlers receiving events by using Subscriptions.">
            <a:extLst>
              <a:ext uri="{FF2B5EF4-FFF2-40B4-BE49-F238E27FC236}">
                <a16:creationId xmlns:a16="http://schemas.microsoft.com/office/drawing/2014/main" id="{1E8D5E9C-CD85-4A52-A1CF-DD11795C4DFA}"/>
              </a:ext>
            </a:extLst>
          </p:cNvPr>
          <p:cNvGrpSpPr/>
          <p:nvPr/>
        </p:nvGrpSpPr>
        <p:grpSpPr>
          <a:xfrm>
            <a:off x="584200" y="1428750"/>
            <a:ext cx="10993834" cy="4901843"/>
            <a:chOff x="584200" y="1428750"/>
            <a:chExt cx="10993834" cy="4901843"/>
          </a:xfrm>
        </p:grpSpPr>
        <p:grpSp>
          <p:nvGrpSpPr>
            <p:cNvPr id="13" name="Group 12">
              <a:extLst>
                <a:ext uri="{FF2B5EF4-FFF2-40B4-BE49-F238E27FC236}">
                  <a16:creationId xmlns:a16="http://schemas.microsoft.com/office/drawing/2014/main" id="{81D0FDB6-3218-4046-844F-BE1AC7873764}"/>
                </a:ext>
              </a:extLst>
            </p:cNvPr>
            <p:cNvGrpSpPr/>
            <p:nvPr/>
          </p:nvGrpSpPr>
          <p:grpSpPr>
            <a:xfrm>
              <a:off x="584200" y="1428750"/>
              <a:ext cx="1422549" cy="1469067"/>
              <a:chOff x="844400" y="1428750"/>
              <a:chExt cx="1422549" cy="1469067"/>
            </a:xfrm>
          </p:grpSpPr>
          <p:pic>
            <p:nvPicPr>
              <p:cNvPr id="4" name="Graphic 3">
                <a:extLst>
                  <a:ext uri="{FF2B5EF4-FFF2-40B4-BE49-F238E27FC236}">
                    <a16:creationId xmlns:a16="http://schemas.microsoft.com/office/drawing/2014/main" id="{171EFF67-6099-451E-BD9F-E87FD63DC6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04" y="1428750"/>
                <a:ext cx="1076325" cy="1076325"/>
              </a:xfrm>
              <a:prstGeom prst="rect">
                <a:avLst/>
              </a:prstGeom>
            </p:spPr>
          </p:pic>
          <p:sp>
            <p:nvSpPr>
              <p:cNvPr id="17" name="TextBox 16">
                <a:extLst>
                  <a:ext uri="{FF2B5EF4-FFF2-40B4-BE49-F238E27FC236}">
                    <a16:creationId xmlns:a16="http://schemas.microsoft.com/office/drawing/2014/main" id="{873D981A-C7DE-41C9-B534-8F020C5C4616}"/>
                  </a:ext>
                </a:extLst>
              </p:cNvPr>
              <p:cNvSpPr txBox="1"/>
              <p:nvPr/>
            </p:nvSpPr>
            <p:spPr>
              <a:xfrm>
                <a:off x="844400" y="2436152"/>
                <a:ext cx="1422549" cy="461665"/>
              </a:xfrm>
              <a:prstGeom prst="rect">
                <a:avLst/>
              </a:prstGeom>
              <a:noFill/>
            </p:spPr>
            <p:txBody>
              <a:bodyPr wrap="square" rtlCol="0">
                <a:spAutoFit/>
              </a:bodyPr>
              <a:lstStyle/>
              <a:p>
                <a:r>
                  <a:rPr lang="en-US" sz="2400" dirty="0">
                    <a:gradFill>
                      <a:gsLst>
                        <a:gs pos="2917">
                          <a:schemeClr val="tx1"/>
                        </a:gs>
                        <a:gs pos="30000">
                          <a:schemeClr val="tx1"/>
                        </a:gs>
                      </a:gsLst>
                      <a:lin ang="5400000" scaled="0"/>
                    </a:gradFill>
                  </a:rPr>
                  <a:t>Sources</a:t>
                </a:r>
              </a:p>
            </p:txBody>
          </p:sp>
        </p:grpSp>
        <p:grpSp>
          <p:nvGrpSpPr>
            <p:cNvPr id="18" name="Group 17">
              <a:extLst>
                <a:ext uri="{FF2B5EF4-FFF2-40B4-BE49-F238E27FC236}">
                  <a16:creationId xmlns:a16="http://schemas.microsoft.com/office/drawing/2014/main" id="{5F0C11BF-0742-45D8-B75A-853F0610B402}"/>
                </a:ext>
              </a:extLst>
            </p:cNvPr>
            <p:cNvGrpSpPr/>
            <p:nvPr/>
          </p:nvGrpSpPr>
          <p:grpSpPr>
            <a:xfrm>
              <a:off x="584200" y="3145138"/>
              <a:ext cx="1327299" cy="1469067"/>
              <a:chOff x="844400" y="1428750"/>
              <a:chExt cx="1327299" cy="1469067"/>
            </a:xfrm>
          </p:grpSpPr>
          <p:pic>
            <p:nvPicPr>
              <p:cNvPr id="19" name="Graphic 18">
                <a:extLst>
                  <a:ext uri="{FF2B5EF4-FFF2-40B4-BE49-F238E27FC236}">
                    <a16:creationId xmlns:a16="http://schemas.microsoft.com/office/drawing/2014/main" id="{5D4EE020-F4DC-45A1-98E3-99C95B6C63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04" y="1428750"/>
                <a:ext cx="1076325" cy="1076325"/>
              </a:xfrm>
              <a:prstGeom prst="rect">
                <a:avLst/>
              </a:prstGeom>
            </p:spPr>
          </p:pic>
          <p:sp>
            <p:nvSpPr>
              <p:cNvPr id="20" name="TextBox 19">
                <a:extLst>
                  <a:ext uri="{FF2B5EF4-FFF2-40B4-BE49-F238E27FC236}">
                    <a16:creationId xmlns:a16="http://schemas.microsoft.com/office/drawing/2014/main" id="{9AE566F2-D4FB-497B-A1DE-25A2BA031DD3}"/>
                  </a:ext>
                </a:extLst>
              </p:cNvPr>
              <p:cNvSpPr txBox="1"/>
              <p:nvPr/>
            </p:nvSpPr>
            <p:spPr>
              <a:xfrm>
                <a:off x="844400" y="2436152"/>
                <a:ext cx="1327299" cy="461665"/>
              </a:xfrm>
              <a:prstGeom prst="rect">
                <a:avLst/>
              </a:prstGeom>
              <a:noFill/>
            </p:spPr>
            <p:txBody>
              <a:bodyPr wrap="square" rtlCol="0">
                <a:spAutoFit/>
              </a:bodyPr>
              <a:lstStyle/>
              <a:p>
                <a:pPr algn="ctr"/>
                <a:r>
                  <a:rPr lang="en-US" sz="2400" dirty="0">
                    <a:gradFill>
                      <a:gsLst>
                        <a:gs pos="2917">
                          <a:schemeClr val="tx1"/>
                        </a:gs>
                        <a:gs pos="30000">
                          <a:schemeClr val="tx1"/>
                        </a:gs>
                      </a:gsLst>
                      <a:lin ang="5400000" scaled="0"/>
                    </a:gradFill>
                  </a:rPr>
                  <a:t>Sources</a:t>
                </a:r>
              </a:p>
            </p:txBody>
          </p:sp>
        </p:grpSp>
        <p:grpSp>
          <p:nvGrpSpPr>
            <p:cNvPr id="21" name="Group 20">
              <a:extLst>
                <a:ext uri="{FF2B5EF4-FFF2-40B4-BE49-F238E27FC236}">
                  <a16:creationId xmlns:a16="http://schemas.microsoft.com/office/drawing/2014/main" id="{C22A3A12-7B3A-4A28-A281-7E679D941043}"/>
                </a:ext>
              </a:extLst>
            </p:cNvPr>
            <p:cNvGrpSpPr/>
            <p:nvPr/>
          </p:nvGrpSpPr>
          <p:grpSpPr>
            <a:xfrm>
              <a:off x="603250" y="4861526"/>
              <a:ext cx="1441599" cy="1469067"/>
              <a:chOff x="844400" y="1428750"/>
              <a:chExt cx="1441599" cy="1469067"/>
            </a:xfrm>
          </p:grpSpPr>
          <p:pic>
            <p:nvPicPr>
              <p:cNvPr id="22" name="Graphic 21">
                <a:extLst>
                  <a:ext uri="{FF2B5EF4-FFF2-40B4-BE49-F238E27FC236}">
                    <a16:creationId xmlns:a16="http://schemas.microsoft.com/office/drawing/2014/main" id="{04C18813-FFC0-4AAF-880E-770F0E45F1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04" y="1428750"/>
                <a:ext cx="1076325" cy="1076325"/>
              </a:xfrm>
              <a:prstGeom prst="rect">
                <a:avLst/>
              </a:prstGeom>
            </p:spPr>
          </p:pic>
          <p:sp>
            <p:nvSpPr>
              <p:cNvPr id="23" name="TextBox 22">
                <a:extLst>
                  <a:ext uri="{FF2B5EF4-FFF2-40B4-BE49-F238E27FC236}">
                    <a16:creationId xmlns:a16="http://schemas.microsoft.com/office/drawing/2014/main" id="{2028E968-DF87-417D-B98F-40BBA91F6760}"/>
                  </a:ext>
                </a:extLst>
              </p:cNvPr>
              <p:cNvSpPr txBox="1"/>
              <p:nvPr/>
            </p:nvSpPr>
            <p:spPr>
              <a:xfrm>
                <a:off x="844400" y="2436152"/>
                <a:ext cx="1441599" cy="461665"/>
              </a:xfrm>
              <a:prstGeom prst="rect">
                <a:avLst/>
              </a:prstGeom>
              <a:noFill/>
            </p:spPr>
            <p:txBody>
              <a:bodyPr wrap="square" rtlCol="0">
                <a:spAutoFit/>
              </a:bodyPr>
              <a:lstStyle/>
              <a:p>
                <a:r>
                  <a:rPr lang="en-US" sz="2400" dirty="0">
                    <a:gradFill>
                      <a:gsLst>
                        <a:gs pos="2917">
                          <a:schemeClr val="tx1"/>
                        </a:gs>
                        <a:gs pos="30000">
                          <a:schemeClr val="tx1"/>
                        </a:gs>
                      </a:gsLst>
                      <a:lin ang="5400000" scaled="0"/>
                    </a:gradFill>
                  </a:rPr>
                  <a:t>Sources</a:t>
                </a:r>
              </a:p>
            </p:txBody>
          </p:sp>
        </p:grpSp>
        <p:grpSp>
          <p:nvGrpSpPr>
            <p:cNvPr id="79" name="Group 78">
              <a:extLst>
                <a:ext uri="{FF2B5EF4-FFF2-40B4-BE49-F238E27FC236}">
                  <a16:creationId xmlns:a16="http://schemas.microsoft.com/office/drawing/2014/main" id="{22EBF360-193E-4EC9-9A71-49B9863247F0}"/>
                </a:ext>
              </a:extLst>
            </p:cNvPr>
            <p:cNvGrpSpPr/>
            <p:nvPr/>
          </p:nvGrpSpPr>
          <p:grpSpPr>
            <a:xfrm>
              <a:off x="4800600" y="2495550"/>
              <a:ext cx="2305050" cy="2514600"/>
              <a:chOff x="4800600" y="2495550"/>
              <a:chExt cx="2305050" cy="2514600"/>
            </a:xfrm>
          </p:grpSpPr>
          <p:sp>
            <p:nvSpPr>
              <p:cNvPr id="24" name="Rectangle: Rounded Corners 23">
                <a:extLst>
                  <a:ext uri="{FF2B5EF4-FFF2-40B4-BE49-F238E27FC236}">
                    <a16:creationId xmlns:a16="http://schemas.microsoft.com/office/drawing/2014/main" id="{5FDEA218-32D3-467D-9CF2-6994E80B56EC}"/>
                  </a:ext>
                </a:extLst>
              </p:cNvPr>
              <p:cNvSpPr/>
              <p:nvPr/>
            </p:nvSpPr>
            <p:spPr bwMode="auto">
              <a:xfrm>
                <a:off x="4800600" y="2495550"/>
                <a:ext cx="2305050" cy="2514600"/>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400" dirty="0">
                    <a:solidFill>
                      <a:schemeClr val="tx1"/>
                    </a:solidFill>
                    <a:latin typeface="+mj-lt"/>
                    <a:ea typeface="Segoe UI" pitchFamily="34" charset="0"/>
                    <a:cs typeface="Segoe UI" pitchFamily="34" charset="0"/>
                  </a:rPr>
                  <a:t>Topics</a:t>
                </a:r>
                <a:endParaRPr lang="en-US" sz="2400" dirty="0">
                  <a:solidFill>
                    <a:schemeClr val="tx1"/>
                  </a:solidFill>
                  <a:latin typeface="+mj-lt"/>
                  <a:ea typeface="Segoe UI" pitchFamily="34" charset="0"/>
                  <a:cs typeface="Segoe UI" pitchFamily="34" charset="0"/>
                </a:endParaRPr>
              </a:p>
            </p:txBody>
          </p:sp>
          <p:grpSp>
            <p:nvGrpSpPr>
              <p:cNvPr id="78" name="Group 77">
                <a:extLst>
                  <a:ext uri="{FF2B5EF4-FFF2-40B4-BE49-F238E27FC236}">
                    <a16:creationId xmlns:a16="http://schemas.microsoft.com/office/drawing/2014/main" id="{52556B40-C123-4326-BBDE-D1C93502AB3D}"/>
                  </a:ext>
                </a:extLst>
              </p:cNvPr>
              <p:cNvGrpSpPr/>
              <p:nvPr/>
            </p:nvGrpSpPr>
            <p:grpSpPr>
              <a:xfrm>
                <a:off x="5127354" y="3392488"/>
                <a:ext cx="1651542" cy="928703"/>
                <a:chOff x="5143501" y="3300397"/>
                <a:chExt cx="1651542" cy="928703"/>
              </a:xfrm>
            </p:grpSpPr>
            <p:grpSp>
              <p:nvGrpSpPr>
                <p:cNvPr id="76" name="Group 75">
                  <a:extLst>
                    <a:ext uri="{FF2B5EF4-FFF2-40B4-BE49-F238E27FC236}">
                      <a16:creationId xmlns:a16="http://schemas.microsoft.com/office/drawing/2014/main" id="{AF4E76D6-0F3F-4924-9860-B9DBF5918516}"/>
                    </a:ext>
                  </a:extLst>
                </p:cNvPr>
                <p:cNvGrpSpPr/>
                <p:nvPr/>
              </p:nvGrpSpPr>
              <p:grpSpPr>
                <a:xfrm>
                  <a:off x="5162551" y="3300397"/>
                  <a:ext cx="1632492" cy="414336"/>
                  <a:chOff x="5162551" y="3300397"/>
                  <a:chExt cx="1632492" cy="414336"/>
                </a:xfrm>
              </p:grpSpPr>
              <p:sp>
                <p:nvSpPr>
                  <p:cNvPr id="26" name="Rectangle: Folded Corner 25">
                    <a:extLst>
                      <a:ext uri="{FF2B5EF4-FFF2-40B4-BE49-F238E27FC236}">
                        <a16:creationId xmlns:a16="http://schemas.microsoft.com/office/drawing/2014/main" id="{B6C7F885-B779-4D54-B0EC-B7633028156E}"/>
                      </a:ext>
                    </a:extLst>
                  </p:cNvPr>
                  <p:cNvSpPr/>
                  <p:nvPr/>
                </p:nvSpPr>
                <p:spPr bwMode="auto">
                  <a:xfrm>
                    <a:off x="5162551" y="3300397"/>
                    <a:ext cx="480632" cy="414336"/>
                  </a:xfrm>
                  <a:prstGeom prst="foldedCorner">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dirty="0">
                      <a:solidFill>
                        <a:schemeClr val="bg1"/>
                      </a:solidFill>
                      <a:latin typeface="+mj-lt"/>
                      <a:cs typeface="Segoe UI" pitchFamily="34" charset="0"/>
                    </a:endParaRPr>
                  </a:p>
                </p:txBody>
              </p:sp>
              <p:sp>
                <p:nvSpPr>
                  <p:cNvPr id="27" name="Rectangle: Folded Corner 26">
                    <a:extLst>
                      <a:ext uri="{FF2B5EF4-FFF2-40B4-BE49-F238E27FC236}">
                        <a16:creationId xmlns:a16="http://schemas.microsoft.com/office/drawing/2014/main" id="{ECA4A031-6D90-4D03-9BAA-1AB4E3DCEB6A}"/>
                      </a:ext>
                    </a:extLst>
                  </p:cNvPr>
                  <p:cNvSpPr/>
                  <p:nvPr/>
                </p:nvSpPr>
                <p:spPr bwMode="auto">
                  <a:xfrm>
                    <a:off x="5738481" y="3300397"/>
                    <a:ext cx="480632" cy="414336"/>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Folded Corner 27">
                    <a:extLst>
                      <a:ext uri="{FF2B5EF4-FFF2-40B4-BE49-F238E27FC236}">
                        <a16:creationId xmlns:a16="http://schemas.microsoft.com/office/drawing/2014/main" id="{E23D931F-1A5D-46F8-B340-D917A8585826}"/>
                      </a:ext>
                    </a:extLst>
                  </p:cNvPr>
                  <p:cNvSpPr/>
                  <p:nvPr/>
                </p:nvSpPr>
                <p:spPr bwMode="auto">
                  <a:xfrm>
                    <a:off x="6314411" y="3300397"/>
                    <a:ext cx="480632" cy="414336"/>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a:extLst>
                    <a:ext uri="{FF2B5EF4-FFF2-40B4-BE49-F238E27FC236}">
                      <a16:creationId xmlns:a16="http://schemas.microsoft.com/office/drawing/2014/main" id="{C33BAF67-2680-4DAB-9E33-873A860A14C4}"/>
                    </a:ext>
                  </a:extLst>
                </p:cNvPr>
                <p:cNvGrpSpPr/>
                <p:nvPr/>
              </p:nvGrpSpPr>
              <p:grpSpPr>
                <a:xfrm>
                  <a:off x="5143501" y="3814762"/>
                  <a:ext cx="1651542" cy="414338"/>
                  <a:chOff x="5143501" y="3967162"/>
                  <a:chExt cx="1651542" cy="414338"/>
                </a:xfrm>
              </p:grpSpPr>
              <p:sp>
                <p:nvSpPr>
                  <p:cNvPr id="31" name="Rectangle: Folded Corner 30">
                    <a:extLst>
                      <a:ext uri="{FF2B5EF4-FFF2-40B4-BE49-F238E27FC236}">
                        <a16:creationId xmlns:a16="http://schemas.microsoft.com/office/drawing/2014/main" id="{1FBCF3D8-7171-4B4C-924A-AF2C3C77BCDC}"/>
                      </a:ext>
                    </a:extLst>
                  </p:cNvPr>
                  <p:cNvSpPr/>
                  <p:nvPr/>
                </p:nvSpPr>
                <p:spPr bwMode="auto">
                  <a:xfrm>
                    <a:off x="5143501"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Folded Corner 31">
                    <a:extLst>
                      <a:ext uri="{FF2B5EF4-FFF2-40B4-BE49-F238E27FC236}">
                        <a16:creationId xmlns:a16="http://schemas.microsoft.com/office/drawing/2014/main" id="{19B9C3A2-923C-46A4-B959-F15EAE05DD9B}"/>
                      </a:ext>
                    </a:extLst>
                  </p:cNvPr>
                  <p:cNvSpPr/>
                  <p:nvPr/>
                </p:nvSpPr>
                <p:spPr bwMode="auto">
                  <a:xfrm>
                    <a:off x="5728956"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Folded Corner 32">
                    <a:extLst>
                      <a:ext uri="{FF2B5EF4-FFF2-40B4-BE49-F238E27FC236}">
                        <a16:creationId xmlns:a16="http://schemas.microsoft.com/office/drawing/2014/main" id="{7DF86493-C23B-45A9-AC2D-F21A2319B2C4}"/>
                      </a:ext>
                    </a:extLst>
                  </p:cNvPr>
                  <p:cNvSpPr/>
                  <p:nvPr/>
                </p:nvSpPr>
                <p:spPr bwMode="auto">
                  <a:xfrm>
                    <a:off x="6314411"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37" name="Straight Arrow Connector 36">
              <a:extLst>
                <a:ext uri="{FF2B5EF4-FFF2-40B4-BE49-F238E27FC236}">
                  <a16:creationId xmlns:a16="http://schemas.microsoft.com/office/drawing/2014/main" id="{79E3D8FC-9D30-43EF-B950-D74029AF1506}"/>
                </a:ext>
              </a:extLst>
            </p:cNvPr>
            <p:cNvCxnSpPr>
              <a:cxnSpLocks/>
              <a:stCxn id="19" idx="3"/>
            </p:cNvCxnSpPr>
            <p:nvPr/>
          </p:nvCxnSpPr>
          <p:spPr>
            <a:xfrm>
              <a:off x="1661829" y="3683301"/>
              <a:ext cx="2910171" cy="3123"/>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76962807-C458-45C2-B87F-62BA0DB9B4E4}"/>
                </a:ext>
              </a:extLst>
            </p:cNvPr>
            <p:cNvCxnSpPr>
              <a:cxnSpLocks/>
              <a:stCxn id="4" idx="3"/>
            </p:cNvCxnSpPr>
            <p:nvPr/>
          </p:nvCxnSpPr>
          <p:spPr>
            <a:xfrm>
              <a:off x="1661829" y="1966913"/>
              <a:ext cx="2573771" cy="1042987"/>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3A6FE042-4981-4F46-B3F4-6FB1851AFACA}"/>
                </a:ext>
              </a:extLst>
            </p:cNvPr>
            <p:cNvCxnSpPr>
              <a:stCxn id="22" idx="3"/>
            </p:cNvCxnSpPr>
            <p:nvPr/>
          </p:nvCxnSpPr>
          <p:spPr>
            <a:xfrm flipV="1">
              <a:off x="1680879" y="4286250"/>
              <a:ext cx="2535671" cy="1113439"/>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CC97BD08-5E73-474A-8879-79881730DDAB}"/>
                </a:ext>
              </a:extLst>
            </p:cNvPr>
            <p:cNvSpPr txBox="1"/>
            <p:nvPr/>
          </p:nvSpPr>
          <p:spPr>
            <a:xfrm rot="20151743">
              <a:off x="2484703" y="4963672"/>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72" name="Rectangle: Single Corner Snipped 71">
              <a:extLst>
                <a:ext uri="{FF2B5EF4-FFF2-40B4-BE49-F238E27FC236}">
                  <a16:creationId xmlns:a16="http://schemas.microsoft.com/office/drawing/2014/main" id="{33E813F8-693C-42A0-A032-982CF57002BC}"/>
                </a:ext>
              </a:extLst>
            </p:cNvPr>
            <p:cNvSpPr/>
            <p:nvPr/>
          </p:nvSpPr>
          <p:spPr bwMode="auto">
            <a:xfrm rot="20337740">
              <a:off x="2386093" y="4433027"/>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D6DA7F19-6C2F-4BDB-915B-EA3C1B3272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108971">
              <a:off x="2023184" y="4248149"/>
              <a:ext cx="1060076" cy="819150"/>
            </a:xfrm>
            <a:prstGeom prst="rect">
              <a:avLst/>
            </a:prstGeom>
          </p:spPr>
        </p:pic>
        <p:sp>
          <p:nvSpPr>
            <p:cNvPr id="85" name="TextBox 84">
              <a:extLst>
                <a:ext uri="{FF2B5EF4-FFF2-40B4-BE49-F238E27FC236}">
                  <a16:creationId xmlns:a16="http://schemas.microsoft.com/office/drawing/2014/main" id="{F5ADCA1D-D43D-4E00-97AF-7FB2BF240276}"/>
                </a:ext>
              </a:extLst>
            </p:cNvPr>
            <p:cNvSpPr txBox="1"/>
            <p:nvPr/>
          </p:nvSpPr>
          <p:spPr>
            <a:xfrm rot="21559407">
              <a:off x="2592016" y="3734832"/>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86" name="Rectangle: Single Corner Snipped 85">
              <a:extLst>
                <a:ext uri="{FF2B5EF4-FFF2-40B4-BE49-F238E27FC236}">
                  <a16:creationId xmlns:a16="http://schemas.microsoft.com/office/drawing/2014/main" id="{96C361C1-8948-4EB2-AF9E-49DF64D741C7}"/>
                </a:ext>
              </a:extLst>
            </p:cNvPr>
            <p:cNvSpPr/>
            <p:nvPr/>
          </p:nvSpPr>
          <p:spPr bwMode="auto">
            <a:xfrm rot="145404">
              <a:off x="2700731" y="3107534"/>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Graphic 86">
              <a:extLst>
                <a:ext uri="{FF2B5EF4-FFF2-40B4-BE49-F238E27FC236}">
                  <a16:creationId xmlns:a16="http://schemas.microsoft.com/office/drawing/2014/main" id="{A6245CF4-90A1-4C8A-976D-B62B145E6D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16635">
              <a:off x="2339956" y="2922023"/>
              <a:ext cx="1060076" cy="819150"/>
            </a:xfrm>
            <a:prstGeom prst="rect">
              <a:avLst/>
            </a:prstGeom>
          </p:spPr>
        </p:pic>
        <p:sp>
          <p:nvSpPr>
            <p:cNvPr id="89" name="TextBox 88">
              <a:extLst>
                <a:ext uri="{FF2B5EF4-FFF2-40B4-BE49-F238E27FC236}">
                  <a16:creationId xmlns:a16="http://schemas.microsoft.com/office/drawing/2014/main" id="{22E5CA24-EB3C-4D31-8AB0-7CC8FDB27F3F}"/>
                </a:ext>
              </a:extLst>
            </p:cNvPr>
            <p:cNvSpPr txBox="1"/>
            <p:nvPr/>
          </p:nvSpPr>
          <p:spPr>
            <a:xfrm rot="1372490">
              <a:off x="2096292" y="2332849"/>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90" name="Rectangle: Single Corner Snipped 89">
              <a:extLst>
                <a:ext uri="{FF2B5EF4-FFF2-40B4-BE49-F238E27FC236}">
                  <a16:creationId xmlns:a16="http://schemas.microsoft.com/office/drawing/2014/main" id="{9F30DD82-0F73-4588-B390-0260EBF5AFBE}"/>
                </a:ext>
              </a:extLst>
            </p:cNvPr>
            <p:cNvSpPr/>
            <p:nvPr/>
          </p:nvSpPr>
          <p:spPr bwMode="auto">
            <a:xfrm rot="1558487">
              <a:off x="2431287" y="172344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1" name="Graphic 90">
              <a:extLst>
                <a:ext uri="{FF2B5EF4-FFF2-40B4-BE49-F238E27FC236}">
                  <a16:creationId xmlns:a16="http://schemas.microsoft.com/office/drawing/2014/main" id="{2EDF33C9-8ED0-43BE-95C1-3A00A5A2BD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29718">
              <a:off x="2072730" y="1538207"/>
              <a:ext cx="1060076" cy="819150"/>
            </a:xfrm>
            <a:prstGeom prst="rect">
              <a:avLst/>
            </a:prstGeom>
          </p:spPr>
        </p:pic>
        <p:grpSp>
          <p:nvGrpSpPr>
            <p:cNvPr id="110" name="Group 109">
              <a:extLst>
                <a:ext uri="{FF2B5EF4-FFF2-40B4-BE49-F238E27FC236}">
                  <a16:creationId xmlns:a16="http://schemas.microsoft.com/office/drawing/2014/main" id="{CA25E3FF-B6D9-44BD-9234-65168F422168}"/>
                </a:ext>
              </a:extLst>
            </p:cNvPr>
            <p:cNvGrpSpPr/>
            <p:nvPr/>
          </p:nvGrpSpPr>
          <p:grpSpPr>
            <a:xfrm>
              <a:off x="7845404" y="1662346"/>
              <a:ext cx="1060076" cy="1044386"/>
              <a:chOff x="7845404" y="1490896"/>
              <a:chExt cx="1060076" cy="1044386"/>
            </a:xfrm>
          </p:grpSpPr>
          <p:sp>
            <p:nvSpPr>
              <p:cNvPr id="100" name="TextBox 99">
                <a:extLst>
                  <a:ext uri="{FF2B5EF4-FFF2-40B4-BE49-F238E27FC236}">
                    <a16:creationId xmlns:a16="http://schemas.microsoft.com/office/drawing/2014/main" id="{131303FA-62F2-43A4-A1CE-375D6D1807DF}"/>
                  </a:ext>
                </a:extLst>
              </p:cNvPr>
              <p:cNvSpPr txBox="1"/>
              <p:nvPr/>
            </p:nvSpPr>
            <p:spPr>
              <a:xfrm rot="21559407">
                <a:off x="8097464" y="2227505"/>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101" name="Rectangle: Single Corner Snipped 100">
                <a:extLst>
                  <a:ext uri="{FF2B5EF4-FFF2-40B4-BE49-F238E27FC236}">
                    <a16:creationId xmlns:a16="http://schemas.microsoft.com/office/drawing/2014/main" id="{C3D17299-B1C4-4452-8C39-6046A111A006}"/>
                  </a:ext>
                </a:extLst>
              </p:cNvPr>
              <p:cNvSpPr/>
              <p:nvPr/>
            </p:nvSpPr>
            <p:spPr bwMode="auto">
              <a:xfrm rot="145404">
                <a:off x="8206179" y="167640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2" name="Graphic 101">
                <a:extLst>
                  <a:ext uri="{FF2B5EF4-FFF2-40B4-BE49-F238E27FC236}">
                    <a16:creationId xmlns:a16="http://schemas.microsoft.com/office/drawing/2014/main" id="{4CF03959-F51B-4729-B199-852B0A36E6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16635">
                <a:off x="7845404" y="1490896"/>
                <a:ext cx="1060076" cy="819150"/>
              </a:xfrm>
              <a:prstGeom prst="rect">
                <a:avLst/>
              </a:prstGeom>
            </p:spPr>
          </p:pic>
        </p:grpSp>
        <p:grpSp>
          <p:nvGrpSpPr>
            <p:cNvPr id="111" name="Group 110">
              <a:extLst>
                <a:ext uri="{FF2B5EF4-FFF2-40B4-BE49-F238E27FC236}">
                  <a16:creationId xmlns:a16="http://schemas.microsoft.com/office/drawing/2014/main" id="{A10ECEE6-6233-425D-9583-D92813FE807D}"/>
                </a:ext>
              </a:extLst>
            </p:cNvPr>
            <p:cNvGrpSpPr/>
            <p:nvPr/>
          </p:nvGrpSpPr>
          <p:grpSpPr>
            <a:xfrm>
              <a:off x="7902555" y="4557946"/>
              <a:ext cx="1060076" cy="1025335"/>
              <a:chOff x="7940655" y="4500796"/>
              <a:chExt cx="1060076" cy="1025335"/>
            </a:xfrm>
          </p:grpSpPr>
          <p:sp>
            <p:nvSpPr>
              <p:cNvPr id="104" name="TextBox 103">
                <a:extLst>
                  <a:ext uri="{FF2B5EF4-FFF2-40B4-BE49-F238E27FC236}">
                    <a16:creationId xmlns:a16="http://schemas.microsoft.com/office/drawing/2014/main" id="{32008DFD-2133-4940-837B-59A1D3494263}"/>
                  </a:ext>
                </a:extLst>
              </p:cNvPr>
              <p:cNvSpPr txBox="1"/>
              <p:nvPr/>
            </p:nvSpPr>
            <p:spPr>
              <a:xfrm rot="21559407">
                <a:off x="8135564" y="5218354"/>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105" name="Rectangle: Single Corner Snipped 104">
                <a:extLst>
                  <a:ext uri="{FF2B5EF4-FFF2-40B4-BE49-F238E27FC236}">
                    <a16:creationId xmlns:a16="http://schemas.microsoft.com/office/drawing/2014/main" id="{4A9C67A8-721B-40CD-902A-E629294940A4}"/>
                  </a:ext>
                </a:extLst>
              </p:cNvPr>
              <p:cNvSpPr/>
              <p:nvPr/>
            </p:nvSpPr>
            <p:spPr bwMode="auto">
              <a:xfrm rot="145404">
                <a:off x="8301430" y="468630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6" name="Graphic 105">
                <a:extLst>
                  <a:ext uri="{FF2B5EF4-FFF2-40B4-BE49-F238E27FC236}">
                    <a16:creationId xmlns:a16="http://schemas.microsoft.com/office/drawing/2014/main" id="{33623B24-9A30-4DCB-8D65-F16B60A358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16635">
                <a:off x="7940655" y="4500796"/>
                <a:ext cx="1060076" cy="819150"/>
              </a:xfrm>
              <a:prstGeom prst="rect">
                <a:avLst/>
              </a:prstGeom>
            </p:spPr>
          </p:pic>
        </p:grpSp>
        <p:cxnSp>
          <p:nvCxnSpPr>
            <p:cNvPr id="96" name="Straight Arrow Connector 95">
              <a:extLst>
                <a:ext uri="{FF2B5EF4-FFF2-40B4-BE49-F238E27FC236}">
                  <a16:creationId xmlns:a16="http://schemas.microsoft.com/office/drawing/2014/main" id="{DF5AAC7C-4B06-4185-A3D6-561D124F2FA4}"/>
                </a:ext>
              </a:extLst>
            </p:cNvPr>
            <p:cNvCxnSpPr>
              <a:cxnSpLocks/>
            </p:cNvCxnSpPr>
            <p:nvPr/>
          </p:nvCxnSpPr>
          <p:spPr>
            <a:xfrm>
              <a:off x="7307376" y="3061216"/>
              <a:ext cx="2446224" cy="0"/>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97" name="TextBox 96">
              <a:extLst>
                <a:ext uri="{FF2B5EF4-FFF2-40B4-BE49-F238E27FC236}">
                  <a16:creationId xmlns:a16="http://schemas.microsoft.com/office/drawing/2014/main" id="{8B22A313-D17E-4C8E-90DB-49CB22C8219A}"/>
                </a:ext>
              </a:extLst>
            </p:cNvPr>
            <p:cNvSpPr txBox="1"/>
            <p:nvPr/>
          </p:nvSpPr>
          <p:spPr>
            <a:xfrm>
              <a:off x="10389314" y="2904028"/>
              <a:ext cx="1188720" cy="307777"/>
            </a:xfrm>
            <a:prstGeom prst="rect">
              <a:avLst/>
            </a:prstGeom>
            <a:noFill/>
          </p:spPr>
          <p:txBody>
            <a:bodyPr wrap="square" lIns="0" tIns="0" rIns="0" bIns="0" rtlCol="0">
              <a:spAutoFit/>
            </a:bodyPr>
            <a:lstStyle/>
            <a:p>
              <a:pPr algn="r"/>
              <a:r>
                <a:rPr lang="en-IN" sz="2000" dirty="0">
                  <a:gradFill>
                    <a:gsLst>
                      <a:gs pos="2917">
                        <a:schemeClr val="tx1"/>
                      </a:gs>
                      <a:gs pos="30000">
                        <a:schemeClr val="tx1"/>
                      </a:gs>
                    </a:gsLst>
                    <a:lin ang="5400000" scaled="0"/>
                  </a:gradFill>
                </a:rPr>
                <a:t>Handler</a:t>
              </a:r>
              <a:endParaRPr lang="en-US" sz="2000" dirty="0">
                <a:gradFill>
                  <a:gsLst>
                    <a:gs pos="2917">
                      <a:schemeClr val="tx1"/>
                    </a:gs>
                    <a:gs pos="30000">
                      <a:schemeClr val="tx1"/>
                    </a:gs>
                  </a:gsLst>
                  <a:lin ang="5400000" scaled="0"/>
                </a:gradFill>
              </a:endParaRPr>
            </a:p>
          </p:txBody>
        </p:sp>
        <p:sp>
          <p:nvSpPr>
            <p:cNvPr id="108" name="TextBox 107">
              <a:extLst>
                <a:ext uri="{FF2B5EF4-FFF2-40B4-BE49-F238E27FC236}">
                  <a16:creationId xmlns:a16="http://schemas.microsoft.com/office/drawing/2014/main" id="{0F76E913-6A3C-4112-AB00-56B1327CEB90}"/>
                </a:ext>
              </a:extLst>
            </p:cNvPr>
            <p:cNvSpPr txBox="1"/>
            <p:nvPr/>
          </p:nvSpPr>
          <p:spPr>
            <a:xfrm>
              <a:off x="7705725" y="2907328"/>
              <a:ext cx="1466850" cy="307777"/>
            </a:xfrm>
            <a:prstGeom prst="rect">
              <a:avLst/>
            </a:prstGeom>
            <a:solidFill>
              <a:schemeClr val="bg1"/>
            </a:solidFill>
            <a:ln>
              <a:noFill/>
            </a:ln>
          </p:spPr>
          <p:txBody>
            <a:bodyPr wrap="square" lIns="0" tIns="0" rIns="0" bIns="0" rtlCol="0">
              <a:spAutoFit/>
            </a:bodyPr>
            <a:lstStyle/>
            <a:p>
              <a:pPr algn="ctr"/>
              <a:r>
                <a:rPr lang="en-US" sz="2000" dirty="0"/>
                <a:t>Subscription</a:t>
              </a:r>
              <a:endParaRPr lang="en-US" sz="2000" dirty="0">
                <a:gradFill>
                  <a:gsLst>
                    <a:gs pos="2917">
                      <a:schemeClr val="tx1"/>
                    </a:gs>
                    <a:gs pos="30000">
                      <a:schemeClr val="tx1"/>
                    </a:gs>
                  </a:gsLst>
                  <a:lin ang="5400000" scaled="0"/>
                </a:gradFill>
              </a:endParaRPr>
            </a:p>
          </p:txBody>
        </p:sp>
        <p:cxnSp>
          <p:nvCxnSpPr>
            <p:cNvPr id="92" name="Straight Arrow Connector 91">
              <a:extLst>
                <a:ext uri="{FF2B5EF4-FFF2-40B4-BE49-F238E27FC236}">
                  <a16:creationId xmlns:a16="http://schemas.microsoft.com/office/drawing/2014/main" id="{9D9DA6C2-AAAB-41F7-83BE-5A6776575252}"/>
                </a:ext>
              </a:extLst>
            </p:cNvPr>
            <p:cNvCxnSpPr>
              <a:cxnSpLocks/>
            </p:cNvCxnSpPr>
            <p:nvPr/>
          </p:nvCxnSpPr>
          <p:spPr>
            <a:xfrm>
              <a:off x="7269276" y="4499491"/>
              <a:ext cx="2446224" cy="0"/>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109" name="TextBox 108">
              <a:extLst>
                <a:ext uri="{FF2B5EF4-FFF2-40B4-BE49-F238E27FC236}">
                  <a16:creationId xmlns:a16="http://schemas.microsoft.com/office/drawing/2014/main" id="{E876ECB3-1358-4C3A-AAFE-9B483589858B}"/>
                </a:ext>
              </a:extLst>
            </p:cNvPr>
            <p:cNvSpPr txBox="1"/>
            <p:nvPr/>
          </p:nvSpPr>
          <p:spPr>
            <a:xfrm>
              <a:off x="7705725" y="4345603"/>
              <a:ext cx="1466850" cy="307777"/>
            </a:xfrm>
            <a:prstGeom prst="rect">
              <a:avLst/>
            </a:prstGeom>
            <a:solidFill>
              <a:schemeClr val="bg1"/>
            </a:solidFill>
            <a:ln>
              <a:noFill/>
            </a:ln>
          </p:spPr>
          <p:txBody>
            <a:bodyPr wrap="square" lIns="0" tIns="0" rIns="0" bIns="0" rtlCol="0">
              <a:spAutoFit/>
            </a:bodyPr>
            <a:lstStyle/>
            <a:p>
              <a:pPr algn="ctr"/>
              <a:r>
                <a:rPr lang="en-US" sz="2000" dirty="0"/>
                <a:t>Subscription</a:t>
              </a:r>
              <a:endParaRPr lang="en-US" sz="2000" dirty="0">
                <a:gradFill>
                  <a:gsLst>
                    <a:gs pos="2917">
                      <a:schemeClr val="tx1"/>
                    </a:gs>
                    <a:gs pos="30000">
                      <a:schemeClr val="tx1"/>
                    </a:gs>
                  </a:gsLst>
                  <a:lin ang="5400000" scaled="0"/>
                </a:gradFill>
              </a:endParaRPr>
            </a:p>
          </p:txBody>
        </p:sp>
        <p:pic>
          <p:nvPicPr>
            <p:cNvPr id="5" name="Graphic 4">
              <a:extLst>
                <a:ext uri="{FF2B5EF4-FFF2-40B4-BE49-F238E27FC236}">
                  <a16:creationId xmlns:a16="http://schemas.microsoft.com/office/drawing/2014/main" id="{1DDB7731-5BC9-40B8-A0AD-14D2E5A44E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25221" y="2688596"/>
              <a:ext cx="738641" cy="738641"/>
            </a:xfrm>
            <a:prstGeom prst="rect">
              <a:avLst/>
            </a:prstGeom>
          </p:spPr>
        </p:pic>
        <p:sp>
          <p:nvSpPr>
            <p:cNvPr id="61" name="TextBox 60">
              <a:extLst>
                <a:ext uri="{FF2B5EF4-FFF2-40B4-BE49-F238E27FC236}">
                  <a16:creationId xmlns:a16="http://schemas.microsoft.com/office/drawing/2014/main" id="{63C28286-62FA-456A-9AB2-AC2E954B9D6B}"/>
                </a:ext>
              </a:extLst>
            </p:cNvPr>
            <p:cNvSpPr txBox="1"/>
            <p:nvPr/>
          </p:nvSpPr>
          <p:spPr>
            <a:xfrm>
              <a:off x="10384149" y="4338317"/>
              <a:ext cx="1188720" cy="307777"/>
            </a:xfrm>
            <a:prstGeom prst="rect">
              <a:avLst/>
            </a:prstGeom>
            <a:noFill/>
          </p:spPr>
          <p:txBody>
            <a:bodyPr wrap="square" lIns="0" tIns="0" rIns="0" bIns="0" rtlCol="0">
              <a:spAutoFit/>
            </a:bodyPr>
            <a:lstStyle/>
            <a:p>
              <a:pPr algn="r"/>
              <a:r>
                <a:rPr lang="en-IN" sz="2000" dirty="0">
                  <a:gradFill>
                    <a:gsLst>
                      <a:gs pos="2917">
                        <a:schemeClr val="tx1"/>
                      </a:gs>
                      <a:gs pos="30000">
                        <a:schemeClr val="tx1"/>
                      </a:gs>
                    </a:gsLst>
                    <a:lin ang="5400000" scaled="0"/>
                  </a:gradFill>
                </a:rPr>
                <a:t>Handler</a:t>
              </a:r>
              <a:endParaRPr lang="en-US" sz="2000" dirty="0">
                <a:gradFill>
                  <a:gsLst>
                    <a:gs pos="2917">
                      <a:schemeClr val="tx1"/>
                    </a:gs>
                    <a:gs pos="30000">
                      <a:schemeClr val="tx1"/>
                    </a:gs>
                  </a:gsLst>
                  <a:lin ang="5400000" scaled="0"/>
                </a:gradFill>
              </a:endParaRPr>
            </a:p>
          </p:txBody>
        </p:sp>
        <p:pic>
          <p:nvPicPr>
            <p:cNvPr id="62" name="Graphic 61">
              <a:extLst>
                <a:ext uri="{FF2B5EF4-FFF2-40B4-BE49-F238E27FC236}">
                  <a16:creationId xmlns:a16="http://schemas.microsoft.com/office/drawing/2014/main" id="{8F825FA1-F399-4894-9B76-0FFAEB0781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20056" y="4122885"/>
              <a:ext cx="738641" cy="738641"/>
            </a:xfrm>
            <a:prstGeom prst="rect">
              <a:avLst/>
            </a:prstGeom>
          </p:spPr>
        </p:pic>
      </p:grpSp>
    </p:spTree>
    <p:custDataLst>
      <p:tags r:id="rId1"/>
    </p:custDataLst>
    <p:extLst>
      <p:ext uri="{BB962C8B-B14F-4D97-AF65-F5344CB8AC3E}">
        <p14:creationId xmlns:p14="http://schemas.microsoft.com/office/powerpoint/2010/main" val="14082110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2ABC9E02-226C-4B0B-B481-A8438414A50D}">
  <ds:schemaRefs>
    <ds:schemaRef ds:uri="http://schemas.microsoft.com/sharepoint/v3/contenttype/forms"/>
  </ds:schemaRefs>
</ds:datastoreItem>
</file>

<file path=customXml/itemProps2.xml><?xml version="1.0" encoding="utf-8"?>
<ds:datastoreItem xmlns:ds="http://schemas.openxmlformats.org/officeDocument/2006/customXml" ds:itemID="{218D859A-6CFC-4552-AC87-EE6D262A2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7ABCC7-7172-4CAB-BF21-BF6D163E3EF5}">
  <ds:schemaRefs>
    <ds:schemaRef ds:uri="http://schemas.microsoft.com/office/2006/metadata/properties"/>
    <ds:schemaRef ds:uri="http://schemas.microsoft.com/office/infopath/2007/PartnerControls"/>
    <ds:schemaRef ds:uri="44d77ca2-cebc-4eac-8a2a-39543d82509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8048</Words>
  <Application>Microsoft Office PowerPoint</Application>
  <PresentationFormat>Widescreen</PresentationFormat>
  <Paragraphs>614</Paragraphs>
  <Slides>34</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WHITE TEMPLATE</vt:lpstr>
      <vt:lpstr>Module 9: Develop event-based solutions</vt:lpstr>
      <vt:lpstr>Topics</vt:lpstr>
      <vt:lpstr>Lesson 01: Azure Event Grid</vt:lpstr>
      <vt:lpstr>Event-driven architecture</vt:lpstr>
      <vt:lpstr>Event-driven architecture (Continued)</vt:lpstr>
      <vt:lpstr>Azure Event Grid</vt:lpstr>
      <vt:lpstr>Sources and handlers</vt:lpstr>
      <vt:lpstr>Event Grid concepts</vt:lpstr>
      <vt:lpstr>Event Grid concepts (cont.)</vt:lpstr>
      <vt:lpstr>Schema</vt:lpstr>
      <vt:lpstr>Schema – Azure Blob storage event</vt:lpstr>
      <vt:lpstr>Schema – event properties</vt:lpstr>
      <vt:lpstr>Security</vt:lpstr>
      <vt:lpstr>Filtering</vt:lpstr>
      <vt:lpstr>Filtering (continued)</vt:lpstr>
      <vt:lpstr>Authoring custom events</vt:lpstr>
      <vt:lpstr>Authoring custom events (continued)</vt:lpstr>
      <vt:lpstr>Event domains</vt:lpstr>
      <vt:lpstr>Walkthrough: Route custom events to web endpoint by using Azure CLI commands and Event Grid</vt:lpstr>
      <vt:lpstr>Lesson 02: Azure Event Hubs</vt:lpstr>
      <vt:lpstr>Azure Event Hubs</vt:lpstr>
      <vt:lpstr>Publishing events</vt:lpstr>
      <vt:lpstr>Partitions</vt:lpstr>
      <vt:lpstr>Consumer groups</vt:lpstr>
      <vt:lpstr>Capture</vt:lpstr>
      <vt:lpstr>Integration with Kafka</vt:lpstr>
      <vt:lpstr>Event Hubs and Apache Kafka mapping</vt:lpstr>
      <vt:lpstr>Security model</vt:lpstr>
      <vt:lpstr>Creating a namespace manager by using the root key</vt:lpstr>
      <vt:lpstr>Creating a SAS key</vt:lpstr>
      <vt:lpstr>Creating Event Hubs by using the Azure CLI</vt:lpstr>
      <vt:lpstr>Lab 09: Publishing and subscribing to Event Grid events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2021-06-25T20:26:22Z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9F58BAFF-A37F-44A6-8266-0F965B249735</vt:lpwstr>
  </property>
  <property fmtid="{D5CDD505-2E9C-101B-9397-08002B2CF9AE}" pid="3" name="ArticulatePath">
    <vt:lpwstr>AZ-204.10</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