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26"/>
  </p:notesMasterIdLst>
  <p:sldIdLst>
    <p:sldId id="1873" r:id="rId6"/>
    <p:sldId id="4643" r:id="rId7"/>
    <p:sldId id="1949" r:id="rId8"/>
    <p:sldId id="1952" r:id="rId9"/>
    <p:sldId id="1885" r:id="rId10"/>
    <p:sldId id="1899" r:id="rId11"/>
    <p:sldId id="1887" r:id="rId12"/>
    <p:sldId id="262" r:id="rId13"/>
    <p:sldId id="1901" r:id="rId14"/>
    <p:sldId id="1903" r:id="rId15"/>
    <p:sldId id="1951" r:id="rId16"/>
    <p:sldId id="1950" r:id="rId17"/>
    <p:sldId id="1895" r:id="rId18"/>
    <p:sldId id="1906" r:id="rId19"/>
    <p:sldId id="1896" r:id="rId20"/>
    <p:sldId id="1897" r:id="rId21"/>
    <p:sldId id="1907" r:id="rId22"/>
    <p:sldId id="4641" r:id="rId23"/>
    <p:sldId id="4642" r:id="rId24"/>
    <p:sldId id="18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Service Bus" id="{51A554BD-3AB8-4FF7-9E33-BE8E5B0FD639}">
          <p14:sldIdLst>
            <p14:sldId id="1949"/>
            <p14:sldId id="1952"/>
            <p14:sldId id="1885"/>
            <p14:sldId id="1899"/>
            <p14:sldId id="1887"/>
            <p14:sldId id="262"/>
            <p14:sldId id="1901"/>
            <p14:sldId id="1903"/>
            <p14:sldId id="1951"/>
          </p14:sldIdLst>
        </p14:section>
        <p14:section name="Lesson 02: Azure Queue Storage" id="{1845576A-B6C0-4345-ACB6-FB6B753DFED9}">
          <p14:sldIdLst>
            <p14:sldId id="1950"/>
            <p14:sldId id="1895"/>
            <p14:sldId id="1906"/>
            <p14:sldId id="1896"/>
            <p14:sldId id="1897"/>
            <p14:sldId id="1907"/>
          </p14:sldIdLst>
        </p14:section>
        <p14:section name="Lab" id="{4AE7F889-20F7-41DF-937D-7832441590C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19A53-565F-428C-8E6D-42607FEA51C2}" v="8" dt="2020-01-30T20:58:54.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2097" autoAdjust="0"/>
  </p:normalViewPr>
  <p:slideViewPr>
    <p:cSldViewPr snapToGrid="0">
      <p:cViewPr varScale="1">
        <p:scale>
          <a:sx n="76" d="100"/>
          <a:sy n="76" d="100"/>
        </p:scale>
        <p:origin x="19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969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372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33648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671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&lt;appSettings&gt;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9800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BB2BF"/>
                </a:solidFill>
                <a:effectLst/>
                <a:latin typeface="Consolas" panose="020B0609020204030204" pitchFamily="49" charset="0"/>
              </a:rPr>
              <a:t>To insert a message into an existing queue, call the </a:t>
            </a:r>
            <a:r>
              <a:rPr lang="en-US" b="1" dirty="0" err="1">
                <a:solidFill>
                  <a:srgbClr val="ABB2BF"/>
                </a:solidFill>
                <a:effectLst/>
                <a:latin typeface="Consolas" panose="020B0609020204030204" pitchFamily="49" charset="0"/>
              </a:rPr>
              <a:t>SendMessage</a:t>
            </a:r>
            <a:r>
              <a:rPr lang="en-US" b="0" dirty="0">
                <a:solidFill>
                  <a:srgbClr val="ABB2BF"/>
                </a:solidFill>
                <a:effectLst/>
                <a:latin typeface="Consolas" panose="020B0609020204030204" pitchFamily="49" charset="0"/>
              </a:rPr>
              <a:t> method. A message can be either a string (in UTF-8 format) or a byte array.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err="1">
                <a:solidFill>
                  <a:schemeClr val="tx1"/>
                </a:solidFill>
                <a:effectLst/>
                <a:latin typeface="Segoe UI Light" pitchFamily="34" charset="0"/>
                <a:ea typeface="+mn-ea"/>
                <a:cs typeface="+mn-cs"/>
              </a:rPr>
              <a:t>PeekMessages</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1100" b="0" i="0" dirty="0">
                <a:solidFill>
                  <a:srgbClr val="E6E6E6"/>
                </a:solidFill>
                <a:effectLst/>
                <a:latin typeface="Segoe UI" panose="020B0502040204020203" pitchFamily="34" charset="0"/>
              </a:rPr>
              <a:t>You can get an estimate of the number of messages in a queue. The </a:t>
            </a:r>
            <a:r>
              <a:rPr lang="en-US" sz="1100" b="1" i="0" dirty="0" err="1">
                <a:solidFill>
                  <a:srgbClr val="E6E6E6"/>
                </a:solidFill>
                <a:effectLst/>
                <a:latin typeface="Segoe UI" panose="020B0502040204020203" pitchFamily="34" charset="0"/>
              </a:rPr>
              <a:t>GetProperties</a:t>
            </a:r>
            <a:r>
              <a:rPr lang="en-US" sz="1100" b="0" i="0" dirty="0">
                <a:solidFill>
                  <a:srgbClr val="E6E6E6"/>
                </a:solidFill>
                <a:effectLst/>
                <a:latin typeface="Segoe UI" panose="020B0502040204020203" pitchFamily="34" charset="0"/>
              </a:rPr>
              <a:t> method returns queue properties including the message count. </a:t>
            </a:r>
            <a:r>
              <a:rPr lang="en-US" sz="1100" b="1" i="0" dirty="0">
                <a:solidFill>
                  <a:srgbClr val="E6E6E6"/>
                </a:solidFill>
                <a:effectLst/>
                <a:latin typeface="Segoe UI" panose="020B0502040204020203" pitchFamily="34" charset="0"/>
              </a:rPr>
              <a:t>The </a:t>
            </a:r>
            <a:r>
              <a:rPr lang="en-US" sz="1100" b="1" i="0" dirty="0" err="1">
                <a:solidFill>
                  <a:srgbClr val="E6E6E6"/>
                </a:solidFill>
                <a:effectLst/>
                <a:latin typeface="Segoe UI" panose="020B0502040204020203" pitchFamily="34" charset="0"/>
              </a:rPr>
              <a:t>ApproximateMessagesCount</a:t>
            </a:r>
            <a:r>
              <a:rPr lang="en-US" sz="1100" b="0" i="0" dirty="0">
                <a:solidFill>
                  <a:srgbClr val="E6E6E6"/>
                </a:solidFill>
                <a:effectLst/>
                <a:latin typeface="Segoe UI" panose="020B0502040204020203" pitchFamily="34" charset="0"/>
              </a:rPr>
              <a:t> property contains the approximate number of messages in the queue. This number is not lower than the actual number of messages in the queue, but could be higher.</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98102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Dequeue a message from a queue in two steps. When you call </a:t>
            </a:r>
            <a:r>
              <a:rPr lang="en-US" sz="882" b="1" i="0" kern="1200" dirty="0" err="1">
                <a:solidFill>
                  <a:schemeClr val="tx1"/>
                </a:solidFill>
                <a:effectLst/>
                <a:latin typeface="Segoe UI Light" pitchFamily="34" charset="0"/>
                <a:ea typeface="+mn-ea"/>
                <a:cs typeface="+mn-cs"/>
              </a:rPr>
              <a:t>ReceiveMessages</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err="1">
                <a:solidFill>
                  <a:schemeClr val="tx1"/>
                </a:solidFill>
                <a:effectLst/>
                <a:latin typeface="Segoe UI Light" pitchFamily="34" charset="0"/>
                <a:ea typeface="+mn-ea"/>
                <a:cs typeface="+mn-cs"/>
              </a:rPr>
              <a:t>ReceiveMessages</a:t>
            </a:r>
            <a:r>
              <a:rPr lang="en-US" sz="882" b="0" i="0" kern="1200" dirty="0">
                <a:solidFill>
                  <a:schemeClr val="tx1"/>
                </a:solidFill>
                <a:effectLst/>
                <a:latin typeface="Segoe UI Light" pitchFamily="34" charset="0"/>
                <a:ea typeface="+mn-ea"/>
                <a:cs typeface="+mn-cs"/>
              </a:rPr>
              <a:t> becomes invisible to any other code reading messages from this queue. By default, this message stays invisible for 30 seconds. To finish removing the message from the queue, you must also call </a:t>
            </a:r>
            <a:r>
              <a:rPr lang="en-US" sz="882" b="1" i="0" kern="1200" dirty="0" err="1">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err="1">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9562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studying various ways to communicate between isolated service components in Microsoft Azure, and you have decided to evaluate the Azure Storage service and its Queue service offering.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this evaluation, you'll build a prototype application in .NET that can send and receive messages so that you can measure the complexity involved in using this service.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help you with your evaluation, you've also decided to use Azure Storage Explorer as the queue message producer/consumer throughout your tests.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6/28/2021 8:04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28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9007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8190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0824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4313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7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/json;charset=utf-8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GetBody() method, supplying the expected type. With AMQP, the objects are serialized into an AMQP graph of </a:t>
            </a:r>
            <a:r>
              <a:rPr lang="en-US" sz="882" b="1" i="0" kern="1200" dirty="0">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IDictionary&lt;string,object&gt;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8:04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17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2867209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0750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12584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237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332673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15759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084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94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1550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25059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7709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9145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59570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1303910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867735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603283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09135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2597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810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9232827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7050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0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063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946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0278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390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5317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5902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242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4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1954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9134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55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619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3141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8396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0084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0280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514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98775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86429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69053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sv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1.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2.emf"/><Relationship Id="rId2" Type="http://schemas.openxmlformats.org/officeDocument/2006/relationships/slideLayout" Target="../slideLayouts/slideLayout52.xml"/><Relationship Id="rId1" Type="http://schemas.openxmlformats.org/officeDocument/2006/relationships/tags" Target="../tags/tag9.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10: Develop message-based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id="{4F1ECD17-393B-4A6F-8990-302F4B32344B}"/>
              </a:ext>
            </a:extLst>
          </p:cNvPr>
          <p:cNvSpPr>
            <a:spLocks noGrp="1"/>
          </p:cNvSpPr>
          <p:nvPr>
            <p:ph type="body" sz="quarter" idx="10"/>
          </p:nvPr>
        </p:nvSpPr>
        <p:spPr>
          <a:xfrm>
            <a:off x="584200" y="1435497"/>
            <a:ext cx="11018520" cy="316394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C3B5-A264-4C8E-AD00-F6594890D089}"/>
              </a:ext>
            </a:extLst>
          </p:cNvPr>
          <p:cNvSpPr>
            <a:spLocks noGrp="1"/>
          </p:cNvSpPr>
          <p:nvPr>
            <p:ph type="title"/>
          </p:nvPr>
        </p:nvSpPr>
        <p:spPr>
          <a:xfrm>
            <a:off x="585216" y="2534625"/>
            <a:ext cx="9144000" cy="997196"/>
          </a:xfrm>
        </p:spPr>
        <p:txBody>
          <a:bodyPr/>
          <a:lstStyle/>
          <a:p>
            <a:r>
              <a:rPr lang="en-US" dirty="0"/>
              <a:t>Walkthrough: Use .NET Core to send and receive messages from a Service Bus queue</a:t>
            </a:r>
          </a:p>
        </p:txBody>
      </p:sp>
      <p:sp>
        <p:nvSpPr>
          <p:cNvPr id="3" name="Text Placeholder 2">
            <a:extLst>
              <a:ext uri="{FF2B5EF4-FFF2-40B4-BE49-F238E27FC236}">
                <a16:creationId xmlns:a16="http://schemas.microsoft.com/office/drawing/2014/main" id="{931B86FB-B4F4-4260-82DB-7979B3FC4AF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8158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02: Azure Queue Storage</a:t>
            </a:r>
          </a:p>
        </p:txBody>
      </p:sp>
    </p:spTree>
    <p:custDataLst>
      <p:tags r:id="rId1"/>
    </p:custDataLst>
    <p:extLst>
      <p:ext uri="{BB962C8B-B14F-4D97-AF65-F5344CB8AC3E}">
        <p14:creationId xmlns:p14="http://schemas.microsoft.com/office/powerpoint/2010/main" val="18305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0C6-76F7-4813-8A82-2598D3D7F9BD}"/>
              </a:ext>
            </a:extLst>
          </p:cNvPr>
          <p:cNvSpPr>
            <a:spLocks noGrp="1"/>
          </p:cNvSpPr>
          <p:nvPr>
            <p:ph type="title"/>
          </p:nvPr>
        </p:nvSpPr>
        <p:spPr>
          <a:xfrm>
            <a:off x="588263" y="457200"/>
            <a:ext cx="11018520" cy="553998"/>
          </a:xfrm>
        </p:spPr>
        <p:txBody>
          <a:bodyPr/>
          <a:lstStyle/>
          <a:p>
            <a:r>
              <a:rPr lang="en-US" dirty="0"/>
              <a:t>Azure Queue storage</a:t>
            </a:r>
          </a:p>
        </p:txBody>
      </p:sp>
      <p:sp>
        <p:nvSpPr>
          <p:cNvPr id="3" name="Text Placeholder 2">
            <a:extLst>
              <a:ext uri="{FF2B5EF4-FFF2-40B4-BE49-F238E27FC236}">
                <a16:creationId xmlns:a16="http://schemas.microsoft.com/office/drawing/2014/main" id="{B565E19A-93C2-4D3F-B46E-1E2180E37A9E}"/>
              </a:ext>
            </a:extLst>
          </p:cNvPr>
          <p:cNvSpPr>
            <a:spLocks noGrp="1"/>
          </p:cNvSpPr>
          <p:nvPr>
            <p:ph type="body" sz="quarter" idx="10"/>
          </p:nvPr>
        </p:nvSpPr>
        <p:spPr>
          <a:xfrm>
            <a:off x="584200" y="1435497"/>
            <a:ext cx="11018520" cy="2425279"/>
          </a:xfrm>
        </p:spPr>
        <p:txBody>
          <a:bodyPr/>
          <a:lstStyle/>
          <a:p>
            <a:r>
              <a:rPr lang="en-US" dirty="0">
                <a:latin typeface="+mn-lt"/>
              </a:rPr>
              <a:t>Service for storing messages in an Azure Storage account</a:t>
            </a:r>
          </a:p>
          <a:p>
            <a:pPr lvl="1"/>
            <a:r>
              <a:rPr lang="en-US" dirty="0"/>
              <a:t>Accessed using HTTP or HTTPS</a:t>
            </a:r>
          </a:p>
          <a:p>
            <a:pPr lvl="1"/>
            <a:r>
              <a:rPr lang="en-US" dirty="0"/>
              <a:t>Scalable to millions of messages</a:t>
            </a:r>
          </a:p>
          <a:p>
            <a:r>
              <a:rPr lang="en-US" dirty="0">
                <a:latin typeface="+mn-lt"/>
              </a:rPr>
              <a:t>Common uses of Queue storage include:</a:t>
            </a:r>
          </a:p>
          <a:p>
            <a:pPr lvl="1"/>
            <a:r>
              <a:rPr lang="en-US" dirty="0"/>
              <a:t>Creating a backlog of work to process asynchronously</a:t>
            </a:r>
          </a:p>
          <a:p>
            <a:pPr lvl="1"/>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id="{D9AA8DEF-8A17-445A-BD95-3785227A56BF}"/>
              </a:ext>
            </a:extLst>
          </p:cNvPr>
          <p:cNvSpPr>
            <a:spLocks noGrp="1"/>
          </p:cNvSpPr>
          <p:nvPr>
            <p:ph type="body" sz="quarter" idx="10"/>
          </p:nvPr>
        </p:nvSpPr>
        <p:spPr>
          <a:xfrm>
            <a:off x="584200" y="1437481"/>
            <a:ext cx="7593470" cy="2794611"/>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https://&lt;storage-account&gt;.queue.core.windows.net/&lt;queue&gt;</a:t>
            </a: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p:txBody>
      </p:sp>
      <p:grpSp>
        <p:nvGrpSpPr>
          <p:cNvPr id="9" name="Group 8" descr="This diagram depicts the relationship between a storage account and the queues within the account.">
            <a:extLst>
              <a:ext uri="{FF2B5EF4-FFF2-40B4-BE49-F238E27FC236}">
                <a16:creationId xmlns:a16="http://schemas.microsoft.com/office/drawing/2014/main" id="{50851BB5-2275-4A93-9A41-A7FC4673FF30}"/>
              </a:ext>
            </a:extLst>
          </p:cNvPr>
          <p:cNvGrpSpPr/>
          <p:nvPr/>
        </p:nvGrpSpPr>
        <p:grpSpPr>
          <a:xfrm>
            <a:off x="6214758" y="2574782"/>
            <a:ext cx="5393714" cy="3302752"/>
            <a:chOff x="6214758" y="2574782"/>
            <a:chExt cx="5393714" cy="3302752"/>
          </a:xfrm>
        </p:grpSpPr>
        <p:sp>
          <p:nvSpPr>
            <p:cNvPr id="11" name="Rectangle 10">
              <a:extLst>
                <a:ext uri="{FF2B5EF4-FFF2-40B4-BE49-F238E27FC236}">
                  <a16:creationId xmlns:a16="http://schemas.microsoft.com/office/drawing/2014/main" id="{CD97EDAA-DFE4-424A-94D7-46AD05421882}"/>
                </a:ext>
              </a:extLst>
            </p:cNvPr>
            <p:cNvSpPr/>
            <p:nvPr/>
          </p:nvSpPr>
          <p:spPr bwMode="auto">
            <a:xfrm>
              <a:off x="6214758" y="2574782"/>
              <a:ext cx="2462624"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652F3DD-34AE-4045-8457-34A36570BE0B}"/>
                </a:ext>
              </a:extLst>
            </p:cNvPr>
            <p:cNvSpPr/>
            <p:nvPr/>
          </p:nvSpPr>
          <p:spPr bwMode="auto">
            <a:xfrm>
              <a:off x="8982181" y="2574782"/>
              <a:ext cx="2626291"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businesscard, text&#10;&#10;Description automatically generated">
              <a:extLst>
                <a:ext uri="{FF2B5EF4-FFF2-40B4-BE49-F238E27FC236}">
                  <a16:creationId xmlns:a16="http://schemas.microsoft.com/office/drawing/2014/main" id="{5171FA86-EDF0-4FF3-93D6-013825A24495}"/>
                </a:ext>
              </a:extLst>
            </p:cNvPr>
            <p:cNvPicPr>
              <a:picLocks noChangeAspect="1"/>
            </p:cNvPicPr>
            <p:nvPr/>
          </p:nvPicPr>
          <p:blipFill>
            <a:blip r:embed="rId4"/>
            <a:stretch>
              <a:fillRect/>
            </a:stretch>
          </p:blipFill>
          <p:spPr>
            <a:xfrm>
              <a:off x="9905181" y="3290592"/>
              <a:ext cx="780290" cy="780290"/>
            </a:xfrm>
            <a:prstGeom prst="rect">
              <a:avLst/>
            </a:prstGeom>
          </p:spPr>
        </p:pic>
        <p:pic>
          <p:nvPicPr>
            <p:cNvPr id="10" name="Picture 9" descr="A close up of a logo&#10;&#10;Description automatically generated">
              <a:extLst>
                <a:ext uri="{FF2B5EF4-FFF2-40B4-BE49-F238E27FC236}">
                  <a16:creationId xmlns:a16="http://schemas.microsoft.com/office/drawing/2014/main" id="{447D399C-BE4E-4D50-8D91-385DD5D41960}"/>
                </a:ext>
              </a:extLst>
            </p:cNvPr>
            <p:cNvPicPr>
              <a:picLocks noChangeAspect="1"/>
            </p:cNvPicPr>
            <p:nvPr/>
          </p:nvPicPr>
          <p:blipFill>
            <a:blip r:embed="rId5"/>
            <a:stretch>
              <a:fillRect/>
            </a:stretch>
          </p:blipFill>
          <p:spPr>
            <a:xfrm>
              <a:off x="6432505" y="3290592"/>
              <a:ext cx="649844" cy="649844"/>
            </a:xfrm>
            <a:prstGeom prst="rect">
              <a:avLst/>
            </a:prstGeom>
          </p:spPr>
        </p:pic>
        <p:sp>
          <p:nvSpPr>
            <p:cNvPr id="14" name="TextBox 13">
              <a:extLst>
                <a:ext uri="{FF2B5EF4-FFF2-40B4-BE49-F238E27FC236}">
                  <a16:creationId xmlns:a16="http://schemas.microsoft.com/office/drawing/2014/main" id="{D8B56AC9-2B84-4257-BA86-3E29B5A3A64F}"/>
                </a:ext>
              </a:extLst>
            </p:cNvPr>
            <p:cNvSpPr txBox="1"/>
            <p:nvPr/>
          </p:nvSpPr>
          <p:spPr>
            <a:xfrm>
              <a:off x="6578846" y="2680887"/>
              <a:ext cx="1699183"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Storage account</a:t>
              </a:r>
            </a:p>
          </p:txBody>
        </p:sp>
        <p:sp>
          <p:nvSpPr>
            <p:cNvPr id="15" name="TextBox 14">
              <a:extLst>
                <a:ext uri="{FF2B5EF4-FFF2-40B4-BE49-F238E27FC236}">
                  <a16:creationId xmlns:a16="http://schemas.microsoft.com/office/drawing/2014/main" id="{E5DA56B9-25F8-40C1-804E-A0D162DDAEE8}"/>
                </a:ext>
              </a:extLst>
            </p:cNvPr>
            <p:cNvSpPr txBox="1"/>
            <p:nvPr/>
          </p:nvSpPr>
          <p:spPr>
            <a:xfrm>
              <a:off x="9949879" y="2680887"/>
              <a:ext cx="69089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Queue</a:t>
              </a:r>
            </a:p>
          </p:txBody>
        </p:sp>
        <p:sp>
          <p:nvSpPr>
            <p:cNvPr id="16" name="Rectangle 15">
              <a:extLst>
                <a:ext uri="{FF2B5EF4-FFF2-40B4-BE49-F238E27FC236}">
                  <a16:creationId xmlns:a16="http://schemas.microsoft.com/office/drawing/2014/main" id="{7CCFEB2F-8649-4F2A-9BFB-2C4540B2D12E}"/>
                </a:ext>
              </a:extLst>
            </p:cNvPr>
            <p:cNvSpPr/>
            <p:nvPr/>
          </p:nvSpPr>
          <p:spPr bwMode="auto">
            <a:xfrm>
              <a:off x="6478638" y="4879559"/>
              <a:ext cx="1998328"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myaccount</a:t>
              </a: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5678F75C-BE19-4B3D-8733-623F33475F4F}"/>
                </a:ext>
              </a:extLst>
            </p:cNvPr>
            <p:cNvSpPr/>
            <p:nvPr/>
          </p:nvSpPr>
          <p:spPr bwMode="auto">
            <a:xfrm>
              <a:off x="9236801" y="4517007"/>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Image-to-download</a:t>
              </a:r>
            </a:p>
          </p:txBody>
        </p:sp>
        <p:sp>
          <p:nvSpPr>
            <p:cNvPr id="19" name="Rectangle 18">
              <a:extLst>
                <a:ext uri="{FF2B5EF4-FFF2-40B4-BE49-F238E27FC236}">
                  <a16:creationId xmlns:a16="http://schemas.microsoft.com/office/drawing/2014/main" id="{55830010-1EBA-4BC8-AFD1-23EC7A10577F}"/>
                </a:ext>
              </a:extLst>
            </p:cNvPr>
            <p:cNvSpPr/>
            <p:nvPr/>
          </p:nvSpPr>
          <p:spPr bwMode="auto">
            <a:xfrm>
              <a:off x="9239406" y="5197270"/>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Image-to-resize</a:t>
              </a:r>
            </a:p>
          </p:txBody>
        </p:sp>
        <p:cxnSp>
          <p:nvCxnSpPr>
            <p:cNvPr id="21" name="Straight Connector 20">
              <a:extLst>
                <a:ext uri="{FF2B5EF4-FFF2-40B4-BE49-F238E27FC236}">
                  <a16:creationId xmlns:a16="http://schemas.microsoft.com/office/drawing/2014/main" id="{07F749E5-7ACC-4373-AA08-E54E4D27623E}"/>
                </a:ext>
              </a:extLst>
            </p:cNvPr>
            <p:cNvCxnSpPr>
              <a:stCxn id="16" idx="3"/>
            </p:cNvCxnSpPr>
            <p:nvPr/>
          </p:nvCxnSpPr>
          <p:spPr>
            <a:xfrm flipV="1">
              <a:off x="8476966" y="5086238"/>
              <a:ext cx="350729"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6DE82D-7DB8-49B6-BB7F-74CBCA4079B0}"/>
                </a:ext>
              </a:extLst>
            </p:cNvPr>
            <p:cNvCxnSpPr>
              <a:cxnSpLocks/>
            </p:cNvCxnSpPr>
            <p:nvPr/>
          </p:nvCxnSpPr>
          <p:spPr>
            <a:xfrm flipH="1">
              <a:off x="8827695" y="4704413"/>
              <a:ext cx="1533" cy="7183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25BFF-77A3-4B58-BB08-859B860A419F}"/>
                </a:ext>
              </a:extLst>
            </p:cNvPr>
            <p:cNvCxnSpPr>
              <a:cxnSpLocks/>
            </p:cNvCxnSpPr>
            <p:nvPr/>
          </p:nvCxnSpPr>
          <p:spPr>
            <a:xfrm>
              <a:off x="8827695" y="5416475"/>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049B84-431C-49B3-ABC0-1A7ACD567201}"/>
                </a:ext>
              </a:extLst>
            </p:cNvPr>
            <p:cNvCxnSpPr>
              <a:cxnSpLocks/>
            </p:cNvCxnSpPr>
            <p:nvPr/>
          </p:nvCxnSpPr>
          <p:spPr>
            <a:xfrm>
              <a:off x="8827695" y="4723686"/>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15EE1B1-7E48-4057-9D50-9DAB06A606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23097" y="3281353"/>
              <a:ext cx="648000" cy="648000"/>
            </a:xfrm>
            <a:prstGeom prst="rect">
              <a:avLst/>
            </a:prstGeom>
          </p:spPr>
        </p:pic>
      </p:grpSp>
      <p:sp>
        <p:nvSpPr>
          <p:cNvPr id="3" name="Rectangle 2"/>
          <p:cNvSpPr/>
          <p:nvPr/>
        </p:nvSpPr>
        <p:spPr>
          <a:xfrm>
            <a:off x="7047640" y="5885430"/>
            <a:ext cx="3976858" cy="461665"/>
          </a:xfrm>
          <a:prstGeom prst="rect">
            <a:avLst/>
          </a:prstGeom>
        </p:spPr>
        <p:txBody>
          <a:bodyPr wrap="none">
            <a:spAutoFit/>
          </a:bodyPr>
          <a:lstStyle/>
          <a:p>
            <a:r>
              <a:rPr lang="en-IN" sz="2400" dirty="0">
                <a:latin typeface="Segoe UI Semibold" panose="020B0702040204020203" pitchFamily="34" charset="0"/>
                <a:cs typeface="Segoe UI Semibold" panose="020B0702040204020203" pitchFamily="34" charset="0"/>
              </a:rPr>
              <a:t>Queue service components</a:t>
            </a:r>
          </a:p>
        </p:txBody>
      </p:sp>
    </p:spTree>
    <p:custDataLst>
      <p:tags r:id="rId1"/>
    </p:custDataLst>
    <p:extLst>
      <p:ext uri="{BB962C8B-B14F-4D97-AF65-F5344CB8AC3E}">
        <p14:creationId xmlns:p14="http://schemas.microsoft.com/office/powerpoint/2010/main" val="22572184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2825389"/>
          </a:xfrm>
        </p:spPr>
        <p:txBody>
          <a:bodyPr/>
          <a:lstStyle/>
          <a:p>
            <a:r>
              <a:rPr lang="en-US" sz="1800" dirty="0">
                <a:solidFill>
                  <a:srgbClr val="008000"/>
                </a:solidFill>
              </a:rPr>
              <a:t>// connection string in application’s configuration file</a:t>
            </a:r>
            <a:endParaRPr lang="en-US" sz="1800" dirty="0">
              <a:solidFill>
                <a:srgbClr val="000000"/>
              </a:solidFill>
            </a:endParaRPr>
          </a:p>
          <a:p>
            <a:r>
              <a:rPr lang="en-US" sz="1800" dirty="0">
                <a:solidFill>
                  <a:srgbClr val="000000"/>
                </a:solidFill>
              </a:rPr>
              <a:t>&lt;</a:t>
            </a:r>
            <a:r>
              <a:rPr lang="en-US" sz="1800" dirty="0">
                <a:solidFill>
                  <a:srgbClr val="267F99"/>
                </a:solidFill>
              </a:rPr>
              <a:t>add</a:t>
            </a:r>
            <a:r>
              <a:rPr lang="en-US" sz="1800" dirty="0">
                <a:solidFill>
                  <a:srgbClr val="000000"/>
                </a:solidFill>
              </a:rPr>
              <a:t> </a:t>
            </a:r>
            <a:r>
              <a:rPr lang="en-US" sz="1800" dirty="0">
                <a:solidFill>
                  <a:srgbClr val="001080"/>
                </a:solidFill>
              </a:rPr>
              <a:t>key</a:t>
            </a:r>
            <a:r>
              <a:rPr lang="en-US" sz="1800" dirty="0">
                <a:solidFill>
                  <a:srgbClr val="000000"/>
                </a:solidFill>
              </a:rPr>
              <a:t>=</a:t>
            </a:r>
            <a:r>
              <a:rPr lang="en-US" sz="1800" dirty="0">
                <a:solidFill>
                  <a:srgbClr val="A31515"/>
                </a:solidFill>
              </a:rPr>
              <a:t>"StorageConnectionString"</a:t>
            </a:r>
            <a:r>
              <a:rPr lang="en-US" sz="1800" dirty="0">
                <a:solidFill>
                  <a:srgbClr val="000000"/>
                </a:solidFill>
              </a:rPr>
              <a:t> </a:t>
            </a:r>
            <a:r>
              <a:rPr lang="en-US" sz="1800" dirty="0">
                <a:solidFill>
                  <a:srgbClr val="001080"/>
                </a:solidFill>
              </a:rPr>
              <a:t>value</a:t>
            </a:r>
            <a:r>
              <a:rPr lang="en-US" sz="1800" dirty="0">
                <a:solidFill>
                  <a:srgbClr val="000000"/>
                </a:solidFill>
              </a:rPr>
              <a:t>=</a:t>
            </a:r>
            <a:r>
              <a:rPr lang="en-US" sz="1800" dirty="0">
                <a:solidFill>
                  <a:srgbClr val="A31515"/>
                </a:solidFill>
              </a:rPr>
              <a:t>"connection-string"</a:t>
            </a:r>
            <a:r>
              <a:rPr lang="en-US" sz="1800" dirty="0">
                <a:solidFill>
                  <a:srgbClr val="000000"/>
                </a:solidFill>
              </a:rPr>
              <a:t> /&gt;</a:t>
            </a:r>
          </a:p>
          <a:p>
            <a:br>
              <a:rPr lang="en-US" sz="1800" dirty="0">
                <a:solidFill>
                  <a:srgbClr val="000000"/>
                </a:solidFill>
              </a:rPr>
            </a:br>
            <a:r>
              <a:rPr lang="en-US" sz="1800" b="0" dirty="0">
                <a:solidFill>
                  <a:srgbClr val="008000"/>
                </a:solidFill>
                <a:effectLst/>
                <a:latin typeface="Consolas" panose="020B0609020204030204" pitchFamily="49" charset="0"/>
              </a:rPr>
              <a:t>// Instantiate a </a:t>
            </a:r>
            <a:r>
              <a:rPr lang="en-US" sz="1800" b="0" dirty="0" err="1">
                <a:solidFill>
                  <a:srgbClr val="008000"/>
                </a:solidFill>
                <a:effectLst/>
                <a:latin typeface="Consolas" panose="020B0609020204030204" pitchFamily="49" charset="0"/>
              </a:rPr>
              <a:t>QueueClient</a:t>
            </a:r>
            <a:r>
              <a:rPr lang="en-US" sz="1800" b="0" dirty="0">
                <a:solidFill>
                  <a:srgbClr val="008000"/>
                </a:solidFill>
                <a:effectLst/>
                <a:latin typeface="Consolas" panose="020B0609020204030204" pitchFamily="49" charset="0"/>
              </a:rPr>
              <a:t> which will be used to create and manipulate the queue</a:t>
            </a:r>
            <a:endParaRPr lang="en-US" sz="1800" b="0" dirty="0">
              <a:solidFill>
                <a:srgbClr val="000000"/>
              </a:solidFill>
              <a:effectLst/>
              <a:latin typeface="Consolas" panose="020B0609020204030204" pitchFamily="49" charset="0"/>
            </a:endParaRPr>
          </a:p>
          <a:p>
            <a:r>
              <a:rPr lang="en-US" sz="1800" b="0" dirty="0" err="1">
                <a:solidFill>
                  <a:srgbClr val="0000FF"/>
                </a:solidFill>
                <a:effectLst/>
                <a:latin typeface="Consolas" panose="020B0609020204030204" pitchFamily="49" charset="0"/>
              </a:rPr>
              <a:t>QueueClient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queueClient</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QueueClient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connectionString</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queueName</a:t>
            </a:r>
            <a:r>
              <a:rPr lang="en-US" sz="1800" b="0" dirty="0">
                <a:solidFill>
                  <a:srgbClr val="000000"/>
                </a:solidFill>
                <a:effectLst/>
                <a:latin typeface="Consolas" panose="020B0609020204030204" pitchFamily="49" charset="0"/>
              </a:rPr>
              <a:t>);</a:t>
            </a:r>
          </a:p>
          <a:p>
            <a:br>
              <a:rPr lang="en-US" sz="1800" dirty="0">
                <a:solidFill>
                  <a:srgbClr val="000000"/>
                </a:solidFill>
              </a:rPr>
            </a:br>
            <a:r>
              <a:rPr lang="en-US" sz="1800" dirty="0">
                <a:solidFill>
                  <a:srgbClr val="008000"/>
                </a:solidFill>
              </a:rPr>
              <a:t>// Create the queue if it doesn't already exist</a:t>
            </a:r>
            <a:endParaRPr lang="en-US" sz="1800" dirty="0">
              <a:solidFill>
                <a:srgbClr val="000000"/>
              </a:solidFill>
            </a:endParaRPr>
          </a:p>
          <a:p>
            <a:r>
              <a:rPr lang="en-US" sz="1800" dirty="0" err="1">
                <a:solidFill>
                  <a:srgbClr val="001080"/>
                </a:solidFill>
              </a:rPr>
              <a:t>queueClient</a:t>
            </a:r>
            <a:r>
              <a:rPr lang="en-US" sz="1800" dirty="0" err="1">
                <a:solidFill>
                  <a:srgbClr val="000000"/>
                </a:solidFill>
              </a:rPr>
              <a:t>.</a:t>
            </a:r>
            <a:r>
              <a:rPr lang="en-US" sz="1800" dirty="0" err="1">
                <a:solidFill>
                  <a:srgbClr val="795E26"/>
                </a:solidFill>
              </a:rPr>
              <a:t>CreateIfNotExists</a:t>
            </a:r>
            <a:r>
              <a:rPr lang="en-US" sz="1800" dirty="0">
                <a:solidFill>
                  <a:srgbClr val="000000"/>
                </a:solidFill>
              </a:rPr>
              <a:t>();</a:t>
            </a:r>
          </a:p>
          <a:p>
            <a:endParaRPr lang="en-US" sz="1800" dirty="0">
              <a:solidFill>
                <a:srgbClr val="000000"/>
              </a:solidFill>
            </a:endParaRPr>
          </a:p>
        </p:txBody>
      </p:sp>
    </p:spTree>
    <p:extLst>
      <p:ext uri="{BB962C8B-B14F-4D97-AF65-F5344CB8AC3E}">
        <p14:creationId xmlns:p14="http://schemas.microsoft.com/office/powerpoint/2010/main" val="434246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767185"/>
          </a:xfrm>
        </p:spPr>
        <p:txBody>
          <a:bodyPr/>
          <a:lstStyle/>
          <a:p>
            <a:r>
              <a:rPr lang="en-US" sz="1800" b="0" dirty="0">
                <a:solidFill>
                  <a:srgbClr val="008000"/>
                </a:solidFill>
                <a:effectLst/>
                <a:latin typeface="Consolas" panose="020B0609020204030204" pitchFamily="49" charset="0"/>
              </a:rPr>
              <a:t>// Send a message to the queue</a:t>
            </a:r>
            <a:endParaRPr lang="en-US" sz="1800" b="0" dirty="0">
              <a:solidFill>
                <a:srgbClr val="000000"/>
              </a:solidFill>
              <a:effectLst/>
              <a:latin typeface="Consolas" panose="020B0609020204030204" pitchFamily="49" charset="0"/>
            </a:endParaRPr>
          </a:p>
          <a:p>
            <a:r>
              <a:rPr lang="en-US" sz="1800" b="0" dirty="0" err="1">
                <a:solidFill>
                  <a:srgbClr val="000000"/>
                </a:solidFill>
                <a:effectLst/>
                <a:latin typeface="Consolas" panose="020B0609020204030204" pitchFamily="49" charset="0"/>
              </a:rPr>
              <a:t>queueClient.SendMessage</a:t>
            </a:r>
            <a:r>
              <a:rPr lang="en-US" sz="1800" b="0" dirty="0">
                <a:solidFill>
                  <a:srgbClr val="000000"/>
                </a:solidFill>
                <a:effectLst/>
                <a:latin typeface="Consolas" panose="020B0609020204030204" pitchFamily="49" charset="0"/>
              </a:rPr>
              <a:t>(message);</a:t>
            </a:r>
          </a:p>
          <a:p>
            <a:br>
              <a:rPr lang="en-US" sz="1800" dirty="0">
                <a:solidFill>
                  <a:srgbClr val="000000"/>
                </a:solidFill>
              </a:rPr>
            </a:br>
            <a:r>
              <a:rPr lang="en-US" sz="1800" b="0" dirty="0">
                <a:solidFill>
                  <a:srgbClr val="008000"/>
                </a:solidFill>
                <a:effectLst/>
                <a:latin typeface="Consolas" panose="020B0609020204030204" pitchFamily="49" charset="0"/>
              </a:rPr>
              <a:t>// Peek at the next message</a:t>
            </a:r>
            <a:endParaRPr lang="en-US" sz="1800" b="0" dirty="0">
              <a:solidFill>
                <a:srgbClr val="000000"/>
              </a:solidFill>
              <a:effectLst/>
              <a:latin typeface="Consolas" panose="020B0609020204030204" pitchFamily="49" charset="0"/>
            </a:endParaRPr>
          </a:p>
          <a:p>
            <a:r>
              <a:rPr lang="en-US" sz="1800" b="0" dirty="0" err="1">
                <a:solidFill>
                  <a:srgbClr val="0000FF"/>
                </a:solidFill>
                <a:effectLst/>
                <a:latin typeface="Consolas" panose="020B0609020204030204" pitchFamily="49" charset="0"/>
              </a:rPr>
              <a:t>PeekedMessage</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peekedMessage</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queueClient.PeekMessages</a:t>
            </a:r>
            <a:r>
              <a:rPr lang="en-US" sz="1800" b="0" dirty="0">
                <a:solidFill>
                  <a:srgbClr val="000000"/>
                </a:solidFill>
                <a:effectLst/>
                <a:latin typeface="Consolas" panose="020B0609020204030204" pitchFamily="49" charset="0"/>
              </a:rPr>
              <a:t>();</a:t>
            </a:r>
          </a:p>
          <a:p>
            <a:endParaRPr lang="en-US" sz="1800" dirty="0">
              <a:solidFill>
                <a:srgbClr val="000000"/>
              </a:solidFill>
            </a:endParaRPr>
          </a:p>
          <a:p>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GetProperties</a:t>
            </a:r>
            <a:r>
              <a:rPr lang="en-US" sz="1800" b="0" dirty="0">
                <a:solidFill>
                  <a:srgbClr val="008000"/>
                </a:solidFill>
                <a:effectLst/>
                <a:latin typeface="Consolas" panose="020B0609020204030204" pitchFamily="49" charset="0"/>
              </a:rPr>
              <a:t> returns queue properties including message count</a:t>
            </a:r>
            <a:br>
              <a:rPr lang="en-US" sz="1800" dirty="0">
                <a:solidFill>
                  <a:srgbClr val="000000"/>
                </a:solidFill>
              </a:rPr>
            </a:br>
            <a:r>
              <a:rPr lang="en-US" sz="1800" b="0" dirty="0" err="1">
                <a:solidFill>
                  <a:srgbClr val="0000FF"/>
                </a:solidFill>
                <a:effectLst/>
                <a:latin typeface="Consolas" panose="020B0609020204030204" pitchFamily="49" charset="0"/>
              </a:rPr>
              <a:t>QueueProperties</a:t>
            </a:r>
            <a:r>
              <a:rPr lang="en-US" sz="1800" b="0" dirty="0">
                <a:solidFill>
                  <a:srgbClr val="000000"/>
                </a:solidFill>
                <a:effectLst/>
                <a:latin typeface="Consolas" panose="020B0609020204030204" pitchFamily="49" charset="0"/>
              </a:rPr>
              <a:t> properties = </a:t>
            </a:r>
            <a:r>
              <a:rPr lang="en-US" sz="1800" b="0" dirty="0" err="1">
                <a:solidFill>
                  <a:srgbClr val="000000"/>
                </a:solidFill>
                <a:effectLst/>
                <a:latin typeface="Consolas" panose="020B0609020204030204" pitchFamily="49" charset="0"/>
              </a:rPr>
              <a:t>queueClient.GetProperties</a:t>
            </a:r>
            <a:r>
              <a:rPr lang="en-US" sz="1800" b="0" dirty="0">
                <a:solidFill>
                  <a:srgbClr val="000000"/>
                </a:solidFill>
                <a:effectLst/>
                <a:latin typeface="Consolas" panose="020B0609020204030204" pitchFamily="49" charset="0"/>
              </a:rPr>
              <a:t>();</a:t>
            </a:r>
          </a:p>
          <a:p>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Retrieve the cached approximate message count.</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int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cachedMessagesCount</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properties.ApproximateMessagesCount</a:t>
            </a:r>
            <a:r>
              <a:rPr lang="en-US" sz="1800" b="0" dirty="0">
                <a:solidFill>
                  <a:srgbClr val="000000"/>
                </a:solidFill>
                <a:effectLst/>
                <a:latin typeface="Consolas" panose="020B0609020204030204" pitchFamily="49" charset="0"/>
              </a:rPr>
              <a:t>;</a:t>
            </a:r>
          </a:p>
          <a:p>
            <a:endParaRPr lang="en-US" sz="1800" dirty="0">
              <a:solidFill>
                <a:srgbClr val="000000"/>
              </a:solidFill>
            </a:endParaRP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retrieve and change message</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431983"/>
          </a:xfrm>
        </p:spPr>
        <p:txBody>
          <a:bodyPr/>
          <a:lstStyle/>
          <a:p>
            <a:r>
              <a:rPr lang="en-US" sz="1800" dirty="0">
                <a:solidFill>
                  <a:srgbClr val="008000"/>
                </a:solidFill>
              </a:rPr>
              <a:t>// Get the next message</a:t>
            </a:r>
            <a:endParaRPr lang="en-US" sz="1800" dirty="0">
              <a:solidFill>
                <a:srgbClr val="000000"/>
              </a:solidFill>
            </a:endParaRPr>
          </a:p>
          <a:p>
            <a:r>
              <a:rPr lang="en-US" sz="1800" b="0" dirty="0" err="1">
                <a:solidFill>
                  <a:srgbClr val="0000FF"/>
                </a:solidFill>
                <a:effectLst/>
                <a:latin typeface="Consolas" panose="020B0609020204030204" pitchFamily="49" charset="0"/>
              </a:rPr>
              <a:t>QueueMessage</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retrievedMessage</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queueClient.ReceiveMessages</a:t>
            </a:r>
            <a:r>
              <a:rPr lang="en-US" sz="1800" b="0" dirty="0">
                <a:solidFill>
                  <a:srgbClr val="000000"/>
                </a:solidFill>
                <a:effectLst/>
                <a:latin typeface="Consolas" panose="020B0609020204030204" pitchFamily="49" charset="0"/>
              </a:rPr>
              <a:t>();</a:t>
            </a:r>
          </a:p>
          <a:p>
            <a:br>
              <a:rPr lang="en-US" sz="1800" dirty="0">
                <a:solidFill>
                  <a:srgbClr val="000000"/>
                </a:solidFill>
              </a:rPr>
            </a:br>
            <a:r>
              <a:rPr lang="en-US" sz="1800" b="0" dirty="0">
                <a:solidFill>
                  <a:srgbClr val="008000"/>
                </a:solidFill>
                <a:effectLst/>
                <a:latin typeface="Consolas" panose="020B0609020204030204" pitchFamily="49" charset="0"/>
              </a:rPr>
              <a:t>// Process the message in less than 30 seconds, then delete the message</a:t>
            </a:r>
            <a:endParaRPr lang="en-US" sz="1800" b="0" dirty="0">
              <a:solidFill>
                <a:srgbClr val="000000"/>
              </a:solidFill>
              <a:effectLst/>
              <a:latin typeface="Consolas" panose="020B0609020204030204" pitchFamily="49" charset="0"/>
            </a:endParaRPr>
          </a:p>
          <a:p>
            <a:r>
              <a:rPr lang="en-US" sz="1800" b="0" dirty="0" err="1">
                <a:solidFill>
                  <a:srgbClr val="000000"/>
                </a:solidFill>
                <a:effectLst/>
                <a:latin typeface="Consolas" panose="020B0609020204030204" pitchFamily="49" charset="0"/>
              </a:rPr>
              <a:t>Console.WriteLine</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$"Dequeued message: '{</a:t>
            </a:r>
            <a:r>
              <a:rPr lang="en-US" sz="1800" b="0" dirty="0" err="1">
                <a:solidFill>
                  <a:srgbClr val="A31515"/>
                </a:solidFill>
                <a:effectLst/>
                <a:latin typeface="Consolas" panose="020B0609020204030204" pitchFamily="49" charset="0"/>
              </a:rPr>
              <a:t>retrievedMessage</a:t>
            </a:r>
            <a:r>
              <a:rPr lang="en-US" sz="1800" b="0" dirty="0">
                <a:solidFill>
                  <a:srgbClr val="A31515"/>
                </a:solidFill>
                <a:effectLst/>
                <a:latin typeface="Consolas" panose="020B0609020204030204" pitchFamily="49" charset="0"/>
              </a:rPr>
              <a:t>[</a:t>
            </a:r>
            <a:r>
              <a:rPr lang="en-US" sz="1800" b="0" dirty="0">
                <a:solidFill>
                  <a:srgbClr val="098658"/>
                </a:solidFill>
                <a:effectLst/>
                <a:latin typeface="Consolas" panose="020B0609020204030204" pitchFamily="49" charset="0"/>
              </a:rPr>
              <a:t>0</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MessageText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queueClient.DeleteMessage</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retrievedMessage</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MessageId</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retrievedMessage</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PopReceipt</a:t>
            </a:r>
            <a:r>
              <a:rPr lang="en-US" sz="1800" b="0" dirty="0">
                <a:solidFill>
                  <a:srgbClr val="000000"/>
                </a:solidFill>
                <a:effectLst/>
                <a:latin typeface="Consolas" panose="020B0609020204030204" pitchFamily="49" charset="0"/>
              </a:rPr>
              <a:t>);</a:t>
            </a:r>
          </a:p>
          <a:p>
            <a:br>
              <a:rPr lang="en-US" sz="1800" dirty="0">
                <a:solidFill>
                  <a:srgbClr val="000000"/>
                </a:solidFill>
              </a:rPr>
            </a:br>
            <a:r>
              <a:rPr lang="en-US" sz="1800" dirty="0">
                <a:solidFill>
                  <a:srgbClr val="008000"/>
                </a:solidFill>
              </a:rPr>
              <a:t>// Get the message from the queue and update the message contents.</a:t>
            </a:r>
            <a:endParaRPr lang="en-US" sz="1800" dirty="0">
              <a:solidFill>
                <a:srgbClr val="000000"/>
              </a:solidFill>
            </a:endParaRPr>
          </a:p>
          <a:p>
            <a:r>
              <a:rPr lang="en-US" sz="1800" b="0" dirty="0" err="1">
                <a:solidFill>
                  <a:srgbClr val="0000FF"/>
                </a:solidFill>
                <a:effectLst/>
                <a:latin typeface="Consolas" panose="020B0609020204030204" pitchFamily="49" charset="0"/>
              </a:rPr>
              <a:t>QueueMessage</a:t>
            </a:r>
            <a:r>
              <a:rPr lang="en-US" sz="1800" b="0" dirty="0">
                <a:solidFill>
                  <a:srgbClr val="000000"/>
                </a:solidFill>
                <a:effectLst/>
                <a:latin typeface="Consolas" panose="020B0609020204030204" pitchFamily="49" charset="0"/>
              </a:rPr>
              <a:t>[] message = </a:t>
            </a:r>
            <a:r>
              <a:rPr lang="en-US" sz="1800" b="0" dirty="0" err="1">
                <a:solidFill>
                  <a:srgbClr val="000000"/>
                </a:solidFill>
                <a:effectLst/>
                <a:latin typeface="Consolas" panose="020B0609020204030204" pitchFamily="49" charset="0"/>
              </a:rPr>
              <a:t>queueClient.ReceiveMessages</a:t>
            </a:r>
            <a:r>
              <a:rPr lang="en-US" sz="1800" b="0" dirty="0">
                <a:solidFill>
                  <a:srgbClr val="000000"/>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queueClient.UpdateMessage</a:t>
            </a:r>
            <a:r>
              <a:rPr lang="en-US" sz="1800" b="0" dirty="0">
                <a:solidFill>
                  <a:srgbClr val="000000"/>
                </a:solidFill>
                <a:effectLst/>
                <a:latin typeface="Consolas" panose="020B0609020204030204" pitchFamily="49" charset="0"/>
              </a:rPr>
              <a:t>(message[</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MessageId</a:t>
            </a:r>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message[</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PopReceipt</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"Updated contents"</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TimeSpan.FromSeconds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60.0</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Make it invisible for another 60 seconds</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1767007"/>
            <a:ext cx="4161981" cy="3323987"/>
          </a:xfrm>
        </p:spPr>
        <p:txBody>
          <a:bodyPr/>
          <a:lstStyle/>
          <a:p>
            <a:r>
              <a:rPr lang="en-US" dirty="0"/>
              <a:t>Lab 10: Asynchronously processing messages by using Azure Queue Storage</a:t>
            </a:r>
          </a:p>
        </p:txBody>
      </p:sp>
      <p:grpSp>
        <p:nvGrpSpPr>
          <p:cNvPr id="7" name="Group 6">
            <a:extLst>
              <a:ext uri="{FF2B5EF4-FFF2-40B4-BE49-F238E27FC236}">
                <a16:creationId xmlns:a16="http://schemas.microsoft.com/office/drawing/2014/main" id="{89E73936-F77A-4CD4-8E0F-97A37B504F73}"/>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782C2B29-9ECB-415B-9A7C-F13AF725BF8E}"/>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79D11E82-2F64-4F5B-96A8-3AF3114C059A}"/>
                </a:ext>
              </a:extLst>
            </p:cNvPr>
            <p:cNvSpPr txBox="1"/>
            <p:nvPr/>
          </p:nvSpPr>
          <p:spPr>
            <a:xfrm>
              <a:off x="5514975" y="213138"/>
              <a:ext cx="6472237" cy="5247590"/>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sz="1700" dirty="0">
                  <a:solidFill>
                    <a:schemeClr val="bg1"/>
                  </a:solidFill>
                </a:rPr>
                <a:t>You're studying various ways to communicate between isolated service components in Microsoft Azure, and you have decided to evaluate the Azure Storage service and its Queue service offering. As part of this evaluation, you'll build a prototype application in .NET that can send and receive messages so that you can measure the complexity involved in using this service. To help you with your evaluation, you've also decided to use Azure Storage Explorer as the queue message producer/consumer throughout your tests.</a:t>
              </a:r>
            </a:p>
            <a:p>
              <a:pPr algn="l"/>
              <a:endParaRPr lang="en-US" sz="1700"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sz="1700" dirty="0">
                  <a:solidFill>
                    <a:schemeClr val="bg1"/>
                  </a:solidFill>
                </a:rPr>
                <a:t>After you complete this lab, you will be able to:</a:t>
              </a:r>
            </a:p>
            <a:p>
              <a:pPr lvl="1" indent="-228600">
                <a:buFont typeface="Arial" panose="020B0604020202020204" pitchFamily="34" charset="0"/>
                <a:buChar char="•"/>
              </a:pPr>
              <a:r>
                <a:rPr lang="en-US" sz="1700" dirty="0">
                  <a:solidFill>
                    <a:schemeClr val="bg1"/>
                  </a:solidFill>
                </a:rPr>
                <a:t>Add **</a:t>
              </a:r>
              <a:r>
                <a:rPr lang="en-US" sz="1700" dirty="0" err="1">
                  <a:solidFill>
                    <a:schemeClr val="bg1"/>
                  </a:solidFill>
                </a:rPr>
                <a:t>Azure.Storage</a:t>
              </a:r>
              <a:r>
                <a:rPr lang="en-US" sz="1700" dirty="0">
                  <a:solidFill>
                    <a:schemeClr val="bg1"/>
                  </a:solidFill>
                </a:rPr>
                <a:t>** libraries from NuGet.</a:t>
              </a:r>
            </a:p>
            <a:p>
              <a:pPr lvl="1" indent="-228600">
                <a:buFont typeface="Arial" panose="020B0604020202020204" pitchFamily="34" charset="0"/>
                <a:buChar char="•"/>
              </a:pPr>
              <a:r>
                <a:rPr lang="en-US" sz="1700" dirty="0">
                  <a:solidFill>
                    <a:schemeClr val="bg1"/>
                  </a:solidFill>
                </a:rPr>
                <a:t>Create a queue in .NET.</a:t>
              </a:r>
            </a:p>
            <a:p>
              <a:pPr lvl="1" indent="-228600">
                <a:buFont typeface="Arial" panose="020B0604020202020204" pitchFamily="34" charset="0"/>
                <a:buChar char="•"/>
              </a:pPr>
              <a:r>
                <a:rPr lang="en-US" sz="1700" dirty="0">
                  <a:solidFill>
                    <a:schemeClr val="bg1"/>
                  </a:solidFill>
                </a:rPr>
                <a:t>Produce a new message in the queue by using .NET.</a:t>
              </a:r>
            </a:p>
            <a:p>
              <a:pPr lvl="1" indent="-228600">
                <a:buFont typeface="Arial" panose="020B0604020202020204" pitchFamily="34" charset="0"/>
                <a:buChar char="•"/>
              </a:pPr>
              <a:r>
                <a:rPr lang="en-US" sz="1700" dirty="0">
                  <a:solidFill>
                    <a:schemeClr val="bg1"/>
                  </a:solidFill>
                </a:rPr>
                <a:t>Consume a message from the queue by using .NET.</a:t>
              </a:r>
            </a:p>
            <a:p>
              <a:pPr lvl="1" indent="-228600">
                <a:buFont typeface="Arial" panose="020B0604020202020204" pitchFamily="34" charset="0"/>
                <a:buChar char="•"/>
              </a:pPr>
              <a:r>
                <a:rPr lang="en-US" sz="1700" dirty="0">
                  <a:solidFill>
                    <a:schemeClr val="bg1"/>
                  </a:solidFill>
                </a:rPr>
                <a:t>Manage a queue by using Storage Explorer.</a:t>
              </a:r>
            </a:p>
          </p:txBody>
        </p:sp>
        <p:cxnSp>
          <p:nvCxnSpPr>
            <p:cNvPr id="10" name="Straight Connector 9">
              <a:extLst>
                <a:ext uri="{FF2B5EF4-FFF2-40B4-BE49-F238E27FC236}">
                  <a16:creationId xmlns:a16="http://schemas.microsoft.com/office/drawing/2014/main" id="{A24BFBD9-AA6A-437E-8963-7665DC683535}"/>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5CA1AE-5C74-46B7-B899-BB2976AF9AF6}"/>
                </a:ext>
              </a:extLst>
            </p:cNvPr>
            <p:cNvCxnSpPr>
              <a:cxnSpLocks/>
            </p:cNvCxnSpPr>
            <p:nvPr/>
          </p:nvCxnSpPr>
          <p:spPr>
            <a:xfrm>
              <a:off x="5534016" y="3599133"/>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10: Asynchronously processing messages by using Azure Storage queues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487B-B8E6-4151-A1AC-05895B37F2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4BA8665D-5F5B-499E-9141-AFDB7F02521B}"/>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p:txBody>
      </p:sp>
    </p:spTree>
    <p:extLst>
      <p:ext uri="{BB962C8B-B14F-4D97-AF65-F5344CB8AC3E}">
        <p14:creationId xmlns:p14="http://schemas.microsoft.com/office/powerpoint/2010/main" val="5447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01: Azure Service Bus</a:t>
            </a:r>
          </a:p>
        </p:txBody>
      </p:sp>
    </p:spTree>
    <p:extLst>
      <p:ext uri="{BB962C8B-B14F-4D97-AF65-F5344CB8AC3E}">
        <p14:creationId xmlns:p14="http://schemas.microsoft.com/office/powerpoint/2010/main" val="37099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extLst>
              <p:ext uri="{D42A27DB-BD31-4B8C-83A1-F6EECF244321}">
                <p14:modId xmlns:p14="http://schemas.microsoft.com/office/powerpoint/2010/main" val="862663108"/>
              </p:ext>
            </p:extLst>
          </p:nvPr>
        </p:nvGraphicFramePr>
        <p:xfrm>
          <a:off x="584201" y="1206413"/>
          <a:ext cx="11062428" cy="4545886"/>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val="1582576505"/>
                    </a:ext>
                  </a:extLst>
                </a:gridCol>
                <a:gridCol w="1869440">
                  <a:extLst>
                    <a:ext uri="{9D8B030D-6E8A-4147-A177-3AD203B41FA5}">
                      <a16:colId xmlns:a16="http://schemas.microsoft.com/office/drawing/2014/main" val="2461122631"/>
                    </a:ext>
                  </a:extLst>
                </a:gridCol>
                <a:gridCol w="2201147">
                  <a:extLst>
                    <a:ext uri="{9D8B030D-6E8A-4147-A177-3AD203B41FA5}">
                      <a16:colId xmlns:a16="http://schemas.microsoft.com/office/drawing/2014/main" val="2659572726"/>
                    </a:ext>
                  </a:extLst>
                </a:gridCol>
                <a:gridCol w="2430764">
                  <a:extLst>
                    <a:ext uri="{9D8B030D-6E8A-4147-A177-3AD203B41FA5}">
                      <a16:colId xmlns:a16="http://schemas.microsoft.com/office/drawing/2014/main" val="3602601879"/>
                    </a:ext>
                  </a:extLst>
                </a:gridCol>
                <a:gridCol w="2859278">
                  <a:extLst>
                    <a:ext uri="{9D8B030D-6E8A-4147-A177-3AD203B41FA5}">
                      <a16:colId xmlns:a16="http://schemas.microsoft.com/office/drawing/2014/main"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a:t>Eventing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71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custDataLst>
      <p:tags r:id="rId1"/>
    </p:custDataLst>
    <p:extLst>
      <p:ext uri="{BB962C8B-B14F-4D97-AF65-F5344CB8AC3E}">
        <p14:creationId xmlns:p14="http://schemas.microsoft.com/office/powerpoint/2010/main" val="33996821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id="{7C4A0AD7-8C9B-4C22-B396-6B0DDB649B8A}"/>
              </a:ext>
            </a:extLst>
          </p:cNvPr>
          <p:cNvSpPr>
            <a:spLocks noGrp="1"/>
          </p:cNvSpPr>
          <p:nvPr>
            <p:ph type="body" sz="quarter" idx="10"/>
          </p:nvPr>
        </p:nvSpPr>
        <p:spPr>
          <a:xfrm>
            <a:off x="594474" y="1445770"/>
            <a:ext cx="11018520" cy="2634567"/>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two communication mechanisms are:</a:t>
            </a:r>
          </a:p>
          <a:p>
            <a:pPr lvl="1"/>
            <a:r>
              <a:rPr lang="en-US" dirty="0"/>
              <a:t>Queues</a:t>
            </a:r>
          </a:p>
          <a:p>
            <a:pPr lvl="1"/>
            <a:r>
              <a:rPr lang="en-US" dirty="0"/>
              <a:t>Topics</a:t>
            </a:r>
          </a:p>
        </p:txBody>
      </p:sp>
    </p:spTree>
    <p:extLst>
      <p:ext uri="{BB962C8B-B14F-4D97-AF65-F5344CB8AC3E}">
        <p14:creationId xmlns:p14="http://schemas.microsoft.com/office/powerpoint/2010/main" val="4229643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5A7-1AB9-44A6-B7A1-91FDBC0C672D}"/>
              </a:ext>
            </a:extLst>
          </p:cNvPr>
          <p:cNvSpPr>
            <a:spLocks noGrp="1"/>
          </p:cNvSpPr>
          <p:nvPr>
            <p:ph type="title"/>
          </p:nvPr>
        </p:nvSpPr>
        <p:spPr/>
        <p:txBody>
          <a:bodyPr/>
          <a:lstStyle/>
          <a:p>
            <a:r>
              <a:rPr lang="en-US" dirty="0"/>
              <a:t>Events vs. messaging services</a:t>
            </a:r>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id="{A929AA8A-4753-4C35-A77F-C059CFD0D119}"/>
              </a:ext>
            </a:extLst>
          </p:cNvPr>
          <p:cNvGraphicFramePr>
            <a:graphicFrameLocks noGrp="1"/>
          </p:cNvGraphicFramePr>
          <p:nvPr/>
        </p:nvGraphicFramePr>
        <p:xfrm>
          <a:off x="588262" y="1838960"/>
          <a:ext cx="11018519" cy="396240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val="742907964"/>
                    </a:ext>
                  </a:extLst>
                </a:gridCol>
                <a:gridCol w="2773680">
                  <a:extLst>
                    <a:ext uri="{9D8B030D-6E8A-4147-A177-3AD203B41FA5}">
                      <a16:colId xmlns:a16="http://schemas.microsoft.com/office/drawing/2014/main" val="3441730481"/>
                    </a:ext>
                  </a:extLst>
                </a:gridCol>
                <a:gridCol w="2499360">
                  <a:extLst>
                    <a:ext uri="{9D8B030D-6E8A-4147-A177-3AD203B41FA5}">
                      <a16:colId xmlns:a16="http://schemas.microsoft.com/office/drawing/2014/main" val="1819634464"/>
                    </a:ext>
                  </a:extLst>
                </a:gridCol>
                <a:gridCol w="2904741">
                  <a:extLst>
                    <a:ext uri="{9D8B030D-6E8A-4147-A177-3AD203B41FA5}">
                      <a16:colId xmlns:a16="http://schemas.microsoft.com/office/drawing/2014/main" val="3287356608"/>
                    </a:ext>
                  </a:extLst>
                </a:gridCol>
              </a:tblGrid>
              <a:tr h="534572">
                <a:tc>
                  <a:txBody>
                    <a:bodyPr/>
                    <a:lstStyle/>
                    <a:p>
                      <a:r>
                        <a:rPr lang="en-US" sz="2000" dirty="0">
                          <a:effectLst/>
                        </a:rPr>
                        <a:t>Service</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Purpose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Type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When to use</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3115606635"/>
                  </a:ext>
                </a:extLst>
              </a:tr>
              <a:tr h="1097280">
                <a:tc>
                  <a:txBody>
                    <a:bodyPr/>
                    <a:lstStyle/>
                    <a:p>
                      <a:r>
                        <a:rPr lang="en-US" sz="2000" dirty="0">
                          <a:effectLst/>
                        </a:rPr>
                        <a:t>Event Grid</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Reactive programming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distribution (discrete)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 to status changes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6676170"/>
                  </a:ext>
                </a:extLst>
              </a:tr>
              <a:tr h="1097280">
                <a:tc>
                  <a:txBody>
                    <a:bodyPr/>
                    <a:lstStyle/>
                    <a:p>
                      <a:r>
                        <a:rPr lang="en-US" sz="2000" dirty="0">
                          <a:effectLst/>
                        </a:rPr>
                        <a:t>Event Hubs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Big data pipeline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streaming (series)</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Telemetry and distributed data streaming</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48334247"/>
                  </a:ext>
                </a:extLst>
              </a:tr>
              <a:tr h="1097280">
                <a:tc>
                  <a:txBody>
                    <a:bodyPr/>
                    <a:lstStyle/>
                    <a:p>
                      <a:r>
                        <a:rPr lang="en-US" sz="2000" dirty="0">
                          <a:effectLst/>
                        </a:rPr>
                        <a:t>Service Bus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High-value enterprise messaging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Message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Order processing and financial transactions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id="{BD2E3F9F-17A7-46C3-BA8A-72FB4FCCC78C}"/>
              </a:ext>
            </a:extLst>
          </p:cNvPr>
          <p:cNvSpPr>
            <a:spLocks noGrp="1"/>
          </p:cNvSpPr>
          <p:nvPr>
            <p:ph type="body" sz="quarter" idx="10"/>
          </p:nvPr>
        </p:nvSpPr>
        <p:spPr>
          <a:xfrm>
            <a:off x="594474" y="1445771"/>
            <a:ext cx="10881760" cy="2843855"/>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p:txBody>
      </p:sp>
      <p:grpSp>
        <p:nvGrpSpPr>
          <p:cNvPr id="4" name="Group 3" descr="The diagram illustrates a message entering the queue, and then eventually being consumed by a receiver.">
            <a:extLst>
              <a:ext uri="{FF2B5EF4-FFF2-40B4-BE49-F238E27FC236}">
                <a16:creationId xmlns:a16="http://schemas.microsoft.com/office/drawing/2014/main" id="{5945AF45-92A0-4908-96DA-0ED42138EBD7}"/>
              </a:ext>
            </a:extLst>
          </p:cNvPr>
          <p:cNvGrpSpPr/>
          <p:nvPr/>
        </p:nvGrpSpPr>
        <p:grpSpPr>
          <a:xfrm>
            <a:off x="1624733" y="4610100"/>
            <a:ext cx="8687673" cy="1658938"/>
            <a:chOff x="1624733" y="4610100"/>
            <a:chExt cx="8687673" cy="1658938"/>
          </a:xfrm>
        </p:grpSpPr>
        <p:sp>
          <p:nvSpPr>
            <p:cNvPr id="11" name="Rectangle 10">
              <a:extLst>
                <a:ext uri="{FF2B5EF4-FFF2-40B4-BE49-F238E27FC236}">
                  <a16:creationId xmlns:a16="http://schemas.microsoft.com/office/drawing/2014/main" id="{91FC8DF5-FD1B-41F3-B3D1-F4B3BAEB3D17}"/>
                </a:ext>
              </a:extLst>
            </p:cNvPr>
            <p:cNvSpPr/>
            <p:nvPr/>
          </p:nvSpPr>
          <p:spPr bwMode="auto">
            <a:xfrm>
              <a:off x="3901335" y="5745182"/>
              <a:ext cx="4490060"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E8BB772-02A5-4742-9FD7-F856C4ADF8DE}"/>
                </a:ext>
              </a:extLst>
            </p:cNvPr>
            <p:cNvSpPr/>
            <p:nvPr/>
          </p:nvSpPr>
          <p:spPr bwMode="auto">
            <a:xfrm>
              <a:off x="2153433"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7B120C58-0078-4A25-B406-384EEB20C975}"/>
                </a:ext>
              </a:extLst>
            </p:cNvPr>
            <p:cNvSpPr txBox="1"/>
            <p:nvPr/>
          </p:nvSpPr>
          <p:spPr>
            <a:xfrm>
              <a:off x="1624733" y="4955173"/>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sp>
          <p:nvSpPr>
            <p:cNvPr id="10" name="Rectangle 9">
              <a:extLst>
                <a:ext uri="{FF2B5EF4-FFF2-40B4-BE49-F238E27FC236}">
                  <a16:creationId xmlns:a16="http://schemas.microsoft.com/office/drawing/2014/main" id="{6DCB005B-5FFC-4E9B-A4A8-0270E6C279C1}"/>
                </a:ext>
              </a:extLst>
            </p:cNvPr>
            <p:cNvSpPr/>
            <p:nvPr/>
          </p:nvSpPr>
          <p:spPr bwMode="auto">
            <a:xfrm>
              <a:off x="9047277"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874E756-68EC-4F5E-A67A-6A690C2E6ABC}"/>
                </a:ext>
              </a:extLst>
            </p:cNvPr>
            <p:cNvSpPr txBox="1"/>
            <p:nvPr/>
          </p:nvSpPr>
          <p:spPr>
            <a:xfrm>
              <a:off x="8844704" y="4955173"/>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8" name="TextBox 7">
              <a:extLst>
                <a:ext uri="{FF2B5EF4-FFF2-40B4-BE49-F238E27FC236}">
                  <a16:creationId xmlns:a16="http://schemas.microsoft.com/office/drawing/2014/main" id="{C31CAC2A-D231-45E1-B8E8-E57D200F4269}"/>
                </a:ext>
              </a:extLst>
            </p:cNvPr>
            <p:cNvSpPr txBox="1"/>
            <p:nvPr/>
          </p:nvSpPr>
          <p:spPr>
            <a:xfrm>
              <a:off x="4061101" y="5746901"/>
              <a:ext cx="3500958" cy="307777"/>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Message queue with messages</a:t>
              </a:r>
            </a:p>
          </p:txBody>
        </p:sp>
        <p:grpSp>
          <p:nvGrpSpPr>
            <p:cNvPr id="58" name="Group 57">
              <a:extLst>
                <a:ext uri="{FF2B5EF4-FFF2-40B4-BE49-F238E27FC236}">
                  <a16:creationId xmlns:a16="http://schemas.microsoft.com/office/drawing/2014/main" id="{031F11B7-DD3B-473A-BCB6-86800C5A40E9}"/>
                </a:ext>
              </a:extLst>
            </p:cNvPr>
            <p:cNvGrpSpPr/>
            <p:nvPr/>
          </p:nvGrpSpPr>
          <p:grpSpPr>
            <a:xfrm>
              <a:off x="2684037" y="4798219"/>
              <a:ext cx="889000" cy="652463"/>
              <a:chOff x="2631449" y="4908841"/>
              <a:chExt cx="889000" cy="652463"/>
            </a:xfrm>
          </p:grpSpPr>
          <p:sp>
            <p:nvSpPr>
              <p:cNvPr id="13" name="Freeform 6">
                <a:extLst>
                  <a:ext uri="{FF2B5EF4-FFF2-40B4-BE49-F238E27FC236}">
                    <a16:creationId xmlns:a16="http://schemas.microsoft.com/office/drawing/2014/main" id="{D465EF5C-2042-4A08-A3B1-288B176D20A9}"/>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987655F2-3A80-46C4-83AE-5B6122166CD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Arrow: Right 21">
              <a:extLst>
                <a:ext uri="{FF2B5EF4-FFF2-40B4-BE49-F238E27FC236}">
                  <a16:creationId xmlns:a16="http://schemas.microsoft.com/office/drawing/2014/main" id="{0B2E97B6-9F8A-4383-9BA9-525C892C0927}"/>
                </a:ext>
              </a:extLst>
            </p:cNvPr>
            <p:cNvSpPr/>
            <p:nvPr/>
          </p:nvSpPr>
          <p:spPr bwMode="auto">
            <a:xfrm>
              <a:off x="6452315" y="4899070"/>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CE9FFD78-CCD5-44A2-9B38-1277B03BFEFE}"/>
                </a:ext>
              </a:extLst>
            </p:cNvPr>
            <p:cNvGrpSpPr/>
            <p:nvPr/>
          </p:nvGrpSpPr>
          <p:grpSpPr>
            <a:xfrm>
              <a:off x="7770387" y="4798219"/>
              <a:ext cx="889000" cy="652463"/>
              <a:chOff x="2631449" y="4908841"/>
              <a:chExt cx="889000" cy="652463"/>
            </a:xfrm>
          </p:grpSpPr>
          <p:sp>
            <p:nvSpPr>
              <p:cNvPr id="68" name="Freeform 6">
                <a:extLst>
                  <a:ext uri="{FF2B5EF4-FFF2-40B4-BE49-F238E27FC236}">
                    <a16:creationId xmlns:a16="http://schemas.microsoft.com/office/drawing/2014/main" id="{B925D17C-8B79-4AD5-9C3E-A3A5F548B27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E9CED6F4-9752-425D-BFF9-14113945D4B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71" name="Graphic 70">
              <a:extLst>
                <a:ext uri="{FF2B5EF4-FFF2-40B4-BE49-F238E27FC236}">
                  <a16:creationId xmlns:a16="http://schemas.microsoft.com/office/drawing/2014/main" id="{A0F08C4D-CFB5-473E-8679-BD9DCAC90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413" y="4610100"/>
              <a:ext cx="1028700" cy="1028700"/>
            </a:xfrm>
            <a:prstGeom prst="rect">
              <a:avLst/>
            </a:prstGeom>
          </p:spPr>
        </p:pic>
        <p:sp>
          <p:nvSpPr>
            <p:cNvPr id="72" name="Arrow: Right 71">
              <a:extLst>
                <a:ext uri="{FF2B5EF4-FFF2-40B4-BE49-F238E27FC236}">
                  <a16:creationId xmlns:a16="http://schemas.microsoft.com/office/drawing/2014/main" id="{D846E807-78B9-43F5-B442-9B277B77A16B}"/>
                </a:ext>
              </a:extLst>
            </p:cNvPr>
            <p:cNvSpPr/>
            <p:nvPr/>
          </p:nvSpPr>
          <p:spPr bwMode="auto">
            <a:xfrm>
              <a:off x="3690065" y="4899070"/>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95969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5A0B2-1D25-4DFD-958A-1CA37E259C6E}"/>
              </a:ext>
            </a:extLst>
          </p:cNvPr>
          <p:cNvSpPr>
            <a:spLocks noGrp="1"/>
          </p:cNvSpPr>
          <p:nvPr>
            <p:ph type="title"/>
          </p:nvPr>
        </p:nvSpPr>
        <p:spPr/>
        <p:txBody>
          <a:bodyPr/>
          <a:lstStyle/>
          <a:p>
            <a:r>
              <a:rPr lang="en-US" dirty="0"/>
              <a:t>Queue-based load leveling</a:t>
            </a:r>
          </a:p>
        </p:txBody>
      </p:sp>
      <p:grpSp>
        <p:nvGrpSpPr>
          <p:cNvPr id="18" name="Group 17">
            <a:extLst>
              <a:ext uri="{FF2B5EF4-FFF2-40B4-BE49-F238E27FC236}">
                <a16:creationId xmlns:a16="http://schemas.microsoft.com/office/drawing/2014/main" id="{3E60A86E-DD96-4D30-A9E8-E638CD503C78}"/>
              </a:ext>
            </a:extLst>
          </p:cNvPr>
          <p:cNvGrpSpPr/>
          <p:nvPr/>
        </p:nvGrpSpPr>
        <p:grpSpPr>
          <a:xfrm>
            <a:off x="858310" y="1280394"/>
            <a:ext cx="10353550" cy="4916515"/>
            <a:chOff x="858310" y="1280394"/>
            <a:chExt cx="10353550" cy="4916515"/>
          </a:xfrm>
        </p:grpSpPr>
        <p:sp>
          <p:nvSpPr>
            <p:cNvPr id="25" name="Rectangle: Rounded Corners 11">
              <a:extLst>
                <a:ext uri="{FF2B5EF4-FFF2-40B4-BE49-F238E27FC236}">
                  <a16:creationId xmlns:a16="http://schemas.microsoft.com/office/drawing/2014/main" id="{D593929F-EDD1-4EDF-83B3-E9CD2DC3D18E}"/>
                </a:ext>
                <a:ext uri="{C183D7F6-B498-43B3-948B-1728B52AA6E4}">
                  <adec:decorative xmlns:adec="http://schemas.microsoft.com/office/drawing/2017/decorative" val="1"/>
                </a:ext>
              </a:extLst>
            </p:cNvPr>
            <p:cNvSpPr/>
            <p:nvPr/>
          </p:nvSpPr>
          <p:spPr>
            <a:xfrm>
              <a:off x="3867821" y="3474366"/>
              <a:ext cx="4529204" cy="87239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73B901B3-B9C8-4E9D-82A7-717F2A58A78C}"/>
                </a:ext>
                <a:ext uri="{C183D7F6-B498-43B3-948B-1728B52AA6E4}">
                  <adec:decorative xmlns:adec="http://schemas.microsoft.com/office/drawing/2017/decorative" val="1"/>
                </a:ext>
              </a:extLst>
            </p:cNvPr>
            <p:cNvCxnSpPr>
              <a:cxnSpLocks/>
              <a:endCxn id="52" idx="2"/>
            </p:cNvCxnSpPr>
            <p:nvPr/>
          </p:nvCxnSpPr>
          <p:spPr>
            <a:xfrm flipV="1">
              <a:off x="8397025" y="3895504"/>
              <a:ext cx="1280075" cy="1505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98E9A2B-9F4E-4FBE-8444-04C595E71237}"/>
                </a:ext>
              </a:extLst>
            </p:cNvPr>
            <p:cNvSpPr txBox="1"/>
            <p:nvPr/>
          </p:nvSpPr>
          <p:spPr>
            <a:xfrm>
              <a:off x="4261176" y="2603755"/>
              <a:ext cx="3598884"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Message queue</a:t>
              </a:r>
            </a:p>
          </p:txBody>
        </p:sp>
        <p:sp>
          <p:nvSpPr>
            <p:cNvPr id="36" name="TextBox 35">
              <a:extLst>
                <a:ext uri="{FF2B5EF4-FFF2-40B4-BE49-F238E27FC236}">
                  <a16:creationId xmlns:a16="http://schemas.microsoft.com/office/drawing/2014/main" id="{166817CF-7333-41CA-A25D-9F5395D3BE0B}"/>
                </a:ext>
              </a:extLst>
            </p:cNvPr>
            <p:cNvSpPr txBox="1"/>
            <p:nvPr/>
          </p:nvSpPr>
          <p:spPr>
            <a:xfrm>
              <a:off x="9498249" y="2603755"/>
              <a:ext cx="1713611"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Service</a:t>
              </a:r>
            </a:p>
          </p:txBody>
        </p:sp>
        <p:sp>
          <p:nvSpPr>
            <p:cNvPr id="37" name="TextBox 36">
              <a:extLst>
                <a:ext uri="{FF2B5EF4-FFF2-40B4-BE49-F238E27FC236}">
                  <a16:creationId xmlns:a16="http://schemas.microsoft.com/office/drawing/2014/main" id="{7CCEE7BD-3C76-4BF5-83BF-2700C9C8170B}"/>
                </a:ext>
              </a:extLst>
            </p:cNvPr>
            <p:cNvSpPr txBox="1"/>
            <p:nvPr/>
          </p:nvSpPr>
          <p:spPr>
            <a:xfrm>
              <a:off x="944696" y="1280394"/>
              <a:ext cx="1713611" cy="553998"/>
            </a:xfrm>
            <a:prstGeom prst="rect">
              <a:avLst/>
            </a:prstGeom>
            <a:noFill/>
          </p:spPr>
          <p:txBody>
            <a:bodyPr wrap="square" lIns="91440" tIns="91440" rIns="91440" bIns="91440" rtlCol="0">
              <a:spAutoFit/>
            </a:bodyPr>
            <a:lstStyle/>
            <a:p>
              <a:pPr algn="ctr"/>
              <a:r>
                <a:rPr lang="en-US" sz="2400" b="1" dirty="0">
                  <a:latin typeface="Segoe UI (Body)"/>
                  <a:cs typeface="Segoe UI Light" panose="020B0502040204020203" pitchFamily="34" charset="0"/>
                </a:rPr>
                <a:t>Tasks</a:t>
              </a:r>
            </a:p>
          </p:txBody>
        </p:sp>
        <p:grpSp>
          <p:nvGrpSpPr>
            <p:cNvPr id="38" name="Group 37">
              <a:extLst>
                <a:ext uri="{FF2B5EF4-FFF2-40B4-BE49-F238E27FC236}">
                  <a16:creationId xmlns:a16="http://schemas.microsoft.com/office/drawing/2014/main" id="{D1CAEF98-34A1-45E7-B576-D0FA4448DE77}"/>
                </a:ext>
                <a:ext uri="{C183D7F6-B498-43B3-948B-1728B52AA6E4}">
                  <adec:decorative xmlns:adec="http://schemas.microsoft.com/office/drawing/2017/decorative" val="1"/>
                </a:ext>
              </a:extLst>
            </p:cNvPr>
            <p:cNvGrpSpPr/>
            <p:nvPr/>
          </p:nvGrpSpPr>
          <p:grpSpPr>
            <a:xfrm>
              <a:off x="9677100" y="3217549"/>
              <a:ext cx="1355908" cy="1386025"/>
              <a:chOff x="3619171" y="2855961"/>
              <a:chExt cx="1698728" cy="1736459"/>
            </a:xfrm>
          </p:grpSpPr>
          <p:grpSp>
            <p:nvGrpSpPr>
              <p:cNvPr id="48" name="Group 47">
                <a:extLst>
                  <a:ext uri="{FF2B5EF4-FFF2-40B4-BE49-F238E27FC236}">
                    <a16:creationId xmlns:a16="http://schemas.microsoft.com/office/drawing/2014/main"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F7F2F220-A21A-4736-A04B-51BCE3445D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id="{DCEB0212-F947-4606-AD8F-7CB40820435A}"/>
                </a:ext>
                <a:ext uri="{C183D7F6-B498-43B3-948B-1728B52AA6E4}">
                  <adec:decorative xmlns:adec="http://schemas.microsoft.com/office/drawing/2017/decorative" val="1"/>
                </a:ext>
              </a:extLst>
            </p:cNvPr>
            <p:cNvCxnSpPr>
              <a:cxnSpLocks/>
              <a:stCxn id="74" idx="6"/>
            </p:cNvCxnSpPr>
            <p:nvPr/>
          </p:nvCxnSpPr>
          <p:spPr>
            <a:xfrm>
              <a:off x="2408328" y="2545803"/>
              <a:ext cx="1447833" cy="106393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F0E4E3EE-F08F-4D55-B4F9-4C24145B485A}"/>
                </a:ext>
              </a:extLst>
            </p:cNvPr>
            <p:cNvGrpSpPr/>
            <p:nvPr/>
          </p:nvGrpSpPr>
          <p:grpSpPr>
            <a:xfrm>
              <a:off x="4035246" y="3659591"/>
              <a:ext cx="681654" cy="500286"/>
              <a:chOff x="4035246" y="3582317"/>
              <a:chExt cx="889000" cy="652463"/>
            </a:xfrm>
          </p:grpSpPr>
          <p:sp>
            <p:nvSpPr>
              <p:cNvPr id="55" name="Freeform 6">
                <a:extLst>
                  <a:ext uri="{FF2B5EF4-FFF2-40B4-BE49-F238E27FC236}">
                    <a16:creationId xmlns:a16="http://schemas.microsoft.com/office/drawing/2014/main" id="{06DC3780-42B1-474C-9ECB-46CB2464C0E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id="{3B98B81E-70CF-46B2-A375-2B4EC7509D6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896F0D51-76D5-4C46-BD90-6AB623C004AC}"/>
                </a:ext>
              </a:extLst>
            </p:cNvPr>
            <p:cNvGrpSpPr/>
            <p:nvPr/>
          </p:nvGrpSpPr>
          <p:grpSpPr>
            <a:xfrm>
              <a:off x="4921741" y="3644565"/>
              <a:ext cx="681654" cy="500286"/>
              <a:chOff x="4035246" y="3582317"/>
              <a:chExt cx="889000" cy="652463"/>
            </a:xfrm>
          </p:grpSpPr>
          <p:sp>
            <p:nvSpPr>
              <p:cNvPr id="58" name="Freeform 6">
                <a:extLst>
                  <a:ext uri="{FF2B5EF4-FFF2-40B4-BE49-F238E27FC236}">
                    <a16:creationId xmlns:a16="http://schemas.microsoft.com/office/drawing/2014/main" id="{DC6662CC-7E6E-47B6-8650-E91B864E426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12D9DB4E-4F4A-4E26-9F29-D467EB148FA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683087D3-04CB-4684-812D-23D6EFE2532B}"/>
                </a:ext>
              </a:extLst>
            </p:cNvPr>
            <p:cNvGrpSpPr/>
            <p:nvPr/>
          </p:nvGrpSpPr>
          <p:grpSpPr>
            <a:xfrm>
              <a:off x="5782479" y="3655297"/>
              <a:ext cx="681654" cy="500286"/>
              <a:chOff x="4035246" y="3582317"/>
              <a:chExt cx="889000" cy="652463"/>
            </a:xfrm>
          </p:grpSpPr>
          <p:sp>
            <p:nvSpPr>
              <p:cNvPr id="61" name="Freeform 6">
                <a:extLst>
                  <a:ext uri="{FF2B5EF4-FFF2-40B4-BE49-F238E27FC236}">
                    <a16:creationId xmlns:a16="http://schemas.microsoft.com/office/drawing/2014/main" id="{5D467F0B-647C-4B99-8ECE-11B43AA10891}"/>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id="{71DB8C6E-6233-426E-B2D2-C173BE9343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592FC064-49D9-4E28-8A92-97F436B7F7B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1125424D-D31E-4685-903A-3E511DE29EF4}"/>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B65567E3-778F-46B2-B6AF-6A41F2C1B10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3950AB8E-C8F6-427B-84BE-6FE467B94662}"/>
                </a:ext>
              </a:extLst>
            </p:cNvPr>
            <p:cNvGrpSpPr/>
            <p:nvPr/>
          </p:nvGrpSpPr>
          <p:grpSpPr>
            <a:xfrm>
              <a:off x="7555471" y="3663883"/>
              <a:ext cx="681654" cy="500286"/>
              <a:chOff x="4035246" y="3582317"/>
              <a:chExt cx="889000" cy="652463"/>
            </a:xfrm>
          </p:grpSpPr>
          <p:sp>
            <p:nvSpPr>
              <p:cNvPr id="67" name="Freeform 6">
                <a:extLst>
                  <a:ext uri="{FF2B5EF4-FFF2-40B4-BE49-F238E27FC236}">
                    <a16:creationId xmlns:a16="http://schemas.microsoft.com/office/drawing/2014/main" id="{B1360A0B-B251-4626-B226-C13B13A9CAA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id="{2213AF3B-8E6B-4233-95A2-710F91CBF2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85" name="Straight Arrow Connector 84">
              <a:extLst>
                <a:ext uri="{FF2B5EF4-FFF2-40B4-BE49-F238E27FC236}">
                  <a16:creationId xmlns:a16="http://schemas.microsoft.com/office/drawing/2014/main" id="{13E4C5FC-177F-41F8-A784-DF4CBF8ACC73}"/>
                </a:ext>
                <a:ext uri="{C183D7F6-B498-43B3-948B-1728B52AA6E4}">
                  <adec:decorative xmlns:adec="http://schemas.microsoft.com/office/drawing/2017/decorative" val="1"/>
                </a:ext>
              </a:extLst>
            </p:cNvPr>
            <p:cNvCxnSpPr>
              <a:cxnSpLocks/>
              <a:stCxn id="45" idx="6"/>
              <a:endCxn id="25" idx="1"/>
            </p:cNvCxnSpPr>
            <p:nvPr/>
          </p:nvCxnSpPr>
          <p:spPr>
            <a:xfrm>
              <a:off x="1854284" y="3858954"/>
              <a:ext cx="2013537" cy="5160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6FFA7DC0-FEEF-40A8-A611-C1554488377B}"/>
                </a:ext>
                <a:ext uri="{C183D7F6-B498-43B3-948B-1728B52AA6E4}">
                  <adec:decorative xmlns:adec="http://schemas.microsoft.com/office/drawing/2017/decorative" val="1"/>
                </a:ext>
              </a:extLst>
            </p:cNvPr>
            <p:cNvCxnSpPr>
              <a:cxnSpLocks/>
              <a:stCxn id="82" idx="6"/>
            </p:cNvCxnSpPr>
            <p:nvPr/>
          </p:nvCxnSpPr>
          <p:spPr>
            <a:xfrm flipV="1">
              <a:off x="2467549" y="4256161"/>
              <a:ext cx="1414606" cy="80508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12C1EFC4-6251-46D3-BE92-42D42055C958}"/>
                </a:ext>
              </a:extLst>
            </p:cNvPr>
            <p:cNvGrpSpPr/>
            <p:nvPr/>
          </p:nvGrpSpPr>
          <p:grpSpPr>
            <a:xfrm>
              <a:off x="858310" y="3360967"/>
              <a:ext cx="995974" cy="1018096"/>
              <a:chOff x="3619171" y="2855961"/>
              <a:chExt cx="1698728" cy="1736459"/>
            </a:xfrm>
          </p:grpSpPr>
          <p:grpSp>
            <p:nvGrpSpPr>
              <p:cNvPr id="41" name="Group 40">
                <a:extLst>
                  <a:ext uri="{FF2B5EF4-FFF2-40B4-BE49-F238E27FC236}">
                    <a16:creationId xmlns:a16="http://schemas.microsoft.com/office/drawing/2014/main"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id="{99EED412-671A-4809-9953-FDEFFC3A57F0}"/>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D7665C3D-20F9-48B8-8D3E-333F8EB98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69" name="Group 68">
              <a:extLst>
                <a:ext uri="{FF2B5EF4-FFF2-40B4-BE49-F238E27FC236}">
                  <a16:creationId xmlns:a16="http://schemas.microsoft.com/office/drawing/2014/main" id="{19943FC4-1258-41C6-B415-AA39825601B8}"/>
                </a:ext>
              </a:extLst>
            </p:cNvPr>
            <p:cNvGrpSpPr/>
            <p:nvPr/>
          </p:nvGrpSpPr>
          <p:grpSpPr>
            <a:xfrm>
              <a:off x="1412354" y="2047816"/>
              <a:ext cx="995974" cy="1018096"/>
              <a:chOff x="3619171" y="2855961"/>
              <a:chExt cx="1698728" cy="1736459"/>
            </a:xfrm>
          </p:grpSpPr>
          <p:grpSp>
            <p:nvGrpSpPr>
              <p:cNvPr id="70" name="Group 69">
                <a:extLst>
                  <a:ext uri="{FF2B5EF4-FFF2-40B4-BE49-F238E27FC236}">
                    <a16:creationId xmlns:a16="http://schemas.microsoft.com/office/drawing/2014/main" id="{CD6C1901-A92C-4D07-9E86-A862665AE62D}"/>
                  </a:ext>
                </a:extLst>
              </p:cNvPr>
              <p:cNvGrpSpPr/>
              <p:nvPr/>
            </p:nvGrpSpPr>
            <p:grpSpPr>
              <a:xfrm>
                <a:off x="3619171" y="2855961"/>
                <a:ext cx="1698728" cy="1736459"/>
                <a:chOff x="831463" y="2011682"/>
                <a:chExt cx="2834640" cy="2897601"/>
              </a:xfrm>
            </p:grpSpPr>
            <p:sp>
              <p:nvSpPr>
                <p:cNvPr id="74" name="Oval 73">
                  <a:extLst>
                    <a:ext uri="{FF2B5EF4-FFF2-40B4-BE49-F238E27FC236}">
                      <a16:creationId xmlns:a16="http://schemas.microsoft.com/office/drawing/2014/main" id="{4CB14947-6F0F-408E-9452-F9A68851E498}"/>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Arrow: Circular 13">
                  <a:extLst>
                    <a:ext uri="{FF2B5EF4-FFF2-40B4-BE49-F238E27FC236}">
                      <a16:creationId xmlns:a16="http://schemas.microsoft.com/office/drawing/2014/main" id="{5525C422-AA25-471B-AC2A-A1F418E656B7}"/>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6" name="Arrow: Circular 14">
                  <a:extLst>
                    <a:ext uri="{FF2B5EF4-FFF2-40B4-BE49-F238E27FC236}">
                      <a16:creationId xmlns:a16="http://schemas.microsoft.com/office/drawing/2014/main" id="{B7A63EC2-CF50-476A-A21C-4307C14E3574}"/>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1" name="Group 70">
                <a:extLst>
                  <a:ext uri="{FF2B5EF4-FFF2-40B4-BE49-F238E27FC236}">
                    <a16:creationId xmlns:a16="http://schemas.microsoft.com/office/drawing/2014/main" id="{E0B9FAF4-28BD-4F1C-BF55-962F9AE45240}"/>
                  </a:ext>
                </a:extLst>
              </p:cNvPr>
              <p:cNvGrpSpPr/>
              <p:nvPr/>
            </p:nvGrpSpPr>
            <p:grpSpPr>
              <a:xfrm>
                <a:off x="4024600" y="3280255"/>
                <a:ext cx="887871" cy="887871"/>
                <a:chOff x="10520567" y="3638315"/>
                <a:chExt cx="783280" cy="783280"/>
              </a:xfrm>
            </p:grpSpPr>
            <p:sp>
              <p:nvSpPr>
                <p:cNvPr id="72" name="Oval 71">
                  <a:extLst>
                    <a:ext uri="{FF2B5EF4-FFF2-40B4-BE49-F238E27FC236}">
                      <a16:creationId xmlns:a16="http://schemas.microsoft.com/office/drawing/2014/main" id="{8D07529F-0133-4850-A4BC-72BB1D4C5B98}"/>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0D81BEB0-E72E-4F41-AD1D-24A189322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7" name="Group 76">
              <a:extLst>
                <a:ext uri="{FF2B5EF4-FFF2-40B4-BE49-F238E27FC236}">
                  <a16:creationId xmlns:a16="http://schemas.microsoft.com/office/drawing/2014/main" id="{84D36D8F-F526-4E21-8612-3563BE5E1A08}"/>
                </a:ext>
              </a:extLst>
            </p:cNvPr>
            <p:cNvGrpSpPr/>
            <p:nvPr/>
          </p:nvGrpSpPr>
          <p:grpSpPr>
            <a:xfrm>
              <a:off x="1471575" y="4563260"/>
              <a:ext cx="995974" cy="1018096"/>
              <a:chOff x="3619171" y="2855961"/>
              <a:chExt cx="1698728" cy="1736459"/>
            </a:xfrm>
          </p:grpSpPr>
          <p:grpSp>
            <p:nvGrpSpPr>
              <p:cNvPr id="78" name="Group 77">
                <a:extLst>
                  <a:ext uri="{FF2B5EF4-FFF2-40B4-BE49-F238E27FC236}">
                    <a16:creationId xmlns:a16="http://schemas.microsoft.com/office/drawing/2014/main" id="{27A60E04-BBDC-40FB-B007-7EA052C50093}"/>
                  </a:ext>
                </a:extLst>
              </p:cNvPr>
              <p:cNvGrpSpPr/>
              <p:nvPr/>
            </p:nvGrpSpPr>
            <p:grpSpPr>
              <a:xfrm>
                <a:off x="3619171" y="2855961"/>
                <a:ext cx="1698728" cy="1736459"/>
                <a:chOff x="831463" y="2011682"/>
                <a:chExt cx="2834640" cy="2897601"/>
              </a:xfrm>
            </p:grpSpPr>
            <p:sp>
              <p:nvSpPr>
                <p:cNvPr id="82" name="Oval 81">
                  <a:extLst>
                    <a:ext uri="{FF2B5EF4-FFF2-40B4-BE49-F238E27FC236}">
                      <a16:creationId xmlns:a16="http://schemas.microsoft.com/office/drawing/2014/main" id="{A7D26EB2-5153-43CA-BC8B-350E0B46ED3D}"/>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Arrow: Circular 13">
                  <a:extLst>
                    <a:ext uri="{FF2B5EF4-FFF2-40B4-BE49-F238E27FC236}">
                      <a16:creationId xmlns:a16="http://schemas.microsoft.com/office/drawing/2014/main" id="{06C227ED-CAAC-40E5-A773-40C59E5AF52E}"/>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4" name="Arrow: Circular 14">
                  <a:extLst>
                    <a:ext uri="{FF2B5EF4-FFF2-40B4-BE49-F238E27FC236}">
                      <a16:creationId xmlns:a16="http://schemas.microsoft.com/office/drawing/2014/main" id="{98A89ED6-C448-4BF3-BC2C-05B6F0345B61}"/>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9" name="Group 78">
                <a:extLst>
                  <a:ext uri="{FF2B5EF4-FFF2-40B4-BE49-F238E27FC236}">
                    <a16:creationId xmlns:a16="http://schemas.microsoft.com/office/drawing/2014/main" id="{FF45701D-2564-4B46-9B2E-C20474CAC0F7}"/>
                  </a:ext>
                </a:extLst>
              </p:cNvPr>
              <p:cNvGrpSpPr/>
              <p:nvPr/>
            </p:nvGrpSpPr>
            <p:grpSpPr>
              <a:xfrm>
                <a:off x="4024600" y="3280255"/>
                <a:ext cx="887871" cy="887871"/>
                <a:chOff x="10520567" y="3638315"/>
                <a:chExt cx="783280" cy="783280"/>
              </a:xfrm>
            </p:grpSpPr>
            <p:sp>
              <p:nvSpPr>
                <p:cNvPr id="80" name="Oval 79">
                  <a:extLst>
                    <a:ext uri="{FF2B5EF4-FFF2-40B4-BE49-F238E27FC236}">
                      <a16:creationId xmlns:a16="http://schemas.microsoft.com/office/drawing/2014/main" id="{8AB7CE13-0239-4E8B-9627-7BB4724CE96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a:extLst>
                    <a:ext uri="{FF2B5EF4-FFF2-40B4-BE49-F238E27FC236}">
                      <a16:creationId xmlns:a16="http://schemas.microsoft.com/office/drawing/2014/main" id="{B162471D-ACCB-4A3E-9E0E-7FEB5D2CC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sp>
          <p:nvSpPr>
            <p:cNvPr id="15" name="TextBox 14">
              <a:extLst>
                <a:ext uri="{FF2B5EF4-FFF2-40B4-BE49-F238E27FC236}">
                  <a16:creationId xmlns:a16="http://schemas.microsoft.com/office/drawing/2014/main" id="{F50E999C-108B-42E2-82BD-0F39F75B6F4A}"/>
                </a:ext>
              </a:extLst>
            </p:cNvPr>
            <p:cNvSpPr txBox="1"/>
            <p:nvPr/>
          </p:nvSpPr>
          <p:spPr>
            <a:xfrm>
              <a:off x="2658307" y="5581356"/>
              <a:ext cx="2102341"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Requests received at a variable rate</a:t>
              </a:r>
            </a:p>
          </p:txBody>
        </p:sp>
        <p:sp>
          <p:nvSpPr>
            <p:cNvPr id="87" name="TextBox 86">
              <a:extLst>
                <a:ext uri="{FF2B5EF4-FFF2-40B4-BE49-F238E27FC236}">
                  <a16:creationId xmlns:a16="http://schemas.microsoft.com/office/drawing/2014/main" id="{0C10EFA5-67D2-44B2-8A63-650EA21FD777}"/>
                </a:ext>
              </a:extLst>
            </p:cNvPr>
            <p:cNvSpPr txBox="1"/>
            <p:nvPr/>
          </p:nvSpPr>
          <p:spPr>
            <a:xfrm>
              <a:off x="8106607" y="5581356"/>
              <a:ext cx="260279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Messages processed at a more consistent rate</a:t>
              </a:r>
            </a:p>
          </p:txBody>
        </p:sp>
      </p:grpSp>
    </p:spTree>
    <p:custDataLst>
      <p:tags r:id="rId1"/>
    </p:custDataLst>
    <p:extLst>
      <p:ext uri="{BB962C8B-B14F-4D97-AF65-F5344CB8AC3E}">
        <p14:creationId xmlns:p14="http://schemas.microsoft.com/office/powerpoint/2010/main" val="658138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902-524C-4258-8567-691F2E94B7D9}"/>
              </a:ext>
            </a:extLst>
          </p:cNvPr>
          <p:cNvSpPr>
            <a:spLocks noGrp="1"/>
          </p:cNvSpPr>
          <p:nvPr>
            <p:ph type="title"/>
          </p:nvPr>
        </p:nvSpPr>
        <p:spPr/>
        <p:txBody>
          <a:bodyPr/>
          <a:lstStyle/>
          <a:p>
            <a:r>
              <a:rPr lang="en-US" dirty="0"/>
              <a:t>Topics and subscriptions</a:t>
            </a:r>
          </a:p>
        </p:txBody>
      </p:sp>
      <p:sp>
        <p:nvSpPr>
          <p:cNvPr id="3" name="Text Placeholder 2">
            <a:extLst>
              <a:ext uri="{FF2B5EF4-FFF2-40B4-BE49-F238E27FC236}">
                <a16:creationId xmlns:a16="http://schemas.microsoft.com/office/drawing/2014/main" id="{D5FE9133-E120-4CE9-A93E-B36F98CCCAAE}"/>
              </a:ext>
            </a:extLst>
          </p:cNvPr>
          <p:cNvSpPr>
            <a:spLocks noGrp="1"/>
          </p:cNvSpPr>
          <p:nvPr>
            <p:ph type="body" sz="quarter" idx="10"/>
          </p:nvPr>
        </p:nvSpPr>
        <p:spPr>
          <a:xfrm>
            <a:off x="584200" y="1435497"/>
            <a:ext cx="11018520" cy="2486835"/>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p:txBody>
      </p:sp>
      <p:grpSp>
        <p:nvGrpSpPr>
          <p:cNvPr id="105" name="Group 104" descr="This diagram illustrates the topics and subscriptions model. It depicts messages being sent to a topic, and then delivered to one or more associated subscriptions, depending on filter rules that can be set on a per-subscription basis.">
            <a:extLst>
              <a:ext uri="{FF2B5EF4-FFF2-40B4-BE49-F238E27FC236}">
                <a16:creationId xmlns:a16="http://schemas.microsoft.com/office/drawing/2014/main" id="{1CA4F5C9-F373-4CF7-9D1A-00B7AB0B6DE2}"/>
              </a:ext>
            </a:extLst>
          </p:cNvPr>
          <p:cNvGrpSpPr/>
          <p:nvPr/>
        </p:nvGrpSpPr>
        <p:grpSpPr>
          <a:xfrm>
            <a:off x="1780721" y="4077007"/>
            <a:ext cx="8851130" cy="2192031"/>
            <a:chOff x="1780721" y="4077007"/>
            <a:chExt cx="8851130" cy="2192031"/>
          </a:xfrm>
        </p:grpSpPr>
        <p:grpSp>
          <p:nvGrpSpPr>
            <p:cNvPr id="90" name="Group 89">
              <a:extLst>
                <a:ext uri="{FF2B5EF4-FFF2-40B4-BE49-F238E27FC236}">
                  <a16:creationId xmlns:a16="http://schemas.microsoft.com/office/drawing/2014/main" id="{66CB869C-7D5C-492D-9B17-8A75C1D83B35}"/>
                </a:ext>
              </a:extLst>
            </p:cNvPr>
            <p:cNvGrpSpPr/>
            <p:nvPr/>
          </p:nvGrpSpPr>
          <p:grpSpPr>
            <a:xfrm>
              <a:off x="7932772" y="4194994"/>
              <a:ext cx="2699079" cy="1345948"/>
              <a:chOff x="7932772" y="4005941"/>
              <a:chExt cx="3479312" cy="1735026"/>
            </a:xfrm>
          </p:grpSpPr>
          <p:sp>
            <p:nvSpPr>
              <p:cNvPr id="18" name="TextBox 17">
                <a:extLst>
                  <a:ext uri="{FF2B5EF4-FFF2-40B4-BE49-F238E27FC236}">
                    <a16:creationId xmlns:a16="http://schemas.microsoft.com/office/drawing/2014/main" id="{2B3E0E9C-3CA7-4E65-8EEA-D345EAAEFC22}"/>
                  </a:ext>
                </a:extLst>
              </p:cNvPr>
              <p:cNvSpPr txBox="1"/>
              <p:nvPr/>
            </p:nvSpPr>
            <p:spPr>
              <a:xfrm>
                <a:off x="10325161" y="4084316"/>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2" name="Arrow: Right 21">
                <a:extLst>
                  <a:ext uri="{FF2B5EF4-FFF2-40B4-BE49-F238E27FC236}">
                    <a16:creationId xmlns:a16="http://schemas.microsoft.com/office/drawing/2014/main" id="{540BBD69-75B0-46CB-BB72-8A053BF22621}"/>
                  </a:ext>
                </a:extLst>
              </p:cNvPr>
              <p:cNvSpPr/>
              <p:nvPr/>
            </p:nvSpPr>
            <p:spPr bwMode="auto">
              <a:xfrm>
                <a:off x="7932772" y="4028213"/>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07364BA1-F189-48F0-8EB8-E9F05DCCBC3E}"/>
                  </a:ext>
                </a:extLst>
              </p:cNvPr>
              <p:cNvGrpSpPr/>
              <p:nvPr/>
            </p:nvGrpSpPr>
            <p:grpSpPr>
              <a:xfrm>
                <a:off x="9458581" y="4005941"/>
                <a:ext cx="683051" cy="501311"/>
                <a:chOff x="2631449" y="4908841"/>
                <a:chExt cx="889000" cy="652463"/>
              </a:xfrm>
            </p:grpSpPr>
            <p:sp>
              <p:nvSpPr>
                <p:cNvPr id="24" name="Freeform 6">
                  <a:extLst>
                    <a:ext uri="{FF2B5EF4-FFF2-40B4-BE49-F238E27FC236}">
                      <a16:creationId xmlns:a16="http://schemas.microsoft.com/office/drawing/2014/main" id="{20637A40-EB39-4B18-9653-16C79FDC7AEA}"/>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5CDAC896-18B0-4C16-A33E-BDD167769EE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id="{38A63C34-36E4-420A-B046-C45D4D072E67}"/>
                  </a:ext>
                </a:extLst>
              </p:cNvPr>
              <p:cNvSpPr txBox="1"/>
              <p:nvPr/>
            </p:nvSpPr>
            <p:spPr>
              <a:xfrm>
                <a:off x="10332418" y="4614088"/>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9" name="Arrow: Right 28">
                <a:extLst>
                  <a:ext uri="{FF2B5EF4-FFF2-40B4-BE49-F238E27FC236}">
                    <a16:creationId xmlns:a16="http://schemas.microsoft.com/office/drawing/2014/main" id="{E51DDA43-0A21-4D57-B9C9-8F77171A9964}"/>
                  </a:ext>
                </a:extLst>
              </p:cNvPr>
              <p:cNvSpPr/>
              <p:nvPr/>
            </p:nvSpPr>
            <p:spPr bwMode="auto">
              <a:xfrm>
                <a:off x="7940029" y="4557985"/>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3EDEC412-A66B-4060-8DE0-A57261F933EF}"/>
                  </a:ext>
                </a:extLst>
              </p:cNvPr>
              <p:cNvGrpSpPr/>
              <p:nvPr/>
            </p:nvGrpSpPr>
            <p:grpSpPr>
              <a:xfrm>
                <a:off x="9458581" y="4608285"/>
                <a:ext cx="683051" cy="501311"/>
                <a:chOff x="2631449" y="4908841"/>
                <a:chExt cx="889000" cy="652463"/>
              </a:xfrm>
            </p:grpSpPr>
            <p:sp>
              <p:nvSpPr>
                <p:cNvPr id="31" name="Freeform 6">
                  <a:extLst>
                    <a:ext uri="{FF2B5EF4-FFF2-40B4-BE49-F238E27FC236}">
                      <a16:creationId xmlns:a16="http://schemas.microsoft.com/office/drawing/2014/main" id="{DDFE1A0B-9C4E-49DB-838E-A9DD79C1C40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7">
                  <a:extLst>
                    <a:ext uri="{FF2B5EF4-FFF2-40B4-BE49-F238E27FC236}">
                      <a16:creationId xmlns:a16="http://schemas.microsoft.com/office/drawing/2014/main" id="{6EA21F40-EE73-4A07-9FA4-E48E08ED2E1A}"/>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a:extLst>
                  <a:ext uri="{FF2B5EF4-FFF2-40B4-BE49-F238E27FC236}">
                    <a16:creationId xmlns:a16="http://schemas.microsoft.com/office/drawing/2014/main" id="{B64507DD-6932-41E2-953F-084D7AB6C5FC}"/>
                  </a:ext>
                </a:extLst>
              </p:cNvPr>
              <p:cNvSpPr txBox="1"/>
              <p:nvPr/>
            </p:nvSpPr>
            <p:spPr>
              <a:xfrm>
                <a:off x="10339675" y="5230945"/>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35" name="Arrow: Right 34">
                <a:extLst>
                  <a:ext uri="{FF2B5EF4-FFF2-40B4-BE49-F238E27FC236}">
                    <a16:creationId xmlns:a16="http://schemas.microsoft.com/office/drawing/2014/main" id="{B38189E6-A7DB-44E0-8943-6AFBD9F2D3D6}"/>
                  </a:ext>
                </a:extLst>
              </p:cNvPr>
              <p:cNvSpPr/>
              <p:nvPr/>
            </p:nvSpPr>
            <p:spPr bwMode="auto">
              <a:xfrm>
                <a:off x="7947286" y="5174842"/>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A06F103F-6A1A-40CD-860A-6B6097924EF9}"/>
                  </a:ext>
                </a:extLst>
              </p:cNvPr>
              <p:cNvGrpSpPr/>
              <p:nvPr/>
            </p:nvGrpSpPr>
            <p:grpSpPr>
              <a:xfrm>
                <a:off x="9458581" y="5239656"/>
                <a:ext cx="683051" cy="501311"/>
                <a:chOff x="2631449" y="4908841"/>
                <a:chExt cx="889000" cy="652463"/>
              </a:xfrm>
            </p:grpSpPr>
            <p:sp>
              <p:nvSpPr>
                <p:cNvPr id="37" name="Freeform 6">
                  <a:extLst>
                    <a:ext uri="{FF2B5EF4-FFF2-40B4-BE49-F238E27FC236}">
                      <a16:creationId xmlns:a16="http://schemas.microsoft.com/office/drawing/2014/main" id="{F15872CB-12C6-4B9D-BE78-84D16A742F1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1B1E1C6F-DC08-48FC-B5E8-7A0247D397F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4" name="Group 103">
              <a:extLst>
                <a:ext uri="{FF2B5EF4-FFF2-40B4-BE49-F238E27FC236}">
                  <a16:creationId xmlns:a16="http://schemas.microsoft.com/office/drawing/2014/main" id="{0FE325AF-CA8D-4BF2-8339-B79388B0CA4B}"/>
                </a:ext>
              </a:extLst>
            </p:cNvPr>
            <p:cNvGrpSpPr/>
            <p:nvPr/>
          </p:nvGrpSpPr>
          <p:grpSpPr>
            <a:xfrm>
              <a:off x="4810617" y="4077007"/>
              <a:ext cx="3070640" cy="1528682"/>
              <a:chOff x="4810617" y="4277032"/>
              <a:chExt cx="3070640" cy="1528682"/>
            </a:xfrm>
          </p:grpSpPr>
          <p:sp>
            <p:nvSpPr>
              <p:cNvPr id="39" name="Rectangle: Rounded Corners 11">
                <a:extLst>
                  <a:ext uri="{FF2B5EF4-FFF2-40B4-BE49-F238E27FC236}">
                    <a16:creationId xmlns:a16="http://schemas.microsoft.com/office/drawing/2014/main" id="{71EA9895-87F7-4040-8EF3-974B65283F94}"/>
                  </a:ext>
                </a:extLst>
              </p:cNvPr>
              <p:cNvSpPr/>
              <p:nvPr/>
            </p:nvSpPr>
            <p:spPr>
              <a:xfrm>
                <a:off x="4810617" y="4277032"/>
                <a:ext cx="3070640" cy="152868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37BDD3F0-ABB4-4D33-9FCE-518C32F5DE30}"/>
                  </a:ext>
                </a:extLst>
              </p:cNvPr>
              <p:cNvGrpSpPr/>
              <p:nvPr/>
            </p:nvGrpSpPr>
            <p:grpSpPr>
              <a:xfrm>
                <a:off x="5194246" y="4422035"/>
                <a:ext cx="2564151" cy="317083"/>
                <a:chOff x="4035246" y="3644565"/>
                <a:chExt cx="4201879" cy="519604"/>
              </a:xfrm>
            </p:grpSpPr>
            <p:grpSp>
              <p:nvGrpSpPr>
                <p:cNvPr id="40" name="Group 39">
                  <a:extLst>
                    <a:ext uri="{FF2B5EF4-FFF2-40B4-BE49-F238E27FC236}">
                      <a16:creationId xmlns:a16="http://schemas.microsoft.com/office/drawing/2014/main" id="{6DF13F85-1472-49AE-9CCB-345F77165B1A}"/>
                    </a:ext>
                  </a:extLst>
                </p:cNvPr>
                <p:cNvGrpSpPr/>
                <p:nvPr/>
              </p:nvGrpSpPr>
              <p:grpSpPr>
                <a:xfrm>
                  <a:off x="4035246" y="3659591"/>
                  <a:ext cx="681654" cy="500286"/>
                  <a:chOff x="4035246" y="3582317"/>
                  <a:chExt cx="889000" cy="652463"/>
                </a:xfrm>
              </p:grpSpPr>
              <p:sp>
                <p:nvSpPr>
                  <p:cNvPr id="41" name="Freeform 6">
                    <a:extLst>
                      <a:ext uri="{FF2B5EF4-FFF2-40B4-BE49-F238E27FC236}">
                        <a16:creationId xmlns:a16="http://schemas.microsoft.com/office/drawing/2014/main" id="{3FB05459-B669-43B8-A7A4-23CDF413145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id="{132039BD-C30A-49E2-B58B-8C552420DF7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8D9865A6-F4CE-4C46-A563-DE75C9BAE5AC}"/>
                    </a:ext>
                  </a:extLst>
                </p:cNvPr>
                <p:cNvGrpSpPr/>
                <p:nvPr/>
              </p:nvGrpSpPr>
              <p:grpSpPr>
                <a:xfrm>
                  <a:off x="4921741" y="3644565"/>
                  <a:ext cx="681654" cy="500286"/>
                  <a:chOff x="4035246" y="3582317"/>
                  <a:chExt cx="889000" cy="652463"/>
                </a:xfrm>
              </p:grpSpPr>
              <p:sp>
                <p:nvSpPr>
                  <p:cNvPr id="44" name="Freeform 6">
                    <a:extLst>
                      <a:ext uri="{FF2B5EF4-FFF2-40B4-BE49-F238E27FC236}">
                        <a16:creationId xmlns:a16="http://schemas.microsoft.com/office/drawing/2014/main" id="{F2A72755-AF72-4F15-88BB-D0192943901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8069C9A1-82A1-456E-BC78-4C3893C6F9C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24693EF6-D890-41BC-BC00-50E2B6BC6656}"/>
                    </a:ext>
                  </a:extLst>
                </p:cNvPr>
                <p:cNvGrpSpPr/>
                <p:nvPr/>
              </p:nvGrpSpPr>
              <p:grpSpPr>
                <a:xfrm>
                  <a:off x="5782479" y="3655297"/>
                  <a:ext cx="681654" cy="500286"/>
                  <a:chOff x="4035246" y="3582317"/>
                  <a:chExt cx="889000" cy="652463"/>
                </a:xfrm>
              </p:grpSpPr>
              <p:sp>
                <p:nvSpPr>
                  <p:cNvPr id="47" name="Freeform 6">
                    <a:extLst>
                      <a:ext uri="{FF2B5EF4-FFF2-40B4-BE49-F238E27FC236}">
                        <a16:creationId xmlns:a16="http://schemas.microsoft.com/office/drawing/2014/main" id="{3C93FCF2-CB5B-4B68-883B-2A172393B27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id="{DE9B781B-EA9D-4542-82B2-9264A10927A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id="{9809CCDD-B9FF-4A86-8C7F-BA096DEB619D}"/>
                    </a:ext>
                  </a:extLst>
                </p:cNvPr>
                <p:cNvGrpSpPr/>
                <p:nvPr/>
              </p:nvGrpSpPr>
              <p:grpSpPr>
                <a:xfrm>
                  <a:off x="6668975" y="3653150"/>
                  <a:ext cx="681654" cy="500286"/>
                  <a:chOff x="4035246" y="3582317"/>
                  <a:chExt cx="889000" cy="652463"/>
                </a:xfrm>
              </p:grpSpPr>
              <p:sp>
                <p:nvSpPr>
                  <p:cNvPr id="50" name="Freeform 6">
                    <a:extLst>
                      <a:ext uri="{FF2B5EF4-FFF2-40B4-BE49-F238E27FC236}">
                        <a16:creationId xmlns:a16="http://schemas.microsoft.com/office/drawing/2014/main" id="{4E96777B-5D18-44F1-A039-5D0B985D07D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5131ABD4-9F67-4872-876B-C56D0EE837C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a:extLst>
                    <a:ext uri="{FF2B5EF4-FFF2-40B4-BE49-F238E27FC236}">
                      <a16:creationId xmlns:a16="http://schemas.microsoft.com/office/drawing/2014/main" id="{0E2B603F-13A2-4837-A9BB-D6E64A282420}"/>
                    </a:ext>
                  </a:extLst>
                </p:cNvPr>
                <p:cNvGrpSpPr/>
                <p:nvPr/>
              </p:nvGrpSpPr>
              <p:grpSpPr>
                <a:xfrm>
                  <a:off x="7555471" y="3663883"/>
                  <a:ext cx="681654" cy="500286"/>
                  <a:chOff x="4035246" y="3582317"/>
                  <a:chExt cx="889000" cy="652463"/>
                </a:xfrm>
              </p:grpSpPr>
              <p:sp>
                <p:nvSpPr>
                  <p:cNvPr id="53" name="Freeform 6">
                    <a:extLst>
                      <a:ext uri="{FF2B5EF4-FFF2-40B4-BE49-F238E27FC236}">
                        <a16:creationId xmlns:a16="http://schemas.microsoft.com/office/drawing/2014/main" id="{40081CEE-C94D-4415-B1CF-06518262A708}"/>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103EEFEF-B803-40C8-BB38-C5CBD6942B6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a:extLst>
                  <a:ext uri="{FF2B5EF4-FFF2-40B4-BE49-F238E27FC236}">
                    <a16:creationId xmlns:a16="http://schemas.microsoft.com/office/drawing/2014/main" id="{FB4F38F0-40E4-46C2-9DF6-E7475717E0C6}"/>
                  </a:ext>
                </a:extLst>
              </p:cNvPr>
              <p:cNvGrpSpPr/>
              <p:nvPr/>
            </p:nvGrpSpPr>
            <p:grpSpPr>
              <a:xfrm>
                <a:off x="5194246" y="4898108"/>
                <a:ext cx="2564151" cy="317083"/>
                <a:chOff x="4035246" y="3644565"/>
                <a:chExt cx="4201879" cy="519604"/>
              </a:xfrm>
            </p:grpSpPr>
            <p:grpSp>
              <p:nvGrpSpPr>
                <p:cNvPr id="57" name="Group 56">
                  <a:extLst>
                    <a:ext uri="{FF2B5EF4-FFF2-40B4-BE49-F238E27FC236}">
                      <a16:creationId xmlns:a16="http://schemas.microsoft.com/office/drawing/2014/main" id="{4766AA45-2445-4585-ABDE-C7A15C90A47D}"/>
                    </a:ext>
                  </a:extLst>
                </p:cNvPr>
                <p:cNvGrpSpPr/>
                <p:nvPr/>
              </p:nvGrpSpPr>
              <p:grpSpPr>
                <a:xfrm>
                  <a:off x="4035246" y="3659591"/>
                  <a:ext cx="681654" cy="500286"/>
                  <a:chOff x="4035246" y="3582317"/>
                  <a:chExt cx="889000" cy="652463"/>
                </a:xfrm>
              </p:grpSpPr>
              <p:sp>
                <p:nvSpPr>
                  <p:cNvPr id="70" name="Freeform 6">
                    <a:extLst>
                      <a:ext uri="{FF2B5EF4-FFF2-40B4-BE49-F238E27FC236}">
                        <a16:creationId xmlns:a16="http://schemas.microsoft.com/office/drawing/2014/main" id="{511D2491-63D0-477D-8493-F3C1A8676E5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id="{11C6539E-22C0-4FAC-BD75-19AC4E5AA74F}"/>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99688C31-CFCA-4295-9EFC-C1AAC716C615}"/>
                    </a:ext>
                  </a:extLst>
                </p:cNvPr>
                <p:cNvGrpSpPr/>
                <p:nvPr/>
              </p:nvGrpSpPr>
              <p:grpSpPr>
                <a:xfrm>
                  <a:off x="4921741" y="3644565"/>
                  <a:ext cx="681654" cy="500286"/>
                  <a:chOff x="4035246" y="3582317"/>
                  <a:chExt cx="889000" cy="652463"/>
                </a:xfrm>
              </p:grpSpPr>
              <p:sp>
                <p:nvSpPr>
                  <p:cNvPr id="68" name="Freeform 6">
                    <a:extLst>
                      <a:ext uri="{FF2B5EF4-FFF2-40B4-BE49-F238E27FC236}">
                        <a16:creationId xmlns:a16="http://schemas.microsoft.com/office/drawing/2014/main" id="{9C0CCF2A-D76E-4C6E-8DD6-B213BC91C9E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1C2B011F-5956-4923-A5B2-D1F5F357034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id="{2C6A8AC4-2343-4D58-87B3-370CD1FC087E}"/>
                    </a:ext>
                  </a:extLst>
                </p:cNvPr>
                <p:cNvGrpSpPr/>
                <p:nvPr/>
              </p:nvGrpSpPr>
              <p:grpSpPr>
                <a:xfrm>
                  <a:off x="5782479" y="3655297"/>
                  <a:ext cx="681654" cy="500286"/>
                  <a:chOff x="4035246" y="3582317"/>
                  <a:chExt cx="889000" cy="652463"/>
                </a:xfrm>
              </p:grpSpPr>
              <p:sp>
                <p:nvSpPr>
                  <p:cNvPr id="66" name="Freeform 6">
                    <a:extLst>
                      <a:ext uri="{FF2B5EF4-FFF2-40B4-BE49-F238E27FC236}">
                        <a16:creationId xmlns:a16="http://schemas.microsoft.com/office/drawing/2014/main" id="{6E504DBD-FBBC-4BF1-ACAD-EA2E3C83F7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id="{701E1D79-58C9-4EEB-B153-E9DC45C949A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DF9D0DA7-06DA-4820-A99B-679D07BDFCE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0E3C75F2-8075-4A09-A6C4-31737EF6392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EC3E2BDD-5DA5-4E88-9B48-59F648E095E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id="{F66FC878-637D-4BCE-A87B-DBBC1138E5A1}"/>
                    </a:ext>
                  </a:extLst>
                </p:cNvPr>
                <p:cNvGrpSpPr/>
                <p:nvPr/>
              </p:nvGrpSpPr>
              <p:grpSpPr>
                <a:xfrm>
                  <a:off x="7555471" y="3663883"/>
                  <a:ext cx="681654" cy="500286"/>
                  <a:chOff x="4035246" y="3582317"/>
                  <a:chExt cx="889000" cy="652463"/>
                </a:xfrm>
              </p:grpSpPr>
              <p:sp>
                <p:nvSpPr>
                  <p:cNvPr id="62" name="Freeform 6">
                    <a:extLst>
                      <a:ext uri="{FF2B5EF4-FFF2-40B4-BE49-F238E27FC236}">
                        <a16:creationId xmlns:a16="http://schemas.microsoft.com/office/drawing/2014/main" id="{7531B636-CAE3-481D-85FC-89474CFDB55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id="{CCB02BF8-1E9A-4038-8234-C27F1EE29D73}"/>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a:extLst>
                  <a:ext uri="{FF2B5EF4-FFF2-40B4-BE49-F238E27FC236}">
                    <a16:creationId xmlns:a16="http://schemas.microsoft.com/office/drawing/2014/main" id="{7B69E51B-1103-4219-8BF5-AEF669A5A109}"/>
                  </a:ext>
                </a:extLst>
              </p:cNvPr>
              <p:cNvGrpSpPr/>
              <p:nvPr/>
            </p:nvGrpSpPr>
            <p:grpSpPr>
              <a:xfrm>
                <a:off x="5194246" y="5349450"/>
                <a:ext cx="2564151" cy="317083"/>
                <a:chOff x="4035246" y="3644565"/>
                <a:chExt cx="4201879" cy="519604"/>
              </a:xfrm>
            </p:grpSpPr>
            <p:grpSp>
              <p:nvGrpSpPr>
                <p:cNvPr id="73" name="Group 72">
                  <a:extLst>
                    <a:ext uri="{FF2B5EF4-FFF2-40B4-BE49-F238E27FC236}">
                      <a16:creationId xmlns:a16="http://schemas.microsoft.com/office/drawing/2014/main" id="{9768B3B7-1E76-4B43-9ED2-638A60F29836}"/>
                    </a:ext>
                  </a:extLst>
                </p:cNvPr>
                <p:cNvGrpSpPr/>
                <p:nvPr/>
              </p:nvGrpSpPr>
              <p:grpSpPr>
                <a:xfrm>
                  <a:off x="4035246" y="3659591"/>
                  <a:ext cx="681654" cy="500286"/>
                  <a:chOff x="4035246" y="3582317"/>
                  <a:chExt cx="889000" cy="652463"/>
                </a:xfrm>
              </p:grpSpPr>
              <p:sp>
                <p:nvSpPr>
                  <p:cNvPr id="86" name="Freeform 6">
                    <a:extLst>
                      <a:ext uri="{FF2B5EF4-FFF2-40B4-BE49-F238E27FC236}">
                        <a16:creationId xmlns:a16="http://schemas.microsoft.com/office/drawing/2014/main" id="{7AAFD258-F8A2-4180-87F6-2CED6D3F5CE6}"/>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
                    <a:extLst>
                      <a:ext uri="{FF2B5EF4-FFF2-40B4-BE49-F238E27FC236}">
                        <a16:creationId xmlns:a16="http://schemas.microsoft.com/office/drawing/2014/main" id="{495D35B0-463D-4AC8-85F0-02AE06275B6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84EAD3F0-BA62-4856-9C52-EADE3FDA6EB3}"/>
                    </a:ext>
                  </a:extLst>
                </p:cNvPr>
                <p:cNvGrpSpPr/>
                <p:nvPr/>
              </p:nvGrpSpPr>
              <p:grpSpPr>
                <a:xfrm>
                  <a:off x="4921741" y="3644565"/>
                  <a:ext cx="681654" cy="500286"/>
                  <a:chOff x="4035246" y="3582317"/>
                  <a:chExt cx="889000" cy="652463"/>
                </a:xfrm>
              </p:grpSpPr>
              <p:sp>
                <p:nvSpPr>
                  <p:cNvPr id="84" name="Freeform 6">
                    <a:extLst>
                      <a:ext uri="{FF2B5EF4-FFF2-40B4-BE49-F238E27FC236}">
                        <a16:creationId xmlns:a16="http://schemas.microsoft.com/office/drawing/2014/main" id="{F4009B92-77DB-449D-A348-4F73B082D7DA}"/>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
                    <a:extLst>
                      <a:ext uri="{FF2B5EF4-FFF2-40B4-BE49-F238E27FC236}">
                        <a16:creationId xmlns:a16="http://schemas.microsoft.com/office/drawing/2014/main" id="{DC664D22-5DD8-4C7A-847B-2FD5D06B810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143F7E80-11CF-43EC-B002-C5CD08510A09}"/>
                    </a:ext>
                  </a:extLst>
                </p:cNvPr>
                <p:cNvGrpSpPr/>
                <p:nvPr/>
              </p:nvGrpSpPr>
              <p:grpSpPr>
                <a:xfrm>
                  <a:off x="5782479" y="3655297"/>
                  <a:ext cx="681654" cy="500286"/>
                  <a:chOff x="4035246" y="3582317"/>
                  <a:chExt cx="889000" cy="652463"/>
                </a:xfrm>
              </p:grpSpPr>
              <p:sp>
                <p:nvSpPr>
                  <p:cNvPr id="82" name="Freeform 6">
                    <a:extLst>
                      <a:ext uri="{FF2B5EF4-FFF2-40B4-BE49-F238E27FC236}">
                        <a16:creationId xmlns:a16="http://schemas.microsoft.com/office/drawing/2014/main" id="{1E7F4A01-80CB-46FB-AFC2-FA95A54E03F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
                    <a:extLst>
                      <a:ext uri="{FF2B5EF4-FFF2-40B4-BE49-F238E27FC236}">
                        <a16:creationId xmlns:a16="http://schemas.microsoft.com/office/drawing/2014/main" id="{0DB11C92-0E75-4DBD-9C8A-FD43835BC2B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75">
                  <a:extLst>
                    <a:ext uri="{FF2B5EF4-FFF2-40B4-BE49-F238E27FC236}">
                      <a16:creationId xmlns:a16="http://schemas.microsoft.com/office/drawing/2014/main" id="{F8A04D76-ABC9-453D-A34A-048301170BEC}"/>
                    </a:ext>
                  </a:extLst>
                </p:cNvPr>
                <p:cNvGrpSpPr/>
                <p:nvPr/>
              </p:nvGrpSpPr>
              <p:grpSpPr>
                <a:xfrm>
                  <a:off x="6668975" y="3653150"/>
                  <a:ext cx="681654" cy="500286"/>
                  <a:chOff x="4035246" y="3582317"/>
                  <a:chExt cx="889000" cy="652463"/>
                </a:xfrm>
              </p:grpSpPr>
              <p:sp>
                <p:nvSpPr>
                  <p:cNvPr id="80" name="Freeform 6">
                    <a:extLst>
                      <a:ext uri="{FF2B5EF4-FFF2-40B4-BE49-F238E27FC236}">
                        <a16:creationId xmlns:a16="http://schemas.microsoft.com/office/drawing/2014/main" id="{60727C82-C8D0-4FCC-8B14-CE64DEDBF0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id="{8E09A02E-B16B-49DD-BBDA-C858B7BA75F6}"/>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id="{93814332-A5BA-4BDD-8A56-8EE973526A4B}"/>
                    </a:ext>
                  </a:extLst>
                </p:cNvPr>
                <p:cNvGrpSpPr/>
                <p:nvPr/>
              </p:nvGrpSpPr>
              <p:grpSpPr>
                <a:xfrm>
                  <a:off x="7555471" y="3663883"/>
                  <a:ext cx="681654" cy="500286"/>
                  <a:chOff x="4035246" y="3582317"/>
                  <a:chExt cx="889000" cy="652463"/>
                </a:xfrm>
              </p:grpSpPr>
              <p:sp>
                <p:nvSpPr>
                  <p:cNvPr id="78" name="Freeform 6">
                    <a:extLst>
                      <a:ext uri="{FF2B5EF4-FFF2-40B4-BE49-F238E27FC236}">
                        <a16:creationId xmlns:a16="http://schemas.microsoft.com/office/drawing/2014/main" id="{B48FDF3C-611E-4FC3-95CE-8C7F129FBB5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
                    <a:extLst>
                      <a:ext uri="{FF2B5EF4-FFF2-40B4-BE49-F238E27FC236}">
                        <a16:creationId xmlns:a16="http://schemas.microsoft.com/office/drawing/2014/main" id="{51262F38-5339-4584-A874-5303DD42B85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91" name="Group 90">
              <a:extLst>
                <a:ext uri="{FF2B5EF4-FFF2-40B4-BE49-F238E27FC236}">
                  <a16:creationId xmlns:a16="http://schemas.microsoft.com/office/drawing/2014/main" id="{9E091F1E-0A09-4A55-8785-E8389BE9B55E}"/>
                </a:ext>
              </a:extLst>
            </p:cNvPr>
            <p:cNvGrpSpPr/>
            <p:nvPr/>
          </p:nvGrpSpPr>
          <p:grpSpPr>
            <a:xfrm>
              <a:off x="1780721" y="4584616"/>
              <a:ext cx="3252335" cy="652463"/>
              <a:chOff x="1330778" y="4581441"/>
              <a:chExt cx="3252335" cy="652463"/>
            </a:xfrm>
          </p:grpSpPr>
          <p:sp>
            <p:nvSpPr>
              <p:cNvPr id="17" name="TextBox 16">
                <a:extLst>
                  <a:ext uri="{FF2B5EF4-FFF2-40B4-BE49-F238E27FC236}">
                    <a16:creationId xmlns:a16="http://schemas.microsoft.com/office/drawing/2014/main" id="{E80FB200-3569-4E1E-A688-2DCA2469650F}"/>
                  </a:ext>
                </a:extLst>
              </p:cNvPr>
              <p:cNvSpPr txBox="1"/>
              <p:nvPr/>
            </p:nvSpPr>
            <p:spPr>
              <a:xfrm>
                <a:off x="1330778" y="4738395"/>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grpSp>
            <p:nvGrpSpPr>
              <p:cNvPr id="19" name="Group 18">
                <a:extLst>
                  <a:ext uri="{FF2B5EF4-FFF2-40B4-BE49-F238E27FC236}">
                    <a16:creationId xmlns:a16="http://schemas.microsoft.com/office/drawing/2014/main" id="{BFB7A06F-E817-426D-B8AA-367D22EDE6B8}"/>
                  </a:ext>
                </a:extLst>
              </p:cNvPr>
              <p:cNvGrpSpPr/>
              <p:nvPr/>
            </p:nvGrpSpPr>
            <p:grpSpPr>
              <a:xfrm>
                <a:off x="2390082" y="4581441"/>
                <a:ext cx="889000" cy="652463"/>
                <a:chOff x="2631449" y="4908841"/>
                <a:chExt cx="889000" cy="652463"/>
              </a:xfrm>
            </p:grpSpPr>
            <p:sp>
              <p:nvSpPr>
                <p:cNvPr id="20" name="Freeform 6">
                  <a:extLst>
                    <a:ext uri="{FF2B5EF4-FFF2-40B4-BE49-F238E27FC236}">
                      <a16:creationId xmlns:a16="http://schemas.microsoft.com/office/drawing/2014/main" id="{1E2EC2C2-C4D8-411C-A6FD-46383BDEE9B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a:extLst>
                    <a:ext uri="{FF2B5EF4-FFF2-40B4-BE49-F238E27FC236}">
                      <a16:creationId xmlns:a16="http://schemas.microsoft.com/office/drawing/2014/main" id="{E4D85D50-156C-4455-81AF-7F6D0BC96491}"/>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Arrow: Right 25">
                <a:extLst>
                  <a:ext uri="{FF2B5EF4-FFF2-40B4-BE49-F238E27FC236}">
                    <a16:creationId xmlns:a16="http://schemas.microsoft.com/office/drawing/2014/main" id="{D85B10D2-E6CA-45FE-8E4D-8E13D7E3353B}"/>
                  </a:ext>
                </a:extLst>
              </p:cNvPr>
              <p:cNvSpPr/>
              <p:nvPr/>
            </p:nvSpPr>
            <p:spPr bwMode="auto">
              <a:xfrm>
                <a:off x="3396110" y="4682292"/>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a:extLst>
                <a:ext uri="{FF2B5EF4-FFF2-40B4-BE49-F238E27FC236}">
                  <a16:creationId xmlns:a16="http://schemas.microsoft.com/office/drawing/2014/main" id="{457727AF-964F-4F23-8C16-3FB80E72815D}"/>
                </a:ext>
              </a:extLst>
            </p:cNvPr>
            <p:cNvSpPr txBox="1"/>
            <p:nvPr/>
          </p:nvSpPr>
          <p:spPr>
            <a:xfrm>
              <a:off x="4583113" y="5653485"/>
              <a:ext cx="3537892"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Topic with three subscriptions </a:t>
              </a:r>
            </a:p>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with messages</a:t>
              </a:r>
            </a:p>
          </p:txBody>
        </p:sp>
      </p:grpSp>
    </p:spTree>
    <p:extLst>
      <p:ext uri="{BB962C8B-B14F-4D97-AF65-F5344CB8AC3E}">
        <p14:creationId xmlns:p14="http://schemas.microsoft.com/office/powerpoint/2010/main" val="40582786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F3A0B-7C60-45EF-90DD-796D9DEEDD6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6D24A57C-FF81-4ECD-8061-804474B0D231}">
  <ds:schemaRefs>
    <ds:schemaRef ds:uri="http://schemas.microsoft.com/sharepoint/v3/contenttype/forms"/>
  </ds:schemaRefs>
</ds:datastoreItem>
</file>

<file path=customXml/itemProps3.xml><?xml version="1.0" encoding="utf-8"?>
<ds:datastoreItem xmlns:ds="http://schemas.openxmlformats.org/officeDocument/2006/customXml" ds:itemID="{23E2BCFE-7A72-4DF2-8654-F1E9CA545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3939</Words>
  <Application>Microsoft Office PowerPoint</Application>
  <PresentationFormat>Widescreen</PresentationFormat>
  <Paragraphs>298</Paragraphs>
  <Slides>20</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10: Develop message-based solutions</vt:lpstr>
      <vt:lpstr>Topics</vt:lpstr>
      <vt:lpstr>Lesson 01: Azure Service Bus</vt:lpstr>
      <vt:lpstr>Comparing cloud messaging options</vt:lpstr>
      <vt:lpstr>Azure Service Bus</vt:lpstr>
      <vt:lpstr>Events vs. messaging services</vt:lpstr>
      <vt:lpstr>Queues</vt:lpstr>
      <vt:lpstr>Queue-based load leveling</vt:lpstr>
      <vt:lpstr>Topics and subscriptions</vt:lpstr>
      <vt:lpstr>Messages, payloads, and serialization</vt:lpstr>
      <vt:lpstr>Walkthrough: Use .NET Core to send and receive messages from a Service Bus queue</vt:lpstr>
      <vt:lpstr>Lesson 02: Azure Queue Storage</vt:lpstr>
      <vt:lpstr>Azure Queue storage</vt:lpstr>
      <vt:lpstr>Components</vt:lpstr>
      <vt:lpstr>Code examples</vt:lpstr>
      <vt:lpstr>Code examples – create and get messages</vt:lpstr>
      <vt:lpstr>Code examples – retrieve and change message</vt:lpstr>
      <vt:lpstr>Lab 10: Asynchronously processing messages by using Azure Queue Storage</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2021-06-28T16:00:29Z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0432CA7E-F757-43EA-AB08-EB4964036BD9</vt:lpwstr>
  </property>
  <property fmtid="{D5CDD505-2E9C-101B-9397-08002B2CF9AE}" pid="3" name="ArticulatePath">
    <vt:lpwstr>AZ-204.11</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