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sldIdLst>
    <p:sldId id="298" r:id="rId5"/>
    <p:sldId id="300" r:id="rId6"/>
    <p:sldId id="301" r:id="rId7"/>
    <p:sldId id="302" r:id="rId8"/>
    <p:sldId id="304" r:id="rId9"/>
    <p:sldId id="305" r:id="rId10"/>
    <p:sldId id="307" r:id="rId11"/>
    <p:sldId id="308" r:id="rId12"/>
    <p:sldId id="311" r:id="rId13"/>
    <p:sldId id="312" r:id="rId14"/>
    <p:sldId id="320" r:id="rId15"/>
    <p:sldId id="314" r:id="rId16"/>
    <p:sldId id="317" r:id="rId17"/>
    <p:sldId id="318" r:id="rId18"/>
    <p:sldId id="316" r:id="rId19"/>
    <p:sldId id="315" r:id="rId20"/>
    <p:sldId id="309" r:id="rId21"/>
    <p:sldId id="319" r:id="rId22"/>
    <p:sldId id="310" r:id="rId23"/>
    <p:sldId id="337" r:id="rId24"/>
    <p:sldId id="313" r:id="rId25"/>
    <p:sldId id="321" r:id="rId26"/>
    <p:sldId id="322" r:id="rId27"/>
    <p:sldId id="328" r:id="rId28"/>
    <p:sldId id="333" r:id="rId29"/>
    <p:sldId id="335" r:id="rId30"/>
    <p:sldId id="334" r:id="rId31"/>
    <p:sldId id="331" r:id="rId32"/>
    <p:sldId id="326" r:id="rId33"/>
    <p:sldId id="323" r:id="rId34"/>
    <p:sldId id="329" r:id="rId35"/>
    <p:sldId id="325" r:id="rId36"/>
    <p:sldId id="332" r:id="rId37"/>
    <p:sldId id="324" r:id="rId38"/>
    <p:sldId id="327" r:id="rId39"/>
    <p:sldId id="330" r:id="rId40"/>
    <p:sldId id="336" r:id="rId41"/>
    <p:sldId id="338" r:id="rId42"/>
    <p:sldId id="339" r:id="rId43"/>
    <p:sldId id="341" r:id="rId44"/>
    <p:sldId id="34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E527"/>
    <a:srgbClr val="002525"/>
    <a:srgbClr val="F6F7F8"/>
    <a:srgbClr val="0620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30:21.303"/>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9:47.471"/>
    </inkml:context>
    <inkml:brush xml:id="br0">
      <inkml:brushProperty name="width" value="0.1" units="cm"/>
      <inkml:brushProperty name="height" value="0.2" units="cm"/>
      <inkml:brushProperty name="color" value="#FF65FF"/>
      <inkml:brushProperty name="tip" value="rectangle"/>
      <inkml:brushProperty name="rasterOp" value="maskPen"/>
      <inkml:brushProperty name="ignorePressure" value="1"/>
    </inkml:brush>
  </inkml:definitions>
  <inkml:trace contextRef="#ctx0" brushRef="#br0">0 569,'49'-55,"14"-12,-33 43,1 1,1 2,1 1,42-19,-31 16,-12 10,0 0,0 2,1 2,0 1,60-7,-42 8,72-21,-76 19,-1 2,1 1,0 3,0 2,72 7,-89-2,0 1,50 15,20 4,-21-7,121 43,-112-31,-55-20,-1-3,52 5,31 6,23 9,-76-16,95 27,-48-7,177 26,-286-56,92 15,-1-4,94-1,-113-10,124-5,-160 2,0-2,-1-1,50-16,25-16,204-103,-117 21,-154 95,-2-2,-1-2,66-63,-62 48,-28 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30:01.102"/>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0 455,'7'-1,"0"-1,0 0,0 0,-1 0,1-1,-1 0,0-1,0 1,0-1,8-7,15-8,359-170,-103 84,-251 96,47-6,22-6,101-25,-127 38,0 3,105 7,-52 0,170 21,-232-15,167 29,-4 0,26 4,-39-5,-125-20,90 27,-173-40,226 46,-78-18,-45-12,21 5,74 10,-15-3,-151-23,1-2,62 2,89-9,-68-2,-41 5,-50 0,0-1,1-1,-1-3,0 0,51-13,68-38,-128 43,-1-2,0 0,33-25,-27 17,39-19,-46 28,-1-1,40-31,-25 17,-21 18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30:04.279"/>
    </inkml:context>
    <inkml:brush xml:id="br0">
      <inkml:brushProperty name="width" value="0.1" units="cm"/>
      <inkml:brushProperty name="height" value="0.2" units="cm"/>
      <inkml:brushProperty name="color" value="#A9D8FF"/>
      <inkml:brushProperty name="tip" value="rectangle"/>
      <inkml:brushProperty name="rasterOp" value="maskPen"/>
      <inkml:brushProperty name="ignorePressure" value="1"/>
    </inkml:brush>
  </inkml:definitions>
  <inkml:trace contextRef="#ctx0" brushRef="#br0">1 347,'8'-11,"0"0,1 0,1 0,0 1,0 1,1-1,16-10,-19 14,18-13,0 0,1 2,1 1,1 2,0 0,44-13,49-14,49-13,-140 46,1 1,0 2,52-1,421 9,-473-2,0 1,0 2,0 1,0 2,-1 1,39 15,87 36,167 54,-177-63,2 1,-123-44,-1-2,1 0,0-2,28 0,-29-1,0 1,-1 1,1 0,24 10,50 9,22 0,-73-12,2-2,56 3,97 0,82 2,-70-13,184-4,-359-1,-1-1,41-12,5-1,155-43,-61 12,-155 41,0 0,-1-2,0 0,27-17,-13 7,-12 5,-3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5:50.3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0 434,'1'-2,"0"0,1 0,-1 0,0 0,1 1,-1-1,1 1,-1-1,1 1,0-1,0 1,0 0,0 0,0 0,0 0,0 0,4-1,3-2,43-21,54-18,-34 15,-36 16,1 1,62-11,12-2,-21 6,10-3,-64 11,2 2,-1 2,61-3,116 9,-91 3,-81-3,0-1,-1-2,66-14,-41 5,-1 3,101-2,-105 9,65-11,34 0,1176 14,-1248 3,-1 5,98 21,40 6,137 17,-233-27,-94-17,2-1,50 4,36 0,33 2,317-14,-219-1,-232 0,0-2,-1 0,1-1,28-10,31-6,6 4,107-35,-144 36,-28 10,42-18,-27 8,49-14,11-3,-81 24,0-1,0 0,18-15,-24 16,5-3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5:58.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0 758,'12'-2,"-1"0,1 0,-1-2,0 1,-1-1,1-1,0 0,-1 0,13-10,10-4,85-48,51-26,-103 66,84-24,50 5,-167 38,1 2,0 1,36 0,105 6,-73 2,-7-1,172 27,-84-8,-112-15,120 26,66 20,-127-28,0-6,28 6,42 9,-14-4,-87-13,-65-12,0 2,38 11,-22-4,1-2,103 7,-87-11,407 3,-293-12,-160 2,0-2,0 0,0-1,0-2,30-9,-7 3,1 2,63-4,-9 1,-61 7,4-1,0-1,65-20,6-12,193-77,-258 94,150-76,-161 77,-2-2,0-1,38-34,220-171,-276 217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6:53.61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0 190,'16'-14,"0"2,1 0,0 0,1 2,0 0,35-14,125-31,-105 36,-48 12,2 2,-1 1,43-2,84 8,-51 1,746-3,-682 13,-26 0,-90-9,0 2,59 16,-70-14,80 7,-26-5,-72-6,79 12,154 7,-27-10,14 0,351-14,-561 2,56 11,17 0,464-9,-293-5,-140 4,147-5,-78-27,-122 9,-58 14,1 0,-1 2,40-4,52-4,-73 6,56 0,73-7,6 1,228 14,-376 1,56 10,9 0,-46-5,-32-1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7:30.25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8:11.76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29,'21'-1,"1"-2,33-6,29-4,338 10,-218 5,-170-3,-1 2,1 0,-1 3,0 0,54 16,132 36,-139-45,-1-3,150-6,-125-3,-77 3,0 1,38 8,3 1,120 15,-104-17,-27-2,61 1,706-11,-789 1,0-3,0-1,-1-1,0-2,0-2,46-18,-50 14,-19 9,0 0,1 0,-1 1,1 1,0 0,0 0,13 0,159 4,16-2,-112-11,9-1,376 11,-244 4,3139-2,-3339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9:16.448"/>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0 215,'57'-28,"1"3,1 2,1 3,0 2,2 3,96-11,-115 20,56-16,-62 12,0 2,50-4,209 11,-142 3,-95 1,-1 3,70 15,21 4,-8-1,-91-14,1-2,62 2,-69-10,-19 0,0 0,-1 1,1 1,0 2,34 9,3 3,-1-3,111 9,-153-20,76 2,-72-5,-1 1,1 1,0 2,-1 0,27 8,-9 0,1-2,0-1,80 5,129-14,-103-2,370 3,-484-1,55-11,13 0,-68 10,-1-2,1 0,-1-3,0 0,61-24,-60 19,0 2,1 2,54-7,-47 9,75-22,-74 14,-10 2,51-11,-61 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9:20.37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0 320,'6'-1,"-1"0,0-1,1 1,-1-1,0 0,0-1,0 1,0-1,6-4,12-6,100-35,-38 17,-79 29,47-20,75-20,-15 11,93-20,-108 27,-69 16,0 1,46-6,178 10,-147 4,-53 1,0 2,0 2,0 2,100 31,-50-11,-68-20,-1 2,0 1,48 22,-57-21,0-1,1-2,0 0,0-2,1-1,0-1,32 2,-3 1,100 29,-94-21,26 0,-58-11,50 12,-45-7,1-2,0-1,68 3,115-11,-85-2,59 5,212-5,-285-10,-72 6,53 0,-82 5,0 1,1-2,-1-1,-1 0,1-1,-1-1,1-1,32-18,-43 22,0 0,1 0,-1 1,1 0,0 0,15 0,-14 1,0 0,0-1,-1 0,13-4,-20 5,0 0,0 0,1-1,-1 1,0-1,0 1,-1-1,1 0,0 0,0 0,-1 0,1 0,-1 0,2-3,14-38,-14 35,-1 0,2 0,-1 1,5-8,-2 7,0 0,0 1,13-12,-6 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5T17:29:43.778"/>
    </inkml:context>
    <inkml:brush xml:id="br0">
      <inkml:brushProperty name="width" value="0.1" units="cm"/>
      <inkml:brushProperty name="height" value="0.2" units="cm"/>
      <inkml:brushProperty name="color" value="#FF65FF"/>
      <inkml:brushProperty name="tip" value="rectangle"/>
      <inkml:brushProperty name="rasterOp" value="maskPen"/>
      <inkml:brushProperty name="ignorePressure" value="1"/>
    </inkml:brush>
  </inkml:definitions>
  <inkml:trace contextRef="#ctx0" brushRef="#br0">1 394,'1'-5,"0"0,1 1,0-1,0 1,0 0,0 0,5-7,-1 2,-1 1,0 1,1 0,0 1,0-1,0 1,1 0,12-8,57-32,-65 40,27-13,1 3,48-15,-58 21,51-16,2 2,0 4,124-13,-133 29,125 8,-34 21,-24 2,-25-3,-67-15,59 21,-68-18,0-2,68 10,160 22,-195-28,65 21,-101-23,1-2,-1-2,64 6,21-2,16 1,-91-12,298-3,-242-11,11 1,-57 7,77-17,33-4,-111 18,-1-2,100-32,-86 21,100-42,-133 48,87-24,-92 31,0-1,0-1,47-24,-34 12,-25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B390D-D03D-4769-800B-D1CF5B142707}"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D7340-BCF2-43B5-8174-B0ED66813849}" type="slidenum">
              <a:rPr lang="en-IN" smtClean="0"/>
              <a:t>‹#›</a:t>
            </a:fld>
            <a:endParaRPr lang="en-IN"/>
          </a:p>
        </p:txBody>
      </p:sp>
    </p:spTree>
    <p:extLst>
      <p:ext uri="{BB962C8B-B14F-4D97-AF65-F5344CB8AC3E}">
        <p14:creationId xmlns:p14="http://schemas.microsoft.com/office/powerpoint/2010/main" val="18423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FD7340-BCF2-43B5-8174-B0ED66813849}" type="slidenum">
              <a:rPr lang="en-IN" smtClean="0"/>
              <a:t>22</a:t>
            </a:fld>
            <a:endParaRPr lang="en-IN"/>
          </a:p>
        </p:txBody>
      </p:sp>
    </p:spTree>
    <p:extLst>
      <p:ext uri="{BB962C8B-B14F-4D97-AF65-F5344CB8AC3E}">
        <p14:creationId xmlns:p14="http://schemas.microsoft.com/office/powerpoint/2010/main" val="108269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8.png"/><Relationship Id="rId4" Type="http://schemas.openxmlformats.org/officeDocument/2006/relationships/customXml" Target="../ink/ink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2.png"/><Relationship Id="rId10" Type="http://schemas.openxmlformats.org/officeDocument/2006/relationships/image" Target="../media/image2.jpeg"/><Relationship Id="rId4" Type="http://schemas.openxmlformats.org/officeDocument/2006/relationships/customXml" Target="../ink/ink4.xml"/><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27.png"/><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31.png"/><Relationship Id="rId4" Type="http://schemas.openxmlformats.org/officeDocument/2006/relationships/customXml" Target="../ink/ink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35.png"/><Relationship Id="rId4" Type="http://schemas.openxmlformats.org/officeDocument/2006/relationships/customXml" Target="../ink/ink1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pxhere.com/en/photo/915402" TargetMode="External"/><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390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1791840"/>
          </a:xfrm>
        </p:spPr>
        <p:txBody>
          <a:bodyPr anchor="b">
            <a:normAutofit/>
          </a:bodyPr>
          <a:lstStyle/>
          <a:p>
            <a:r>
              <a:rPr lang="en-US" sz="3600" dirty="0">
                <a:solidFill>
                  <a:schemeClr val="tx1"/>
                </a:solidFill>
              </a:rPr>
              <a:t>Customer Churn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3590922"/>
            <a:ext cx="3205640" cy="1791840"/>
          </a:xfrm>
        </p:spPr>
        <p:txBody>
          <a:bodyPr anchor="t">
            <a:normAutofit/>
          </a:bodyPr>
          <a:lstStyle/>
          <a:p>
            <a:pPr algn="ctr">
              <a:lnSpc>
                <a:spcPct val="100000"/>
              </a:lnSpc>
            </a:pPr>
            <a:r>
              <a:rPr lang="en-US" sz="1600" b="1" dirty="0"/>
              <a:t>SUPERVISED by: </a:t>
            </a:r>
          </a:p>
          <a:p>
            <a:pPr algn="ctr">
              <a:lnSpc>
                <a:spcPct val="100000"/>
              </a:lnSpc>
            </a:pPr>
            <a:r>
              <a:rPr lang="en-US" sz="1800" b="1" dirty="0"/>
              <a:t>DR.KIRANDEEP SINGH</a:t>
            </a:r>
          </a:p>
          <a:p>
            <a:pPr algn="ctr">
              <a:lnSpc>
                <a:spcPct val="100000"/>
              </a:lnSpc>
            </a:pPr>
            <a:r>
              <a:rPr lang="en-US" sz="1600" b="1" dirty="0"/>
              <a:t>PRESENTED BY:</a:t>
            </a:r>
          </a:p>
          <a:p>
            <a:pPr algn="ctr">
              <a:lnSpc>
                <a:spcPct val="100000"/>
              </a:lnSpc>
            </a:pPr>
            <a:r>
              <a:rPr lang="en-US" sz="1800" b="1" dirty="0"/>
              <a:t>TEAM RANDOM.(P)</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59E6D52-71A0-836F-5301-315A8F1AA409}"/>
              </a:ext>
            </a:extLst>
          </p:cNvPr>
          <p:cNvPicPr>
            <a:picLocks noChangeAspect="1"/>
          </p:cNvPicPr>
          <p:nvPr/>
        </p:nvPicPr>
        <p:blipFill>
          <a:blip r:embed="rId4"/>
          <a:stretch>
            <a:fillRect/>
          </a:stretch>
        </p:blipFill>
        <p:spPr>
          <a:xfrm>
            <a:off x="10344150" y="108224"/>
            <a:ext cx="1743075" cy="998627"/>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B0F1-CC90-6163-ABEB-87794A46B7D6}"/>
              </a:ext>
            </a:extLst>
          </p:cNvPr>
          <p:cNvSpPr>
            <a:spLocks noGrp="1"/>
          </p:cNvSpPr>
          <p:nvPr>
            <p:ph type="title"/>
          </p:nvPr>
        </p:nvSpPr>
        <p:spPr>
          <a:xfrm>
            <a:off x="982980" y="404927"/>
            <a:ext cx="10058400" cy="833324"/>
          </a:xfrm>
        </p:spPr>
        <p:txBody>
          <a:bodyPr>
            <a:normAutofit/>
          </a:bodyPr>
          <a:lstStyle/>
          <a:p>
            <a:r>
              <a:rPr lang="en-IN" sz="2000" b="1" dirty="0">
                <a:solidFill>
                  <a:schemeClr val="tx1"/>
                </a:solidFill>
                <a:latin typeface="+mn-lt"/>
              </a:rPr>
              <a:t>TRANSFORMATION</a:t>
            </a:r>
          </a:p>
        </p:txBody>
      </p:sp>
      <p:sp>
        <p:nvSpPr>
          <p:cNvPr id="3" name="Content Placeholder 2">
            <a:extLst>
              <a:ext uri="{FF2B5EF4-FFF2-40B4-BE49-F238E27FC236}">
                <a16:creationId xmlns:a16="http://schemas.microsoft.com/office/drawing/2014/main" id="{18AA5938-E1D3-6CA0-49D2-D87170CB11EB}"/>
              </a:ext>
            </a:extLst>
          </p:cNvPr>
          <p:cNvSpPr>
            <a:spLocks noGrp="1"/>
          </p:cNvSpPr>
          <p:nvPr>
            <p:ph idx="1"/>
          </p:nvPr>
        </p:nvSpPr>
        <p:spPr>
          <a:xfrm>
            <a:off x="982980" y="1273187"/>
            <a:ext cx="10058400" cy="5476875"/>
          </a:xfrm>
        </p:spPr>
        <p:txBody>
          <a:bodyPr>
            <a:normAutofit fontScale="70000" lnSpcReduction="20000"/>
          </a:bodyPr>
          <a:lstStyle/>
          <a:p>
            <a:pPr algn="l">
              <a:buFont typeface="+mj-lt"/>
              <a:buAutoNum type="arabicPeriod"/>
            </a:pPr>
            <a:r>
              <a:rPr lang="en-US" sz="2900" b="1" i="0" dirty="0">
                <a:solidFill>
                  <a:schemeClr val="tx1"/>
                </a:solidFill>
                <a:effectLst/>
                <a:latin typeface="Söhne"/>
              </a:rPr>
              <a:t>Feature Engineering</a:t>
            </a:r>
            <a:r>
              <a:rPr lang="en-US" sz="2900" b="0" i="0" dirty="0">
                <a:solidFill>
                  <a:schemeClr val="tx1"/>
                </a:solidFill>
                <a:effectLst/>
                <a:latin typeface="Söhne"/>
              </a:rPr>
              <a:t>:</a:t>
            </a:r>
          </a:p>
          <a:p>
            <a:pPr marL="742950" lvl="1" indent="-285750" algn="l">
              <a:buFont typeface="+mj-lt"/>
              <a:buAutoNum type="arabicPeriod"/>
            </a:pPr>
            <a:r>
              <a:rPr lang="en-US" sz="2900" b="0" i="0" dirty="0">
                <a:solidFill>
                  <a:schemeClr val="tx1"/>
                </a:solidFill>
                <a:effectLst/>
                <a:latin typeface="Söhne"/>
              </a:rPr>
              <a:t>Identify and create new features that capture key aspects of customer behavior, such as average purchase frequency, total spending, or recency of interactions.</a:t>
            </a:r>
          </a:p>
          <a:p>
            <a:pPr marL="742950" lvl="1" indent="-285750" algn="l">
              <a:buFont typeface="+mj-lt"/>
              <a:buAutoNum type="arabicPeriod"/>
            </a:pPr>
            <a:r>
              <a:rPr lang="en-US" sz="2900" b="0" i="0" dirty="0">
                <a:solidFill>
                  <a:schemeClr val="tx1"/>
                </a:solidFill>
                <a:effectLst/>
                <a:latin typeface="Söhne"/>
              </a:rPr>
              <a:t>Derive features that reflect customer engagement levels, such as the number of logins, clicks, or interactions with customer support.</a:t>
            </a:r>
          </a:p>
          <a:p>
            <a:pPr algn="l">
              <a:buFont typeface="+mj-lt"/>
              <a:buAutoNum type="arabicPeriod"/>
            </a:pPr>
            <a:r>
              <a:rPr lang="en-IN" sz="2900" b="1" i="0" dirty="0">
                <a:solidFill>
                  <a:schemeClr val="tx1"/>
                </a:solidFill>
                <a:effectLst/>
                <a:latin typeface="Söhne"/>
              </a:rPr>
              <a:t>Handling Categorical Variables</a:t>
            </a:r>
            <a:r>
              <a:rPr lang="en-IN" sz="2900" b="0" i="0" dirty="0">
                <a:solidFill>
                  <a:schemeClr val="tx1"/>
                </a:solidFill>
                <a:effectLst/>
                <a:latin typeface="Söhne"/>
              </a:rPr>
              <a:t>:</a:t>
            </a:r>
          </a:p>
          <a:p>
            <a:pPr marL="742950" lvl="1" indent="-285750" algn="l">
              <a:buFont typeface="+mj-lt"/>
              <a:buAutoNum type="arabicPeriod"/>
            </a:pPr>
            <a:r>
              <a:rPr lang="en-IN" sz="2900" b="0" i="0" dirty="0">
                <a:solidFill>
                  <a:schemeClr val="tx1"/>
                </a:solidFill>
                <a:effectLst/>
                <a:latin typeface="Söhne"/>
              </a:rPr>
              <a:t>Encode categorical variables into numerical representations using techniques like one-hot encoding or label encoding.</a:t>
            </a:r>
          </a:p>
          <a:p>
            <a:pPr marL="742950" lvl="1" indent="-285750" algn="l">
              <a:buFont typeface="+mj-lt"/>
              <a:buAutoNum type="arabicPeriod"/>
            </a:pPr>
            <a:r>
              <a:rPr lang="en-IN" sz="2900" b="0" i="0" dirty="0">
                <a:solidFill>
                  <a:schemeClr val="tx1"/>
                </a:solidFill>
                <a:effectLst/>
                <a:latin typeface="Söhne"/>
              </a:rPr>
              <a:t>Ensure that categorical variables are properly transformed to enable inclusion in machine learning models.</a:t>
            </a:r>
          </a:p>
          <a:p>
            <a:pPr algn="l">
              <a:buFont typeface="+mj-lt"/>
              <a:buAutoNum type="arabicPeriod"/>
            </a:pPr>
            <a:r>
              <a:rPr lang="en-US" sz="2900" b="1" i="0" dirty="0">
                <a:solidFill>
                  <a:schemeClr val="tx1"/>
                </a:solidFill>
                <a:effectLst/>
                <a:latin typeface="Söhne"/>
              </a:rPr>
              <a:t>Data Balancing</a:t>
            </a:r>
            <a:r>
              <a:rPr lang="en-US" sz="2900" b="0" i="0" dirty="0">
                <a:solidFill>
                  <a:schemeClr val="tx1"/>
                </a:solidFill>
                <a:effectLst/>
                <a:latin typeface="Söhne"/>
              </a:rPr>
              <a:t>:</a:t>
            </a:r>
          </a:p>
          <a:p>
            <a:pPr marL="742950" lvl="1" indent="-285750" algn="l">
              <a:buFont typeface="+mj-lt"/>
              <a:buAutoNum type="arabicPeriod"/>
            </a:pPr>
            <a:r>
              <a:rPr lang="en-US" sz="2900" b="0" i="0" dirty="0">
                <a:solidFill>
                  <a:schemeClr val="tx1"/>
                </a:solidFill>
                <a:effectLst/>
                <a:latin typeface="Söhne"/>
              </a:rPr>
              <a:t>Address class imbalance by applying techniques such as oversampling, </a:t>
            </a:r>
            <a:r>
              <a:rPr lang="en-US" sz="2900" b="0" i="0" dirty="0" err="1">
                <a:solidFill>
                  <a:schemeClr val="tx1"/>
                </a:solidFill>
                <a:effectLst/>
                <a:latin typeface="Söhne"/>
              </a:rPr>
              <a:t>undersampling</a:t>
            </a:r>
            <a:r>
              <a:rPr lang="en-US" sz="2900" b="0" i="0" dirty="0">
                <a:solidFill>
                  <a:schemeClr val="tx1"/>
                </a:solidFill>
                <a:effectLst/>
                <a:latin typeface="Söhne"/>
              </a:rPr>
              <a:t>, or using algorithms that are robust to class imbalance.</a:t>
            </a:r>
          </a:p>
          <a:p>
            <a:pPr marL="742950" lvl="1" indent="-285750" algn="l">
              <a:buFont typeface="+mj-lt"/>
              <a:buAutoNum type="arabicPeriod"/>
            </a:pPr>
            <a:r>
              <a:rPr lang="en-US" sz="2900" b="0" i="0" dirty="0">
                <a:solidFill>
                  <a:schemeClr val="tx1"/>
                </a:solidFill>
                <a:effectLst/>
                <a:latin typeface="Söhne"/>
              </a:rPr>
              <a:t>Ensure that the dataset contains a balanced representation of churners and non-churners to prevent bias in model predictions.</a:t>
            </a:r>
          </a:p>
          <a:p>
            <a:pPr marL="742950" lvl="1" indent="-285750" algn="l">
              <a:buFont typeface="+mj-lt"/>
              <a:buAutoNum type="arabicPeriod"/>
            </a:pPr>
            <a:endParaRPr lang="en-US" b="0" i="0" dirty="0">
              <a:solidFill>
                <a:srgbClr val="ECECEC"/>
              </a:solidFill>
              <a:effectLst/>
              <a:highlight>
                <a:srgbClr val="212121"/>
              </a:highlight>
              <a:latin typeface="Söhne"/>
            </a:endParaRPr>
          </a:p>
          <a:p>
            <a:br>
              <a:rPr lang="en-US" dirty="0"/>
            </a:br>
            <a:endParaRPr lang="en-IN" dirty="0"/>
          </a:p>
        </p:txBody>
      </p:sp>
      <p:pic>
        <p:nvPicPr>
          <p:cNvPr id="4" name="Picture 3">
            <a:extLst>
              <a:ext uri="{FF2B5EF4-FFF2-40B4-BE49-F238E27FC236}">
                <a16:creationId xmlns:a16="http://schemas.microsoft.com/office/drawing/2014/main" id="{341B7D43-37F0-3F64-716E-776B39910B60}"/>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348334405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673D-E3C1-8789-3F91-29606A8946DB}"/>
              </a:ext>
            </a:extLst>
          </p:cNvPr>
          <p:cNvSpPr>
            <a:spLocks noGrp="1"/>
          </p:cNvSpPr>
          <p:nvPr>
            <p:ph type="title"/>
          </p:nvPr>
        </p:nvSpPr>
        <p:spPr>
          <a:xfrm>
            <a:off x="1066800" y="246069"/>
            <a:ext cx="10058400" cy="1056422"/>
          </a:xfrm>
        </p:spPr>
        <p:txBody>
          <a:bodyPr/>
          <a:lstStyle/>
          <a:p>
            <a:r>
              <a:rPr lang="en-IN" dirty="0"/>
              <a:t>EDA</a:t>
            </a:r>
            <a:r>
              <a:rPr lang="en-IN" sz="2800" dirty="0"/>
              <a:t>(Exploratory Data Analysis)</a:t>
            </a:r>
          </a:p>
        </p:txBody>
      </p:sp>
      <p:sp>
        <p:nvSpPr>
          <p:cNvPr id="3" name="Content Placeholder 2">
            <a:extLst>
              <a:ext uri="{FF2B5EF4-FFF2-40B4-BE49-F238E27FC236}">
                <a16:creationId xmlns:a16="http://schemas.microsoft.com/office/drawing/2014/main" id="{DB424DF7-53ED-2EA7-3B9D-6B275F0691E2}"/>
              </a:ext>
            </a:extLst>
          </p:cNvPr>
          <p:cNvSpPr>
            <a:spLocks noGrp="1"/>
          </p:cNvSpPr>
          <p:nvPr>
            <p:ph idx="1"/>
          </p:nvPr>
        </p:nvSpPr>
        <p:spPr>
          <a:xfrm>
            <a:off x="718185" y="1302491"/>
            <a:ext cx="10058400" cy="4253017"/>
          </a:xfrm>
        </p:spPr>
        <p:txBody>
          <a:bodyPr>
            <a:normAutofit fontScale="25000" lnSpcReduction="20000"/>
          </a:bodyPr>
          <a:lstStyle/>
          <a:p>
            <a:pPr>
              <a:lnSpc>
                <a:spcPct val="120000"/>
              </a:lnSpc>
            </a:pPr>
            <a:r>
              <a:rPr lang="en-US" sz="5200" b="1" dirty="0"/>
              <a:t>1. Data Understanding:</a:t>
            </a:r>
          </a:p>
          <a:p>
            <a:pPr>
              <a:lnSpc>
                <a:spcPct val="120000"/>
              </a:lnSpc>
            </a:pPr>
            <a:r>
              <a:rPr lang="en-US" sz="5200" dirty="0"/>
              <a:t>   - Familiarize yourself with the dataset's structure, including the number of rows and columns, data types, and any missing values.</a:t>
            </a:r>
          </a:p>
          <a:p>
            <a:pPr>
              <a:lnSpc>
                <a:spcPct val="120000"/>
              </a:lnSpc>
            </a:pPr>
            <a:r>
              <a:rPr lang="en-US" sz="5200" dirty="0"/>
              <a:t>   - Understand the meaning and context of each feature/column in the dataset.</a:t>
            </a:r>
          </a:p>
          <a:p>
            <a:pPr marL="0" indent="0">
              <a:lnSpc>
                <a:spcPct val="120000"/>
              </a:lnSpc>
              <a:buNone/>
            </a:pPr>
            <a:r>
              <a:rPr lang="en-US" sz="5200" b="1" dirty="0"/>
              <a:t>   2. Data Visualization</a:t>
            </a:r>
            <a:r>
              <a:rPr lang="en-US" sz="5200" dirty="0"/>
              <a:t>:</a:t>
            </a:r>
          </a:p>
          <a:p>
            <a:pPr>
              <a:lnSpc>
                <a:spcPct val="120000"/>
              </a:lnSpc>
            </a:pPr>
            <a:r>
              <a:rPr lang="en-US" sz="5200" dirty="0"/>
              <a:t>   - Plot histograms or boxplots to visualize the distribution of numerical features and identify outliers.</a:t>
            </a:r>
          </a:p>
          <a:p>
            <a:pPr>
              <a:lnSpc>
                <a:spcPct val="120000"/>
              </a:lnSpc>
            </a:pPr>
            <a:r>
              <a:rPr lang="en-US" sz="5200" dirty="0"/>
              <a:t>   - Use bar charts or pie charts to visualize the distribution of categorical features.</a:t>
            </a:r>
          </a:p>
          <a:p>
            <a:pPr>
              <a:lnSpc>
                <a:spcPct val="120000"/>
              </a:lnSpc>
            </a:pPr>
            <a:r>
              <a:rPr lang="en-US" sz="5200" dirty="0"/>
              <a:t>   - Create correlation matrices or heatmaps to understand relationships between features and the target variable (churn).</a:t>
            </a:r>
          </a:p>
          <a:p>
            <a:pPr>
              <a:lnSpc>
                <a:spcPct val="120000"/>
              </a:lnSpc>
            </a:pPr>
            <a:r>
              <a:rPr lang="en-US" sz="5200" b="1" dirty="0"/>
              <a:t>3. Feature Analysis:</a:t>
            </a:r>
          </a:p>
          <a:p>
            <a:pPr>
              <a:lnSpc>
                <a:spcPct val="120000"/>
              </a:lnSpc>
            </a:pPr>
            <a:r>
              <a:rPr lang="en-US" sz="5200" dirty="0"/>
              <a:t>   - Compare the distribution of features between churned and non-churned customers to identify patterns or differences.</a:t>
            </a:r>
          </a:p>
          <a:p>
            <a:pPr>
              <a:lnSpc>
                <a:spcPct val="120000"/>
              </a:lnSpc>
            </a:pPr>
            <a:r>
              <a:rPr lang="en-US" sz="5200" dirty="0"/>
              <a:t>   - Analyze the impact of individual features on churn using visualizations like scatter plots (for numerical features) or stacked bar charts (for categorical features).</a:t>
            </a:r>
          </a:p>
          <a:p>
            <a:pPr>
              <a:lnSpc>
                <a:spcPct val="120000"/>
              </a:lnSpc>
            </a:pPr>
            <a:r>
              <a:rPr lang="en-US" sz="5200" b="1" dirty="0"/>
              <a:t>4. Handling Missing Values and Outliers</a:t>
            </a:r>
            <a:r>
              <a:rPr lang="en-US" sz="5200" dirty="0"/>
              <a:t>:</a:t>
            </a:r>
          </a:p>
          <a:p>
            <a:pPr>
              <a:lnSpc>
                <a:spcPct val="120000"/>
              </a:lnSpc>
            </a:pPr>
            <a:r>
              <a:rPr lang="en-US" sz="5200" dirty="0"/>
              <a:t>   - Identify and decide on the appropriate strategy for handling missing values (imputation, deletion, etc.).</a:t>
            </a:r>
          </a:p>
          <a:p>
            <a:pPr>
              <a:lnSpc>
                <a:spcPct val="120000"/>
              </a:lnSpc>
            </a:pPr>
            <a:r>
              <a:rPr lang="en-US" sz="5200" dirty="0"/>
              <a:t>   - Evaluate the impact of outliers on the analysis and consider appropriate methods for handling them.</a:t>
            </a:r>
          </a:p>
          <a:p>
            <a:endParaRPr lang="en-US" sz="4400" dirty="0"/>
          </a:p>
          <a:p>
            <a:endParaRPr lang="en-US" dirty="0"/>
          </a:p>
          <a:p>
            <a:r>
              <a:rPr lang="en-US" dirty="0"/>
              <a:t>9</a:t>
            </a:r>
          </a:p>
        </p:txBody>
      </p:sp>
    </p:spTree>
    <p:extLst>
      <p:ext uri="{BB962C8B-B14F-4D97-AF65-F5344CB8AC3E}">
        <p14:creationId xmlns:p14="http://schemas.microsoft.com/office/powerpoint/2010/main" val="70620227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AEE23-FF52-3BDA-D477-82309A07296E}"/>
              </a:ext>
            </a:extLst>
          </p:cNvPr>
          <p:cNvSpPr>
            <a:spLocks noGrp="1"/>
          </p:cNvSpPr>
          <p:nvPr>
            <p:ph idx="1"/>
          </p:nvPr>
        </p:nvSpPr>
        <p:spPr>
          <a:xfrm>
            <a:off x="377190" y="942975"/>
            <a:ext cx="10058400" cy="3760891"/>
          </a:xfrm>
        </p:spPr>
        <p:txBody>
          <a:bodyPr>
            <a:normAutofit/>
          </a:bodyPr>
          <a:lstStyle/>
          <a:p>
            <a:r>
              <a:rPr lang="en-IN" sz="2000" dirty="0"/>
              <a:t>1. AGE VS EXITED </a:t>
            </a:r>
          </a:p>
        </p:txBody>
      </p:sp>
      <p:pic>
        <p:nvPicPr>
          <p:cNvPr id="4" name="Picture 3">
            <a:extLst>
              <a:ext uri="{FF2B5EF4-FFF2-40B4-BE49-F238E27FC236}">
                <a16:creationId xmlns:a16="http://schemas.microsoft.com/office/drawing/2014/main" id="{2D106D6A-CE9E-9B50-7736-ECFAD8BC2DC9}"/>
              </a:ext>
            </a:extLst>
          </p:cNvPr>
          <p:cNvPicPr>
            <a:picLocks noChangeAspect="1"/>
          </p:cNvPicPr>
          <p:nvPr/>
        </p:nvPicPr>
        <p:blipFill>
          <a:blip r:embed="rId2"/>
          <a:stretch>
            <a:fillRect/>
          </a:stretch>
        </p:blipFill>
        <p:spPr>
          <a:xfrm>
            <a:off x="10506075" y="89174"/>
            <a:ext cx="1609725" cy="922229"/>
          </a:xfrm>
          <a:prstGeom prst="rect">
            <a:avLst/>
          </a:prstGeom>
        </p:spPr>
      </p:pic>
      <p:pic>
        <p:nvPicPr>
          <p:cNvPr id="6" name="Picture 5">
            <a:extLst>
              <a:ext uri="{FF2B5EF4-FFF2-40B4-BE49-F238E27FC236}">
                <a16:creationId xmlns:a16="http://schemas.microsoft.com/office/drawing/2014/main" id="{52084A98-F316-6FF4-9CFB-846930E68AE0}"/>
              </a:ext>
            </a:extLst>
          </p:cNvPr>
          <p:cNvPicPr>
            <a:picLocks noChangeAspect="1"/>
          </p:cNvPicPr>
          <p:nvPr/>
        </p:nvPicPr>
        <p:blipFill>
          <a:blip r:embed="rId3"/>
          <a:stretch>
            <a:fillRect/>
          </a:stretch>
        </p:blipFill>
        <p:spPr>
          <a:xfrm>
            <a:off x="257175" y="1647826"/>
            <a:ext cx="6065520" cy="3998164"/>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7163E715-03C0-5031-0DD8-27DC9D4510BF}"/>
              </a:ext>
            </a:extLst>
          </p:cNvPr>
          <p:cNvSpPr/>
          <p:nvPr/>
        </p:nvSpPr>
        <p:spPr>
          <a:xfrm>
            <a:off x="6553200" y="942975"/>
            <a:ext cx="5381625" cy="51435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en-US" sz="1500" b="0" dirty="0">
                <a:solidFill>
                  <a:schemeClr val="tx1"/>
                </a:solidFill>
              </a:rPr>
              <a:t>The graph displays a population pyramid, which is a type of age-sex pyramid used to visualize the age and gender distribution of a population. In this case, it shows the </a:t>
            </a:r>
            <a:r>
              <a:rPr lang="en-US" sz="1500" b="1" dirty="0">
                <a:solidFill>
                  <a:schemeClr val="tx1"/>
                </a:solidFill>
              </a:rPr>
              <a:t>age distribution </a:t>
            </a:r>
            <a:r>
              <a:rPr lang="en-US" sz="1500" b="0" dirty="0">
                <a:solidFill>
                  <a:schemeClr val="tx1"/>
                </a:solidFill>
              </a:rPr>
              <a:t>for </a:t>
            </a:r>
            <a:r>
              <a:rPr lang="en-US" sz="1500" b="1" dirty="0">
                <a:solidFill>
                  <a:schemeClr val="tx1"/>
                </a:solidFill>
              </a:rPr>
              <a:t>France, Spain, and Germany.</a:t>
            </a:r>
          </a:p>
          <a:p>
            <a:endParaRPr lang="en-US" sz="1500" b="0" dirty="0">
              <a:solidFill>
                <a:schemeClr val="tx1"/>
              </a:solidFill>
            </a:endParaRPr>
          </a:p>
          <a:p>
            <a:pPr marL="171450" indent="-171450">
              <a:buFont typeface="Wingdings" panose="05000000000000000000" pitchFamily="2" charset="2"/>
              <a:buChar char="§"/>
            </a:pPr>
            <a:r>
              <a:rPr lang="en-US" sz="1500" b="0" dirty="0">
                <a:solidFill>
                  <a:schemeClr val="tx1"/>
                </a:solidFill>
              </a:rPr>
              <a:t>The </a:t>
            </a:r>
            <a:r>
              <a:rPr lang="en-US" sz="1500" b="1" dirty="0">
                <a:solidFill>
                  <a:schemeClr val="tx1"/>
                </a:solidFill>
              </a:rPr>
              <a:t>x-axis</a:t>
            </a:r>
            <a:r>
              <a:rPr lang="en-US" sz="1500" b="0" dirty="0">
                <a:solidFill>
                  <a:schemeClr val="tx1"/>
                </a:solidFill>
              </a:rPr>
              <a:t> : age groups, ranging from around 20 to 90 years old.</a:t>
            </a:r>
          </a:p>
          <a:p>
            <a:pPr marL="171450" indent="-171450">
              <a:buFont typeface="Wingdings" panose="05000000000000000000" pitchFamily="2" charset="2"/>
              <a:buChar char="§"/>
            </a:pPr>
            <a:r>
              <a:rPr lang="en-US" sz="1500" b="0" dirty="0">
                <a:solidFill>
                  <a:schemeClr val="tx1"/>
                </a:solidFill>
              </a:rPr>
              <a:t>The</a:t>
            </a:r>
            <a:r>
              <a:rPr lang="en-US" sz="1500" b="1" dirty="0">
                <a:solidFill>
                  <a:schemeClr val="tx1"/>
                </a:solidFill>
              </a:rPr>
              <a:t> y-axis </a:t>
            </a:r>
            <a:r>
              <a:rPr lang="en-US" sz="1500" b="0" dirty="0">
                <a:solidFill>
                  <a:schemeClr val="tx1"/>
                </a:solidFill>
              </a:rPr>
              <a:t>: share of the population within each age group.</a:t>
            </a:r>
          </a:p>
          <a:p>
            <a:pPr marL="171450" indent="-171450">
              <a:buFont typeface="Wingdings" panose="05000000000000000000" pitchFamily="2" charset="2"/>
              <a:buChar char="Ø"/>
            </a:pPr>
            <a:endParaRPr lang="en-US" sz="1500" b="0" dirty="0">
              <a:solidFill>
                <a:schemeClr val="tx1"/>
              </a:solidFill>
            </a:endParaRPr>
          </a:p>
          <a:p>
            <a:pPr marL="171450" indent="-171450">
              <a:buFont typeface="Wingdings" panose="05000000000000000000" pitchFamily="2" charset="2"/>
              <a:buChar char="Ø"/>
            </a:pPr>
            <a:r>
              <a:rPr lang="en-US" sz="1500" b="0" dirty="0">
                <a:solidFill>
                  <a:schemeClr val="tx1"/>
                </a:solidFill>
              </a:rPr>
              <a:t>The bars are divided into three colors - green for France, red for Spain, and blue for Germany. </a:t>
            </a:r>
          </a:p>
          <a:p>
            <a:pPr marL="171450" indent="-171450">
              <a:buFont typeface="Wingdings" panose="05000000000000000000" pitchFamily="2" charset="2"/>
              <a:buChar char="Ø"/>
            </a:pPr>
            <a:endParaRPr lang="en-US" sz="1500" b="0" dirty="0">
              <a:solidFill>
                <a:schemeClr val="tx1"/>
              </a:solidFill>
            </a:endParaRPr>
          </a:p>
          <a:p>
            <a:pPr marL="171450" indent="-171450">
              <a:buFont typeface="Wingdings" panose="05000000000000000000" pitchFamily="2" charset="2"/>
              <a:buChar char="Ø"/>
            </a:pPr>
            <a:r>
              <a:rPr lang="en-US" sz="1500" b="0" dirty="0">
                <a:solidFill>
                  <a:schemeClr val="tx1"/>
                </a:solidFill>
              </a:rPr>
              <a:t>The </a:t>
            </a:r>
            <a:r>
              <a:rPr lang="en-US" sz="1500" b="1" dirty="0">
                <a:solidFill>
                  <a:schemeClr val="tx1"/>
                </a:solidFill>
              </a:rPr>
              <a:t>pyramid shape </a:t>
            </a:r>
            <a:r>
              <a:rPr lang="en-US" sz="1500" b="0" dirty="0">
                <a:solidFill>
                  <a:schemeClr val="tx1"/>
                </a:solidFill>
              </a:rPr>
              <a:t>arises because younger age groups tend to have a larger population share, which tapers off for older ages.</a:t>
            </a:r>
          </a:p>
          <a:p>
            <a:pPr marL="171450" indent="-171450">
              <a:buFont typeface="Wingdings" panose="05000000000000000000" pitchFamily="2" charset="2"/>
              <a:buChar char="Ø"/>
            </a:pPr>
            <a:endParaRPr lang="en-US" sz="1500" b="0" dirty="0">
              <a:solidFill>
                <a:schemeClr val="tx1"/>
              </a:solidFill>
            </a:endParaRPr>
          </a:p>
          <a:p>
            <a:pPr marL="171450" indent="-171450">
              <a:buFont typeface="Wingdings" panose="05000000000000000000" pitchFamily="2" charset="2"/>
              <a:buChar char="Ø"/>
            </a:pPr>
            <a:r>
              <a:rPr lang="en-US" sz="1500" b="0" dirty="0">
                <a:solidFill>
                  <a:schemeClr val="tx1"/>
                </a:solidFill>
              </a:rPr>
              <a:t>By comparing the three countries' bar lengths, we can observe </a:t>
            </a:r>
            <a:r>
              <a:rPr lang="en-US" sz="1500" b="1" dirty="0">
                <a:solidFill>
                  <a:schemeClr val="tx1"/>
                </a:solidFill>
              </a:rPr>
              <a:t>differences in their age distributions:</a:t>
            </a:r>
          </a:p>
          <a:p>
            <a:pPr marL="171450" indent="-171450">
              <a:buFont typeface="Wingdings" panose="05000000000000000000" pitchFamily="2" charset="2"/>
              <a:buChar char="Ø"/>
            </a:pPr>
            <a:endParaRPr lang="en-US" sz="1500" b="0" dirty="0">
              <a:solidFill>
                <a:schemeClr val="tx1"/>
              </a:solidFill>
            </a:endParaRPr>
          </a:p>
          <a:p>
            <a:pPr marL="171450" indent="-171450">
              <a:buFont typeface="Wingdings" panose="05000000000000000000" pitchFamily="2" charset="2"/>
              <a:buChar char="§"/>
            </a:pPr>
            <a:r>
              <a:rPr lang="en-US" sz="1500" b="0" dirty="0">
                <a:solidFill>
                  <a:schemeClr val="tx1"/>
                </a:solidFill>
              </a:rPr>
              <a:t>France appears to have a slightly younger population skew compared to Spain and Germany, which show broader bulges around middle-age groups.</a:t>
            </a:r>
          </a:p>
          <a:p>
            <a:pPr algn="ctr"/>
            <a:endParaRPr lang="en-IN" dirty="0"/>
          </a:p>
        </p:txBody>
      </p:sp>
    </p:spTree>
    <p:extLst>
      <p:ext uri="{BB962C8B-B14F-4D97-AF65-F5344CB8AC3E}">
        <p14:creationId xmlns:p14="http://schemas.microsoft.com/office/powerpoint/2010/main" val="289151691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84EE-AEE9-3295-7ACA-9169FC84ED5B}"/>
              </a:ext>
            </a:extLst>
          </p:cNvPr>
          <p:cNvSpPr>
            <a:spLocks noGrp="1"/>
          </p:cNvSpPr>
          <p:nvPr>
            <p:ph type="title"/>
          </p:nvPr>
        </p:nvSpPr>
        <p:spPr>
          <a:xfrm>
            <a:off x="863600" y="800099"/>
            <a:ext cx="10058400" cy="551597"/>
          </a:xfrm>
        </p:spPr>
        <p:txBody>
          <a:bodyPr>
            <a:normAutofit/>
          </a:bodyPr>
          <a:lstStyle/>
          <a:p>
            <a:r>
              <a:rPr lang="en-IN" sz="2000" dirty="0"/>
              <a:t>2.GENDER VS EXITED</a:t>
            </a:r>
          </a:p>
        </p:txBody>
      </p:sp>
      <p:pic>
        <p:nvPicPr>
          <p:cNvPr id="5" name="Content Placeholder 4">
            <a:extLst>
              <a:ext uri="{FF2B5EF4-FFF2-40B4-BE49-F238E27FC236}">
                <a16:creationId xmlns:a16="http://schemas.microsoft.com/office/drawing/2014/main" id="{2381E407-D0B1-2B96-2607-441F25C7533F}"/>
              </a:ext>
            </a:extLst>
          </p:cNvPr>
          <p:cNvPicPr>
            <a:picLocks noGrp="1" noChangeAspect="1"/>
          </p:cNvPicPr>
          <p:nvPr>
            <p:ph idx="1"/>
          </p:nvPr>
        </p:nvPicPr>
        <p:blipFill>
          <a:blip r:embed="rId2"/>
          <a:stretch>
            <a:fillRect/>
          </a:stretch>
        </p:blipFill>
        <p:spPr>
          <a:xfrm>
            <a:off x="361951" y="1533525"/>
            <a:ext cx="6019800" cy="378142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7D07DD80-82A4-DB13-2C56-AAC7175CCFF7}"/>
              </a:ext>
            </a:extLst>
          </p:cNvPr>
          <p:cNvSpPr/>
          <p:nvPr/>
        </p:nvSpPr>
        <p:spPr>
          <a:xfrm>
            <a:off x="6705599" y="685801"/>
            <a:ext cx="5124451" cy="53721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Based on the graph, the following inferences can be drawn:</a:t>
            </a:r>
          </a:p>
          <a:p>
            <a:pPr algn="ctr"/>
            <a:endParaRPr lang="en-US" sz="1400" dirty="0">
              <a:solidFill>
                <a:schemeClr val="tx1"/>
              </a:solidFill>
            </a:endParaRPr>
          </a:p>
          <a:p>
            <a:pPr algn="ctr"/>
            <a:r>
              <a:rPr lang="en-US" sz="1400" dirty="0">
                <a:solidFill>
                  <a:schemeClr val="tx1"/>
                </a:solidFill>
              </a:rPr>
              <a:t>1. The graph displays the counts or frequencies of two categories - </a:t>
            </a:r>
            <a:r>
              <a:rPr lang="en-US" sz="1400" b="1" dirty="0">
                <a:solidFill>
                  <a:schemeClr val="tx1"/>
                </a:solidFill>
              </a:rPr>
              <a:t>"Exited"</a:t>
            </a:r>
            <a:r>
              <a:rPr lang="en-US" sz="1400" dirty="0">
                <a:solidFill>
                  <a:schemeClr val="tx1"/>
                </a:solidFill>
              </a:rPr>
              <a:t> (orange bars) and </a:t>
            </a:r>
            <a:r>
              <a:rPr lang="en-US" sz="1400" b="1" dirty="0">
                <a:solidFill>
                  <a:schemeClr val="tx1"/>
                </a:solidFill>
              </a:rPr>
              <a:t>not "Exited" </a:t>
            </a:r>
            <a:r>
              <a:rPr lang="en-US" sz="1400" dirty="0">
                <a:solidFill>
                  <a:schemeClr val="tx1"/>
                </a:solidFill>
              </a:rPr>
              <a:t>(blue bars) - across two genders, Female and Male.</a:t>
            </a:r>
          </a:p>
          <a:p>
            <a:pPr algn="ctr"/>
            <a:endParaRPr lang="en-US" sz="1400" dirty="0">
              <a:solidFill>
                <a:schemeClr val="tx1"/>
              </a:solidFill>
            </a:endParaRPr>
          </a:p>
          <a:p>
            <a:pPr algn="ctr"/>
            <a:r>
              <a:rPr lang="en-US" sz="1400" dirty="0">
                <a:solidFill>
                  <a:schemeClr val="tx1"/>
                </a:solidFill>
              </a:rPr>
              <a:t>2. For </a:t>
            </a:r>
            <a:r>
              <a:rPr lang="en-US" sz="1400" b="1" dirty="0">
                <a:solidFill>
                  <a:schemeClr val="tx1"/>
                </a:solidFill>
              </a:rPr>
              <a:t>both genders</a:t>
            </a:r>
            <a:r>
              <a:rPr lang="en-US" sz="1400" dirty="0">
                <a:solidFill>
                  <a:schemeClr val="tx1"/>
                </a:solidFill>
              </a:rPr>
              <a:t>, the count of individuals who have not "Exited" (blue bars) is significantly higher than the count of those who have "Exited" (orange bars).</a:t>
            </a:r>
          </a:p>
          <a:p>
            <a:pPr algn="ctr"/>
            <a:endParaRPr lang="en-US" sz="1400" dirty="0">
              <a:solidFill>
                <a:schemeClr val="tx1"/>
              </a:solidFill>
            </a:endParaRPr>
          </a:p>
          <a:p>
            <a:pPr algn="ctr"/>
            <a:r>
              <a:rPr lang="en-US" sz="1400" dirty="0">
                <a:solidFill>
                  <a:schemeClr val="tx1"/>
                </a:solidFill>
              </a:rPr>
              <a:t>3. Among </a:t>
            </a:r>
            <a:r>
              <a:rPr lang="en-US" sz="1400" b="1" dirty="0">
                <a:solidFill>
                  <a:schemeClr val="tx1"/>
                </a:solidFill>
              </a:rPr>
              <a:t>females,</a:t>
            </a:r>
            <a:r>
              <a:rPr lang="en-US" sz="1400" dirty="0">
                <a:solidFill>
                  <a:schemeClr val="tx1"/>
                </a:solidFill>
              </a:rPr>
              <a:t> the count of non-exited individuals is lower compared to males, while the count of exited females is slightly higher than exited males.</a:t>
            </a:r>
          </a:p>
          <a:p>
            <a:pPr algn="ctr"/>
            <a:endParaRPr lang="en-US" sz="1400" dirty="0">
              <a:solidFill>
                <a:schemeClr val="tx1"/>
              </a:solidFill>
            </a:endParaRPr>
          </a:p>
          <a:p>
            <a:pPr algn="ctr"/>
            <a:r>
              <a:rPr lang="en-US" sz="1400" dirty="0">
                <a:solidFill>
                  <a:schemeClr val="tx1"/>
                </a:solidFill>
              </a:rPr>
              <a:t>4. The data suggests that the likelihood of exiting or churning may be </a:t>
            </a:r>
            <a:r>
              <a:rPr lang="en-US" sz="1400" b="1" dirty="0">
                <a:solidFill>
                  <a:schemeClr val="tx1"/>
                </a:solidFill>
              </a:rPr>
              <a:t>slightly higher for females compared to males </a:t>
            </a:r>
            <a:r>
              <a:rPr lang="en-US" sz="1400" dirty="0">
                <a:solidFill>
                  <a:schemeClr val="tx1"/>
                </a:solidFill>
              </a:rPr>
              <a:t>in this particular dataset.</a:t>
            </a:r>
          </a:p>
          <a:p>
            <a:pPr algn="ctr"/>
            <a:endParaRPr lang="en-US" sz="1400" dirty="0">
              <a:solidFill>
                <a:schemeClr val="tx1"/>
              </a:solidFill>
            </a:endParaRPr>
          </a:p>
          <a:p>
            <a:pPr algn="ctr"/>
            <a:r>
              <a:rPr lang="en-US" sz="1400" dirty="0">
                <a:solidFill>
                  <a:schemeClr val="tx1"/>
                </a:solidFill>
              </a:rPr>
              <a:t>5. However, it's important to note that the graph alone does not provide enough context or information to determine the specific reasons or factors contributing to the observed differences between genders.</a:t>
            </a:r>
          </a:p>
          <a:p>
            <a:pPr algn="ctr"/>
            <a:endParaRPr lang="en-US" sz="1200" dirty="0">
              <a:solidFill>
                <a:schemeClr val="tx1"/>
              </a:solidFill>
            </a:endParaRPr>
          </a:p>
        </p:txBody>
      </p:sp>
    </p:spTree>
    <p:extLst>
      <p:ext uri="{BB962C8B-B14F-4D97-AF65-F5344CB8AC3E}">
        <p14:creationId xmlns:p14="http://schemas.microsoft.com/office/powerpoint/2010/main" val="84070982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DCC51-509A-026C-C43D-6EA819C09608}"/>
              </a:ext>
            </a:extLst>
          </p:cNvPr>
          <p:cNvSpPr>
            <a:spLocks noGrp="1"/>
          </p:cNvSpPr>
          <p:nvPr>
            <p:ph idx="1"/>
          </p:nvPr>
        </p:nvSpPr>
        <p:spPr>
          <a:xfrm>
            <a:off x="1097280" y="571501"/>
            <a:ext cx="10058400" cy="5297592"/>
          </a:xfrm>
        </p:spPr>
        <p:txBody>
          <a:bodyPr/>
          <a:lstStyle/>
          <a:p>
            <a:r>
              <a:rPr lang="en-IN" dirty="0"/>
              <a:t>ANOTHER GENDER BASED GRAPHS</a:t>
            </a:r>
          </a:p>
          <a:p>
            <a:endParaRPr lang="en-IN" dirty="0"/>
          </a:p>
        </p:txBody>
      </p:sp>
      <p:pic>
        <p:nvPicPr>
          <p:cNvPr id="7" name="Picture 6">
            <a:extLst>
              <a:ext uri="{FF2B5EF4-FFF2-40B4-BE49-F238E27FC236}">
                <a16:creationId xmlns:a16="http://schemas.microsoft.com/office/drawing/2014/main" id="{A93A122D-27A1-515D-9CC6-0E3917D4D1D5}"/>
              </a:ext>
            </a:extLst>
          </p:cNvPr>
          <p:cNvPicPr>
            <a:picLocks noChangeAspect="1"/>
          </p:cNvPicPr>
          <p:nvPr/>
        </p:nvPicPr>
        <p:blipFill>
          <a:blip r:embed="rId2"/>
          <a:stretch>
            <a:fillRect/>
          </a:stretch>
        </p:blipFill>
        <p:spPr>
          <a:xfrm>
            <a:off x="6126480" y="1609725"/>
            <a:ext cx="5626783" cy="3958549"/>
          </a:xfrm>
          <a:prstGeom prst="rect">
            <a:avLst/>
          </a:prstGeom>
          <a:ln>
            <a:noFill/>
          </a:ln>
          <a:effectLst>
            <a:softEdge rad="112500"/>
          </a:effectLst>
        </p:spPr>
      </p:pic>
      <p:pic>
        <p:nvPicPr>
          <p:cNvPr id="9" name="Picture 8">
            <a:extLst>
              <a:ext uri="{FF2B5EF4-FFF2-40B4-BE49-F238E27FC236}">
                <a16:creationId xmlns:a16="http://schemas.microsoft.com/office/drawing/2014/main" id="{2D63F499-C4DE-81E2-D66F-6E92E5B573C3}"/>
              </a:ext>
            </a:extLst>
          </p:cNvPr>
          <p:cNvPicPr>
            <a:picLocks noChangeAspect="1"/>
          </p:cNvPicPr>
          <p:nvPr/>
        </p:nvPicPr>
        <p:blipFill>
          <a:blip r:embed="rId3"/>
          <a:stretch>
            <a:fillRect/>
          </a:stretch>
        </p:blipFill>
        <p:spPr>
          <a:xfrm>
            <a:off x="215503" y="1616466"/>
            <a:ext cx="4899422" cy="3951808"/>
          </a:xfrm>
          <a:prstGeom prst="rect">
            <a:avLst/>
          </a:prstGeom>
          <a:ln>
            <a:noFill/>
          </a:ln>
          <a:effectLst>
            <a:softEdge rad="112500"/>
          </a:effectLst>
        </p:spPr>
      </p:pic>
      <p:pic>
        <p:nvPicPr>
          <p:cNvPr id="2" name="Picture 1">
            <a:extLst>
              <a:ext uri="{FF2B5EF4-FFF2-40B4-BE49-F238E27FC236}">
                <a16:creationId xmlns:a16="http://schemas.microsoft.com/office/drawing/2014/main" id="{79028DD1-9EA9-FC65-7DE1-749491E77600}"/>
              </a:ext>
            </a:extLst>
          </p:cNvPr>
          <p:cNvPicPr>
            <a:picLocks noChangeAspect="1"/>
          </p:cNvPicPr>
          <p:nvPr/>
        </p:nvPicPr>
        <p:blipFill>
          <a:blip r:embed="rId4"/>
          <a:stretch>
            <a:fillRect/>
          </a:stretch>
        </p:blipFill>
        <p:spPr>
          <a:xfrm>
            <a:off x="3838576" y="1220666"/>
            <a:ext cx="1976072" cy="1362672"/>
          </a:xfrm>
          <a:prstGeom prst="rect">
            <a:avLst/>
          </a:prstGeom>
          <a:ln>
            <a:noFill/>
          </a:ln>
          <a:effectLst>
            <a:softEdge rad="112500"/>
          </a:effectLst>
        </p:spPr>
      </p:pic>
    </p:spTree>
    <p:extLst>
      <p:ext uri="{BB962C8B-B14F-4D97-AF65-F5344CB8AC3E}">
        <p14:creationId xmlns:p14="http://schemas.microsoft.com/office/powerpoint/2010/main" val="306399942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5318-D154-2E8C-594E-6C89C1921613}"/>
              </a:ext>
            </a:extLst>
          </p:cNvPr>
          <p:cNvSpPr>
            <a:spLocks noGrp="1"/>
          </p:cNvSpPr>
          <p:nvPr>
            <p:ph type="title"/>
          </p:nvPr>
        </p:nvSpPr>
        <p:spPr>
          <a:xfrm>
            <a:off x="1097280" y="286604"/>
            <a:ext cx="10058400" cy="599222"/>
          </a:xfrm>
        </p:spPr>
        <p:txBody>
          <a:bodyPr>
            <a:normAutofit/>
          </a:bodyPr>
          <a:lstStyle/>
          <a:p>
            <a:r>
              <a:rPr lang="en-IN" sz="2000" dirty="0">
                <a:latin typeface="+mn-lt"/>
              </a:rPr>
              <a:t>3. COUNT VS ACTIVE MEMBER</a:t>
            </a:r>
          </a:p>
        </p:txBody>
      </p:sp>
      <p:pic>
        <p:nvPicPr>
          <p:cNvPr id="5" name="Content Placeholder 4">
            <a:extLst>
              <a:ext uri="{FF2B5EF4-FFF2-40B4-BE49-F238E27FC236}">
                <a16:creationId xmlns:a16="http://schemas.microsoft.com/office/drawing/2014/main" id="{F98175E9-C828-A5BD-7069-774FC031D564}"/>
              </a:ext>
            </a:extLst>
          </p:cNvPr>
          <p:cNvPicPr>
            <a:picLocks noGrp="1" noChangeAspect="1"/>
          </p:cNvPicPr>
          <p:nvPr>
            <p:ph idx="1"/>
          </p:nvPr>
        </p:nvPicPr>
        <p:blipFill>
          <a:blip r:embed="rId2"/>
          <a:stretch>
            <a:fillRect/>
          </a:stretch>
        </p:blipFill>
        <p:spPr>
          <a:xfrm>
            <a:off x="568325" y="1474149"/>
            <a:ext cx="5228786" cy="360267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5D743FAC-1214-944E-99AD-326159BD6616}"/>
              </a:ext>
            </a:extLst>
          </p:cNvPr>
          <p:cNvSpPr/>
          <p:nvPr/>
        </p:nvSpPr>
        <p:spPr>
          <a:xfrm>
            <a:off x="6229351" y="589436"/>
            <a:ext cx="5505450" cy="53721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Based on the graph inferences can be drawn:</a:t>
            </a:r>
          </a:p>
          <a:p>
            <a:pPr algn="ctr"/>
            <a:endParaRPr lang="en-US" dirty="0">
              <a:solidFill>
                <a:schemeClr val="tx1"/>
              </a:solidFill>
            </a:endParaRPr>
          </a:p>
          <a:p>
            <a:pPr algn="ctr"/>
            <a:r>
              <a:rPr lang="en-US" dirty="0">
                <a:solidFill>
                  <a:schemeClr val="tx1"/>
                </a:solidFill>
              </a:rPr>
              <a:t>1. High active membership : lower exit or churn rates.</a:t>
            </a:r>
          </a:p>
          <a:p>
            <a:pPr algn="ctr"/>
            <a:r>
              <a:rPr lang="en-US" dirty="0">
                <a:solidFill>
                  <a:schemeClr val="tx1"/>
                </a:solidFill>
              </a:rPr>
              <a:t>2. Low or inactive membership : higher exit or churn rates.</a:t>
            </a:r>
          </a:p>
          <a:p>
            <a:pPr algn="ctr"/>
            <a:r>
              <a:rPr lang="en-US" dirty="0">
                <a:solidFill>
                  <a:schemeClr val="tx1"/>
                </a:solidFill>
              </a:rPr>
              <a:t>3. When </a:t>
            </a:r>
            <a:r>
              <a:rPr lang="en-US" b="1" dirty="0">
                <a:solidFill>
                  <a:schemeClr val="tx1"/>
                </a:solidFill>
              </a:rPr>
              <a:t>“Is Active Member“(active bar) </a:t>
            </a:r>
            <a:r>
              <a:rPr lang="en-US" dirty="0">
                <a:solidFill>
                  <a:schemeClr val="tx1"/>
                </a:solidFill>
              </a:rPr>
              <a:t>is 1 .the count of non-exited individuals (blue bar) is significantly higher than the count of exited individuals (orange bar).</a:t>
            </a:r>
          </a:p>
          <a:p>
            <a:pPr algn="ctr"/>
            <a:r>
              <a:rPr lang="en-US" dirty="0">
                <a:solidFill>
                  <a:schemeClr val="tx1"/>
                </a:solidFill>
              </a:rPr>
              <a:t>4. When </a:t>
            </a:r>
            <a:r>
              <a:rPr lang="en-US" b="1" dirty="0">
                <a:solidFill>
                  <a:schemeClr val="tx1"/>
                </a:solidFill>
              </a:rPr>
              <a:t>“Is Active Member"</a:t>
            </a:r>
            <a:r>
              <a:rPr lang="en-US" dirty="0">
                <a:solidFill>
                  <a:schemeClr val="tx1"/>
                </a:solidFill>
              </a:rPr>
              <a:t> </a:t>
            </a:r>
            <a:r>
              <a:rPr lang="en-US" b="1" dirty="0">
                <a:solidFill>
                  <a:schemeClr val="tx1"/>
                </a:solidFill>
              </a:rPr>
              <a:t>(inactive member) is 0</a:t>
            </a:r>
            <a:r>
              <a:rPr lang="en-US" dirty="0">
                <a:solidFill>
                  <a:schemeClr val="tx1"/>
                </a:solidFill>
              </a:rPr>
              <a:t>, the count of exited individuals (orange bar) is higher than the count of non-exited individuals (blue bar).</a:t>
            </a:r>
          </a:p>
          <a:p>
            <a:pPr algn="ctr"/>
            <a:r>
              <a:rPr lang="en-US" dirty="0">
                <a:solidFill>
                  <a:schemeClr val="tx1"/>
                </a:solidFill>
              </a:rPr>
              <a:t>5</a:t>
            </a:r>
            <a:r>
              <a:rPr lang="en-US" b="1" dirty="0">
                <a:solidFill>
                  <a:schemeClr val="tx1"/>
                </a:solidFill>
              </a:rPr>
              <a:t>. Active membership</a:t>
            </a:r>
            <a:r>
              <a:rPr lang="en-US" dirty="0">
                <a:solidFill>
                  <a:schemeClr val="tx1"/>
                </a:solidFill>
              </a:rPr>
              <a:t> appears to be a crucial factor in retaining individuals, whether they are customers, subscribers, or members of an organization.</a:t>
            </a:r>
          </a:p>
          <a:p>
            <a:pPr algn="ctr"/>
            <a:r>
              <a:rPr lang="en-US" dirty="0">
                <a:solidFill>
                  <a:schemeClr val="tx1"/>
                </a:solidFill>
              </a:rPr>
              <a:t>6. Other factors influencing exit or retention rates may not be captured in this specific graph.</a:t>
            </a:r>
            <a:endParaRPr lang="en-IN" dirty="0">
              <a:solidFill>
                <a:schemeClr val="tx1"/>
              </a:solidFill>
            </a:endParaRPr>
          </a:p>
        </p:txBody>
      </p:sp>
    </p:spTree>
    <p:extLst>
      <p:ext uri="{BB962C8B-B14F-4D97-AF65-F5344CB8AC3E}">
        <p14:creationId xmlns:p14="http://schemas.microsoft.com/office/powerpoint/2010/main" val="53858710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8378C-1739-0F4A-D071-A39EF724A05A}"/>
              </a:ext>
            </a:extLst>
          </p:cNvPr>
          <p:cNvSpPr>
            <a:spLocks noGrp="1"/>
          </p:cNvSpPr>
          <p:nvPr>
            <p:ph idx="1"/>
          </p:nvPr>
        </p:nvSpPr>
        <p:spPr>
          <a:xfrm>
            <a:off x="1097280" y="457201"/>
            <a:ext cx="10058400" cy="5411892"/>
          </a:xfrm>
        </p:spPr>
        <p:txBody>
          <a:bodyPr/>
          <a:lstStyle/>
          <a:p>
            <a:r>
              <a:rPr lang="en-IN" sz="2000" dirty="0"/>
              <a:t>2. COUNT VS TENURE</a:t>
            </a:r>
          </a:p>
          <a:p>
            <a:endParaRPr lang="en-IN" dirty="0"/>
          </a:p>
        </p:txBody>
      </p:sp>
      <p:pic>
        <p:nvPicPr>
          <p:cNvPr id="5" name="Picture 4">
            <a:extLst>
              <a:ext uri="{FF2B5EF4-FFF2-40B4-BE49-F238E27FC236}">
                <a16:creationId xmlns:a16="http://schemas.microsoft.com/office/drawing/2014/main" id="{3CD30EA3-0BF6-B45E-E087-1CB09E46B555}"/>
              </a:ext>
            </a:extLst>
          </p:cNvPr>
          <p:cNvPicPr>
            <a:picLocks noChangeAspect="1"/>
          </p:cNvPicPr>
          <p:nvPr/>
        </p:nvPicPr>
        <p:blipFill>
          <a:blip r:embed="rId2"/>
          <a:stretch>
            <a:fillRect/>
          </a:stretch>
        </p:blipFill>
        <p:spPr>
          <a:xfrm>
            <a:off x="409575" y="1443036"/>
            <a:ext cx="4981519" cy="3205163"/>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A830B3D3-36F6-8941-E9B8-D145CE48A88B}"/>
              </a:ext>
            </a:extLst>
          </p:cNvPr>
          <p:cNvSpPr/>
          <p:nvPr/>
        </p:nvSpPr>
        <p:spPr>
          <a:xfrm>
            <a:off x="5838825" y="457201"/>
            <a:ext cx="5943600" cy="548639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Based on the data shown, a few inferences can be drawn:</a:t>
            </a:r>
          </a:p>
          <a:p>
            <a:pPr algn="ctr"/>
            <a:endParaRPr lang="en-US" sz="1600" dirty="0">
              <a:solidFill>
                <a:schemeClr val="tx1"/>
              </a:solidFill>
            </a:endParaRPr>
          </a:p>
          <a:p>
            <a:pPr algn="ctr"/>
            <a:r>
              <a:rPr lang="en-US" sz="1600" dirty="0">
                <a:solidFill>
                  <a:schemeClr val="tx1"/>
                </a:solidFill>
              </a:rPr>
              <a:t>1. The </a:t>
            </a:r>
            <a:r>
              <a:rPr lang="en-US" sz="1600" b="1" dirty="0">
                <a:solidFill>
                  <a:schemeClr val="tx1"/>
                </a:solidFill>
              </a:rPr>
              <a:t>blue category </a:t>
            </a:r>
            <a:r>
              <a:rPr lang="en-US" sz="1600" dirty="0">
                <a:solidFill>
                  <a:schemeClr val="tx1"/>
                </a:solidFill>
              </a:rPr>
              <a:t>has significantly </a:t>
            </a:r>
            <a:r>
              <a:rPr lang="en-US" sz="1600" b="1" dirty="0">
                <a:solidFill>
                  <a:schemeClr val="tx1"/>
                </a:solidFill>
              </a:rPr>
              <a:t>higher counts </a:t>
            </a:r>
            <a:r>
              <a:rPr lang="en-US" sz="1600" dirty="0">
                <a:solidFill>
                  <a:schemeClr val="tx1"/>
                </a:solidFill>
              </a:rPr>
              <a:t>than the </a:t>
            </a:r>
            <a:r>
              <a:rPr lang="en-US" sz="1600" b="1" dirty="0">
                <a:solidFill>
                  <a:schemeClr val="tx1"/>
                </a:solidFill>
              </a:rPr>
              <a:t>orange category </a:t>
            </a:r>
            <a:r>
              <a:rPr lang="en-US" sz="1600" dirty="0">
                <a:solidFill>
                  <a:schemeClr val="tx1"/>
                </a:solidFill>
              </a:rPr>
              <a:t>across </a:t>
            </a:r>
            <a:r>
              <a:rPr lang="en-US" sz="1600" b="1" dirty="0">
                <a:solidFill>
                  <a:schemeClr val="tx1"/>
                </a:solidFill>
              </a:rPr>
              <a:t>most tenure values.</a:t>
            </a:r>
          </a:p>
          <a:p>
            <a:pPr algn="ctr"/>
            <a:endParaRPr lang="en-US" sz="1600" dirty="0">
              <a:solidFill>
                <a:schemeClr val="tx1"/>
              </a:solidFill>
            </a:endParaRPr>
          </a:p>
          <a:p>
            <a:pPr algn="ctr"/>
            <a:r>
              <a:rPr lang="en-US" sz="1600" dirty="0">
                <a:solidFill>
                  <a:schemeClr val="tx1"/>
                </a:solidFill>
              </a:rPr>
              <a:t>2. For </a:t>
            </a:r>
            <a:r>
              <a:rPr lang="en-US" sz="1600" b="1" dirty="0">
                <a:solidFill>
                  <a:schemeClr val="tx1"/>
                </a:solidFill>
              </a:rPr>
              <a:t>both categories</a:t>
            </a:r>
            <a:r>
              <a:rPr lang="en-US" sz="1600" dirty="0">
                <a:solidFill>
                  <a:schemeClr val="tx1"/>
                </a:solidFill>
              </a:rPr>
              <a:t>, the counts tend to decrease as the tenure value increases, with some fluctuations.</a:t>
            </a:r>
          </a:p>
          <a:p>
            <a:pPr algn="ctr"/>
            <a:endParaRPr lang="en-US" sz="1600" dirty="0">
              <a:solidFill>
                <a:schemeClr val="tx1"/>
              </a:solidFill>
            </a:endParaRPr>
          </a:p>
          <a:p>
            <a:pPr algn="ctr"/>
            <a:r>
              <a:rPr lang="en-US" sz="1600" dirty="0">
                <a:solidFill>
                  <a:schemeClr val="tx1"/>
                </a:solidFill>
              </a:rPr>
              <a:t>3. The </a:t>
            </a:r>
            <a:r>
              <a:rPr lang="en-US" sz="1600" b="1" dirty="0">
                <a:solidFill>
                  <a:schemeClr val="tx1"/>
                </a:solidFill>
              </a:rPr>
              <a:t>orange category </a:t>
            </a:r>
            <a:r>
              <a:rPr lang="en-US" sz="1600" dirty="0">
                <a:solidFill>
                  <a:schemeClr val="tx1"/>
                </a:solidFill>
              </a:rPr>
              <a:t>shows a notable increase in count at tenure value 9, while the blue category remains relatively stable at that point.</a:t>
            </a:r>
          </a:p>
          <a:p>
            <a:pPr algn="ctr"/>
            <a:endParaRPr lang="en-US" sz="1600" dirty="0">
              <a:solidFill>
                <a:schemeClr val="tx1"/>
              </a:solidFill>
            </a:endParaRPr>
          </a:p>
          <a:p>
            <a:pPr algn="ctr"/>
            <a:r>
              <a:rPr lang="en-US" sz="1600" dirty="0">
                <a:solidFill>
                  <a:schemeClr val="tx1"/>
                </a:solidFill>
              </a:rPr>
              <a:t>4. The title </a:t>
            </a:r>
            <a:r>
              <a:rPr lang="en-US" sz="1600" b="1" dirty="0">
                <a:solidFill>
                  <a:schemeClr val="tx1"/>
                </a:solidFill>
              </a:rPr>
              <a:t>"Exited"</a:t>
            </a:r>
            <a:r>
              <a:rPr lang="en-US" sz="1600" dirty="0">
                <a:solidFill>
                  <a:schemeClr val="tx1"/>
                </a:solidFill>
              </a:rPr>
              <a:t> and the legend with values 0 and 1 suggest that the two categories might represent whether an employee or customer has exited (1) or not (0) based on their tenure.</a:t>
            </a:r>
          </a:p>
          <a:p>
            <a:pPr algn="ctr"/>
            <a:endParaRPr lang="en-US" sz="1600" dirty="0">
              <a:solidFill>
                <a:schemeClr val="tx1"/>
              </a:solidFill>
            </a:endParaRPr>
          </a:p>
          <a:p>
            <a:pPr algn="ctr"/>
            <a:r>
              <a:rPr lang="en-US" sz="1600" dirty="0">
                <a:solidFill>
                  <a:schemeClr val="tx1"/>
                </a:solidFill>
              </a:rPr>
              <a:t>The graph alone provides insights into the relative counts and patterns across tenure values, but the exact inference would depend on the domain and variables being analyzed.</a:t>
            </a:r>
            <a:endParaRPr lang="en-IN" sz="1600" dirty="0">
              <a:solidFill>
                <a:schemeClr val="tx1"/>
              </a:solidFill>
            </a:endParaRPr>
          </a:p>
        </p:txBody>
      </p:sp>
    </p:spTree>
    <p:extLst>
      <p:ext uri="{BB962C8B-B14F-4D97-AF65-F5344CB8AC3E}">
        <p14:creationId xmlns:p14="http://schemas.microsoft.com/office/powerpoint/2010/main" val="30903667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8368-9C32-EF7E-4FB9-592656032F22}"/>
              </a:ext>
            </a:extLst>
          </p:cNvPr>
          <p:cNvSpPr>
            <a:spLocks noGrp="1"/>
          </p:cNvSpPr>
          <p:nvPr>
            <p:ph type="title"/>
          </p:nvPr>
        </p:nvSpPr>
        <p:spPr>
          <a:xfrm>
            <a:off x="506730" y="153254"/>
            <a:ext cx="7465695" cy="1037372"/>
          </a:xfrm>
        </p:spPr>
        <p:txBody>
          <a:bodyPr>
            <a:normAutofit/>
          </a:bodyPr>
          <a:lstStyle/>
          <a:p>
            <a:r>
              <a:rPr lang="en-IN" sz="3600" b="0" i="0" dirty="0">
                <a:solidFill>
                  <a:schemeClr val="tx1"/>
                </a:solidFill>
                <a:effectLst/>
              </a:rPr>
              <a:t>Techniques for Feature Selection </a:t>
            </a:r>
            <a:endParaRPr lang="en-IN" sz="3600" dirty="0">
              <a:solidFill>
                <a:schemeClr val="tx1"/>
              </a:solidFill>
            </a:endParaRPr>
          </a:p>
        </p:txBody>
      </p:sp>
      <p:sp>
        <p:nvSpPr>
          <p:cNvPr id="3" name="Content Placeholder 2">
            <a:extLst>
              <a:ext uri="{FF2B5EF4-FFF2-40B4-BE49-F238E27FC236}">
                <a16:creationId xmlns:a16="http://schemas.microsoft.com/office/drawing/2014/main" id="{DD35F604-A91C-A020-7E53-88CCFCA2DAC1}"/>
              </a:ext>
            </a:extLst>
          </p:cNvPr>
          <p:cNvSpPr>
            <a:spLocks noGrp="1"/>
          </p:cNvSpPr>
          <p:nvPr>
            <p:ph idx="1"/>
          </p:nvPr>
        </p:nvSpPr>
        <p:spPr>
          <a:xfrm>
            <a:off x="601980" y="1337195"/>
            <a:ext cx="10058400" cy="3760891"/>
          </a:xfrm>
        </p:spPr>
        <p:txBody>
          <a:bodyPr>
            <a:normAutofit/>
          </a:bodyPr>
          <a:lstStyle/>
          <a:p>
            <a:pPr>
              <a:buFont typeface="Wingdings" panose="05000000000000000000" pitchFamily="2" charset="2"/>
              <a:buChar char="Ø"/>
            </a:pPr>
            <a:r>
              <a:rPr lang="en-IN" sz="2400" dirty="0"/>
              <a:t>CORRELATION ANALYSIS:</a:t>
            </a:r>
          </a:p>
          <a:p>
            <a:pPr marL="0" indent="0">
              <a:buNone/>
            </a:pPr>
            <a:endParaRPr lang="en-IN" sz="2400" dirty="0"/>
          </a:p>
        </p:txBody>
      </p:sp>
      <p:pic>
        <p:nvPicPr>
          <p:cNvPr id="5" name="Picture 4">
            <a:extLst>
              <a:ext uri="{FF2B5EF4-FFF2-40B4-BE49-F238E27FC236}">
                <a16:creationId xmlns:a16="http://schemas.microsoft.com/office/drawing/2014/main" id="{2EC75FA6-0830-2A46-CBA2-130305CB2B2F}"/>
              </a:ext>
            </a:extLst>
          </p:cNvPr>
          <p:cNvPicPr>
            <a:picLocks noChangeAspect="1"/>
          </p:cNvPicPr>
          <p:nvPr/>
        </p:nvPicPr>
        <p:blipFill>
          <a:blip r:embed="rId2"/>
          <a:stretch>
            <a:fillRect/>
          </a:stretch>
        </p:blipFill>
        <p:spPr>
          <a:xfrm>
            <a:off x="247495" y="2011260"/>
            <a:ext cx="6039006" cy="4046639"/>
          </a:xfrm>
          <a:prstGeom prst="rect">
            <a:avLst/>
          </a:prstGeom>
        </p:spPr>
      </p:pic>
      <p:graphicFrame>
        <p:nvGraphicFramePr>
          <p:cNvPr id="6" name="Table 5">
            <a:extLst>
              <a:ext uri="{FF2B5EF4-FFF2-40B4-BE49-F238E27FC236}">
                <a16:creationId xmlns:a16="http://schemas.microsoft.com/office/drawing/2014/main" id="{0CD38611-5450-21B3-FC57-77BA443A7BA9}"/>
              </a:ext>
            </a:extLst>
          </p:cNvPr>
          <p:cNvGraphicFramePr>
            <a:graphicFrameLocks noGrp="1"/>
          </p:cNvGraphicFramePr>
          <p:nvPr>
            <p:extLst>
              <p:ext uri="{D42A27DB-BD31-4B8C-83A1-F6EECF244321}">
                <p14:modId xmlns:p14="http://schemas.microsoft.com/office/powerpoint/2010/main" val="586758769"/>
              </p:ext>
            </p:extLst>
          </p:nvPr>
        </p:nvGraphicFramePr>
        <p:xfrm>
          <a:off x="5753100" y="1970169"/>
          <a:ext cx="6362700" cy="4430631"/>
        </p:xfrm>
        <a:graphic>
          <a:graphicData uri="http://schemas.openxmlformats.org/drawingml/2006/table">
            <a:tbl>
              <a:tblPr firstRow="1" bandRow="1">
                <a:tableStyleId>{5C22544A-7EE6-4342-B048-85BDC9FD1C3A}</a:tableStyleId>
              </a:tblPr>
              <a:tblGrid>
                <a:gridCol w="6362700">
                  <a:extLst>
                    <a:ext uri="{9D8B030D-6E8A-4147-A177-3AD203B41FA5}">
                      <a16:colId xmlns:a16="http://schemas.microsoft.com/office/drawing/2014/main" val="2699266224"/>
                    </a:ext>
                  </a:extLst>
                </a:gridCol>
              </a:tblGrid>
              <a:tr h="4430631">
                <a:tc>
                  <a:txBody>
                    <a:bodyPr/>
                    <a:lstStyle/>
                    <a:p>
                      <a:pPr marL="342900" indent="-342900">
                        <a:buFont typeface="Wingdings" panose="05000000000000000000" pitchFamily="2" charset="2"/>
                        <a:buChar char="Ø"/>
                      </a:pPr>
                      <a:r>
                        <a:rPr lang="en-US" sz="1600" b="1" dirty="0">
                          <a:solidFill>
                            <a:schemeClr val="tx1"/>
                          </a:solidFill>
                        </a:rPr>
                        <a:t>Credit Score </a:t>
                      </a:r>
                      <a:r>
                        <a:rPr lang="en-US" sz="1600" b="0" dirty="0">
                          <a:solidFill>
                            <a:schemeClr val="tx1"/>
                          </a:solidFill>
                        </a:rPr>
                        <a:t>and </a:t>
                      </a:r>
                      <a:r>
                        <a:rPr lang="en-US" sz="1600" b="1" dirty="0">
                          <a:solidFill>
                            <a:schemeClr val="tx1"/>
                          </a:solidFill>
                        </a:rPr>
                        <a:t>Age</a:t>
                      </a:r>
                      <a:r>
                        <a:rPr lang="en-US" sz="1600" b="0" dirty="0">
                          <a:solidFill>
                            <a:schemeClr val="tx1"/>
                          </a:solidFill>
                        </a:rPr>
                        <a:t> have a perfect negative correlation of -1.0 and -1.0 respectively with themselves, as expected. </a:t>
                      </a:r>
                    </a:p>
                    <a:p>
                      <a:pPr marL="342900" indent="-342900">
                        <a:buFont typeface="Wingdings" panose="05000000000000000000" pitchFamily="2" charset="2"/>
                        <a:buChar char="Ø"/>
                      </a:pPr>
                      <a:r>
                        <a:rPr lang="en-US" sz="1600" b="1" dirty="0">
                          <a:solidFill>
                            <a:schemeClr val="tx1"/>
                          </a:solidFill>
                        </a:rPr>
                        <a:t>Age</a:t>
                      </a:r>
                      <a:r>
                        <a:rPr lang="en-US" sz="1600" b="0" dirty="0">
                          <a:solidFill>
                            <a:schemeClr val="tx1"/>
                          </a:solidFill>
                        </a:rPr>
                        <a:t> has a moderate positive correlation of 0.29 with Exited. </a:t>
                      </a:r>
                    </a:p>
                    <a:p>
                      <a:pPr marL="342900" indent="-342900">
                        <a:buFont typeface="Wingdings" panose="05000000000000000000" pitchFamily="2" charset="2"/>
                        <a:buChar char="Ø"/>
                      </a:pPr>
                      <a:r>
                        <a:rPr lang="en-US" sz="1600" b="1" dirty="0">
                          <a:solidFill>
                            <a:schemeClr val="tx1"/>
                          </a:solidFill>
                        </a:rPr>
                        <a:t>Balance</a:t>
                      </a:r>
                      <a:r>
                        <a:rPr lang="en-US" sz="1600" b="0" dirty="0">
                          <a:solidFill>
                            <a:schemeClr val="tx1"/>
                          </a:solidFill>
                        </a:rPr>
                        <a:t> has a weak positive correlation of 0.12 with Exited. </a:t>
                      </a:r>
                    </a:p>
                    <a:p>
                      <a:pPr marL="342900" indent="-342900">
                        <a:buFont typeface="Wingdings" panose="05000000000000000000" pitchFamily="2" charset="2"/>
                        <a:buChar char="Ø"/>
                      </a:pPr>
                      <a:r>
                        <a:rPr lang="en-US" sz="1600" b="1" dirty="0">
                          <a:solidFill>
                            <a:schemeClr val="tx1"/>
                          </a:solidFill>
                        </a:rPr>
                        <a:t>Num Of Products</a:t>
                      </a:r>
                      <a:r>
                        <a:rPr lang="en-US" sz="1600" b="0" dirty="0">
                          <a:solidFill>
                            <a:schemeClr val="tx1"/>
                          </a:solidFill>
                        </a:rPr>
                        <a:t> has a very weak negative correlation of -0.05 with Exited.</a:t>
                      </a:r>
                    </a:p>
                    <a:p>
                      <a:pPr marL="342900" indent="-342900">
                        <a:buFont typeface="Wingdings" panose="05000000000000000000" pitchFamily="2" charset="2"/>
                        <a:buChar char="Ø"/>
                      </a:pPr>
                      <a:r>
                        <a:rPr lang="en-US" sz="1600" b="1" dirty="0">
                          <a:solidFill>
                            <a:schemeClr val="tx1"/>
                          </a:solidFill>
                        </a:rPr>
                        <a:t> Has Cr Card </a:t>
                      </a:r>
                      <a:r>
                        <a:rPr lang="en-US" sz="1600" b="0" dirty="0">
                          <a:solidFill>
                            <a:schemeClr val="tx1"/>
                          </a:solidFill>
                        </a:rPr>
                        <a:t>has an extremely weak negative correlation of -0.01 with Exited. </a:t>
                      </a:r>
                    </a:p>
                    <a:p>
                      <a:pPr marL="342900" indent="-342900">
                        <a:buFont typeface="Wingdings" panose="05000000000000000000" pitchFamily="2" charset="2"/>
                        <a:buChar char="Ø"/>
                      </a:pPr>
                      <a:r>
                        <a:rPr lang="en-US" sz="1600" b="1" dirty="0">
                          <a:solidFill>
                            <a:schemeClr val="tx1"/>
                          </a:solidFill>
                        </a:rPr>
                        <a:t>Is Active Member</a:t>
                      </a:r>
                      <a:r>
                        <a:rPr lang="en-US" sz="1600" b="0" dirty="0">
                          <a:solidFill>
                            <a:schemeClr val="tx1"/>
                          </a:solidFill>
                        </a:rPr>
                        <a:t> has a moderate negative correlation of -0.16 with Exited.</a:t>
                      </a:r>
                    </a:p>
                    <a:p>
                      <a:pPr marL="342900" indent="-342900">
                        <a:buFont typeface="Wingdings" panose="05000000000000000000" pitchFamily="2" charset="2"/>
                        <a:buChar char="Ø"/>
                      </a:pPr>
                      <a:r>
                        <a:rPr lang="en-US" sz="1600" b="1" dirty="0">
                          <a:solidFill>
                            <a:schemeClr val="tx1"/>
                          </a:solidFill>
                        </a:rPr>
                        <a:t> Estimated Salary </a:t>
                      </a:r>
                      <a:r>
                        <a:rPr lang="en-US" sz="1600" b="0" dirty="0">
                          <a:solidFill>
                            <a:schemeClr val="tx1"/>
                          </a:solidFill>
                        </a:rPr>
                        <a:t>has a very weak positive correlation of 0.01 with Exited.</a:t>
                      </a:r>
                    </a:p>
                    <a:p>
                      <a:pPr marL="342900" indent="-342900">
                        <a:buFont typeface="Wingdings" panose="05000000000000000000" pitchFamily="2" charset="2"/>
                        <a:buChar char="Ø"/>
                      </a:pPr>
                      <a:r>
                        <a:rPr lang="en-US" sz="1600" b="0" dirty="0">
                          <a:solidFill>
                            <a:schemeClr val="tx1"/>
                          </a:solidFill>
                        </a:rPr>
                        <a:t> </a:t>
                      </a:r>
                      <a:r>
                        <a:rPr lang="en-US" sz="1600" b="1" dirty="0">
                          <a:solidFill>
                            <a:schemeClr val="tx1"/>
                          </a:solidFill>
                        </a:rPr>
                        <a:t>Notable correlations</a:t>
                      </a:r>
                      <a:r>
                        <a:rPr lang="en-US" sz="1600" b="0" dirty="0">
                          <a:solidFill>
                            <a:schemeClr val="tx1"/>
                          </a:solidFill>
                        </a:rPr>
                        <a:t> between independent variables: Age and Tenure: -0.01 (very weak negative)</a:t>
                      </a:r>
                    </a:p>
                    <a:p>
                      <a:pPr marL="0" indent="0">
                        <a:buFont typeface="Wingdings" panose="05000000000000000000" pitchFamily="2" charset="2"/>
                        <a:buNone/>
                      </a:pPr>
                      <a:r>
                        <a:rPr lang="en-US" sz="1600" b="1" dirty="0">
                          <a:solidFill>
                            <a:schemeClr val="tx1"/>
                          </a:solidFill>
                        </a:rPr>
                        <a:t>        Age and Balance</a:t>
                      </a:r>
                      <a:r>
                        <a:rPr lang="en-US" sz="1600" b="0" dirty="0">
                          <a:solidFill>
                            <a:schemeClr val="tx1"/>
                          </a:solidFill>
                        </a:rPr>
                        <a:t>: 0.03 (very weak positive)</a:t>
                      </a:r>
                    </a:p>
                    <a:p>
                      <a:pPr marL="0" indent="0">
                        <a:buFont typeface="Wingdings" panose="05000000000000000000" pitchFamily="2" charset="2"/>
                        <a:buNone/>
                      </a:pPr>
                      <a:r>
                        <a:rPr lang="en-US" sz="1600" b="1" dirty="0">
                          <a:solidFill>
                            <a:schemeClr val="tx1"/>
                          </a:solidFill>
                        </a:rPr>
                        <a:t>        Balance and Num Of Products</a:t>
                      </a:r>
                      <a:r>
                        <a:rPr lang="en-US" sz="1600" b="0" dirty="0">
                          <a:solidFill>
                            <a:schemeClr val="tx1"/>
                          </a:solidFill>
                        </a:rPr>
                        <a:t>: -0.30 (moderate negative)</a:t>
                      </a:r>
                    </a:p>
                    <a:p>
                      <a:pPr marL="342900" indent="-342900">
                        <a:buFont typeface="Wingdings" panose="05000000000000000000" pitchFamily="2" charset="2"/>
                        <a:buChar char="Ø"/>
                      </a:pPr>
                      <a:endParaRPr lang="en-IN" dirty="0">
                        <a:solidFill>
                          <a:schemeClr val="tx1"/>
                        </a:solidFill>
                      </a:endParaRPr>
                    </a:p>
                  </a:txBody>
                  <a:tcPr>
                    <a:noFill/>
                  </a:tcPr>
                </a:tc>
                <a:extLst>
                  <a:ext uri="{0D108BD9-81ED-4DB2-BD59-A6C34878D82A}">
                    <a16:rowId xmlns:a16="http://schemas.microsoft.com/office/drawing/2014/main" val="447145853"/>
                  </a:ext>
                </a:extLst>
              </a:tr>
            </a:tbl>
          </a:graphicData>
        </a:graphic>
      </p:graphicFrame>
      <p:pic>
        <p:nvPicPr>
          <p:cNvPr id="4" name="Picture 3">
            <a:extLst>
              <a:ext uri="{FF2B5EF4-FFF2-40B4-BE49-F238E27FC236}">
                <a16:creationId xmlns:a16="http://schemas.microsoft.com/office/drawing/2014/main" id="{BD9F73F1-71E6-142F-443D-2F92C3930F0C}"/>
              </a:ext>
            </a:extLst>
          </p:cNvPr>
          <p:cNvPicPr>
            <a:picLocks noChangeAspect="1"/>
          </p:cNvPicPr>
          <p:nvPr/>
        </p:nvPicPr>
        <p:blipFill>
          <a:blip r:embed="rId3"/>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568728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E578ED-9739-49F4-E4FF-0B36DD70483F}"/>
              </a:ext>
            </a:extLst>
          </p:cNvPr>
          <p:cNvPicPr>
            <a:picLocks noGrp="1" noChangeAspect="1"/>
          </p:cNvPicPr>
          <p:nvPr>
            <p:ph idx="1"/>
          </p:nvPr>
        </p:nvPicPr>
        <p:blipFill>
          <a:blip r:embed="rId2"/>
          <a:stretch>
            <a:fillRect/>
          </a:stretch>
        </p:blipFill>
        <p:spPr>
          <a:xfrm>
            <a:off x="247650" y="790574"/>
            <a:ext cx="6153149" cy="4953001"/>
          </a:xfrm>
        </p:spPr>
      </p:pic>
      <p:sp>
        <p:nvSpPr>
          <p:cNvPr id="6" name="Rectangle 5">
            <a:extLst>
              <a:ext uri="{FF2B5EF4-FFF2-40B4-BE49-F238E27FC236}">
                <a16:creationId xmlns:a16="http://schemas.microsoft.com/office/drawing/2014/main" id="{6BD55F67-D813-1FA5-C423-188188C4B77E}"/>
              </a:ext>
            </a:extLst>
          </p:cNvPr>
          <p:cNvSpPr/>
          <p:nvPr/>
        </p:nvSpPr>
        <p:spPr>
          <a:xfrm>
            <a:off x="6638924" y="333375"/>
            <a:ext cx="5305425" cy="57912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Based on the set of graphs shown, the following inferences can be made:</a:t>
            </a:r>
          </a:p>
          <a:p>
            <a:pPr algn="ctr"/>
            <a:endParaRPr lang="en-US" sz="1200" dirty="0">
              <a:solidFill>
                <a:schemeClr val="tx1"/>
              </a:solidFill>
            </a:endParaRPr>
          </a:p>
          <a:p>
            <a:pPr algn="ctr"/>
            <a:r>
              <a:rPr lang="en-US" sz="1200" dirty="0">
                <a:solidFill>
                  <a:schemeClr val="tx1"/>
                </a:solidFill>
              </a:rPr>
              <a:t>1. The graphs display the counts or frequencies of two categories - </a:t>
            </a:r>
            <a:r>
              <a:rPr lang="en-US" sz="1200" b="1" dirty="0">
                <a:solidFill>
                  <a:schemeClr val="tx1"/>
                </a:solidFill>
              </a:rPr>
              <a:t>"Exited" </a:t>
            </a:r>
            <a:r>
              <a:rPr lang="en-US" sz="1200" dirty="0">
                <a:solidFill>
                  <a:schemeClr val="tx1"/>
                </a:solidFill>
              </a:rPr>
              <a:t>(orange bars) and </a:t>
            </a:r>
            <a:r>
              <a:rPr lang="en-US" sz="1200" b="1" dirty="0">
                <a:solidFill>
                  <a:schemeClr val="tx1"/>
                </a:solidFill>
              </a:rPr>
              <a:t>not "Exited" </a:t>
            </a:r>
            <a:r>
              <a:rPr lang="en-US" sz="1200" dirty="0">
                <a:solidFill>
                  <a:schemeClr val="tx1"/>
                </a:solidFill>
              </a:rPr>
              <a:t>(blue bars) - across different variables or features.</a:t>
            </a:r>
          </a:p>
          <a:p>
            <a:pPr algn="ctr"/>
            <a:endParaRPr lang="en-US" sz="1200" dirty="0">
              <a:solidFill>
                <a:schemeClr val="tx1"/>
              </a:solidFill>
            </a:endParaRPr>
          </a:p>
          <a:p>
            <a:pPr algn="ctr"/>
            <a:r>
              <a:rPr lang="en-US" sz="1200" dirty="0">
                <a:solidFill>
                  <a:schemeClr val="tx1"/>
                </a:solidFill>
              </a:rPr>
              <a:t>2. </a:t>
            </a:r>
            <a:r>
              <a:rPr lang="en-US" sz="1200" b="1" dirty="0">
                <a:solidFill>
                  <a:schemeClr val="tx1"/>
                </a:solidFill>
              </a:rPr>
              <a:t>Geography:</a:t>
            </a:r>
            <a:r>
              <a:rPr lang="en-US" sz="1200" dirty="0">
                <a:solidFill>
                  <a:schemeClr val="tx1"/>
                </a:solidFill>
              </a:rPr>
              <a:t> Among the countries shown (France, Spain, Germany), France has the highest count of non-exited individuals, while Spain has the lowest.</a:t>
            </a:r>
          </a:p>
          <a:p>
            <a:pPr algn="ctr"/>
            <a:endParaRPr lang="en-US" sz="1200" dirty="0">
              <a:solidFill>
                <a:schemeClr val="tx1"/>
              </a:solidFill>
            </a:endParaRPr>
          </a:p>
          <a:p>
            <a:pPr algn="ctr"/>
            <a:r>
              <a:rPr lang="en-US" sz="1200" dirty="0">
                <a:solidFill>
                  <a:schemeClr val="tx1"/>
                </a:solidFill>
              </a:rPr>
              <a:t>3</a:t>
            </a:r>
            <a:r>
              <a:rPr lang="en-US" sz="1200" b="1" dirty="0">
                <a:solidFill>
                  <a:schemeClr val="tx1"/>
                </a:solidFill>
              </a:rPr>
              <a:t>. Gender</a:t>
            </a:r>
            <a:r>
              <a:rPr lang="en-US" sz="1200" dirty="0">
                <a:solidFill>
                  <a:schemeClr val="tx1"/>
                </a:solidFill>
              </a:rPr>
              <a:t>: For both genders (Female and Male), the count of non-exited individuals (blue bars) is higher than the count of exited individuals (orange bars). However, the gap between non-exited and exited is smaller for females compared to males.</a:t>
            </a:r>
          </a:p>
          <a:p>
            <a:pPr algn="ctr"/>
            <a:endParaRPr lang="en-US" sz="1200" dirty="0">
              <a:solidFill>
                <a:schemeClr val="tx1"/>
              </a:solidFill>
            </a:endParaRPr>
          </a:p>
          <a:p>
            <a:pPr algn="ctr"/>
            <a:r>
              <a:rPr lang="en-US" sz="1200" dirty="0">
                <a:solidFill>
                  <a:schemeClr val="tx1"/>
                </a:solidFill>
              </a:rPr>
              <a:t>4. </a:t>
            </a:r>
            <a:r>
              <a:rPr lang="en-US" sz="1200" b="1" dirty="0" err="1">
                <a:solidFill>
                  <a:schemeClr val="tx1"/>
                </a:solidFill>
              </a:rPr>
              <a:t>HasCrCard</a:t>
            </a:r>
            <a:r>
              <a:rPr lang="en-US" sz="1200" dirty="0">
                <a:solidFill>
                  <a:schemeClr val="tx1"/>
                </a:solidFill>
              </a:rPr>
              <a:t>: Individuals who have a credit card (</a:t>
            </a:r>
            <a:r>
              <a:rPr lang="en-US" sz="1200" dirty="0" err="1">
                <a:solidFill>
                  <a:schemeClr val="tx1"/>
                </a:solidFill>
              </a:rPr>
              <a:t>HasCrCard</a:t>
            </a:r>
            <a:r>
              <a:rPr lang="en-US" sz="1200" dirty="0">
                <a:solidFill>
                  <a:schemeClr val="tx1"/>
                </a:solidFill>
              </a:rPr>
              <a:t> = 1) have a higher count of non-exited individuals compared to those who do not have a credit card (</a:t>
            </a:r>
            <a:r>
              <a:rPr lang="en-US" sz="1200" dirty="0" err="1">
                <a:solidFill>
                  <a:schemeClr val="tx1"/>
                </a:solidFill>
              </a:rPr>
              <a:t>HasCrCard</a:t>
            </a:r>
            <a:r>
              <a:rPr lang="en-US" sz="1200" dirty="0">
                <a:solidFill>
                  <a:schemeClr val="tx1"/>
                </a:solidFill>
              </a:rPr>
              <a:t> = 0).</a:t>
            </a:r>
          </a:p>
          <a:p>
            <a:pPr algn="ctr"/>
            <a:endParaRPr lang="en-US" sz="1200" dirty="0">
              <a:solidFill>
                <a:schemeClr val="tx1"/>
              </a:solidFill>
            </a:endParaRPr>
          </a:p>
          <a:p>
            <a:pPr algn="ctr"/>
            <a:r>
              <a:rPr lang="en-US" sz="1200" dirty="0">
                <a:solidFill>
                  <a:schemeClr val="tx1"/>
                </a:solidFill>
              </a:rPr>
              <a:t>5</a:t>
            </a:r>
            <a:r>
              <a:rPr lang="en-US" sz="1200" b="1" dirty="0">
                <a:solidFill>
                  <a:schemeClr val="tx1"/>
                </a:solidFill>
              </a:rPr>
              <a:t>. Is Active Member</a:t>
            </a:r>
            <a:r>
              <a:rPr lang="en-US" sz="1200" dirty="0">
                <a:solidFill>
                  <a:schemeClr val="tx1"/>
                </a:solidFill>
              </a:rPr>
              <a:t>: Similar to the </a:t>
            </a:r>
            <a:r>
              <a:rPr lang="en-US" sz="1200" dirty="0" err="1">
                <a:solidFill>
                  <a:schemeClr val="tx1"/>
                </a:solidFill>
              </a:rPr>
              <a:t>HasCrCard</a:t>
            </a:r>
            <a:r>
              <a:rPr lang="en-US" sz="1200" dirty="0">
                <a:solidFill>
                  <a:schemeClr val="tx1"/>
                </a:solidFill>
              </a:rPr>
              <a:t> feature, individuals who are active members (</a:t>
            </a:r>
            <a:r>
              <a:rPr lang="en-US" sz="1200" dirty="0" err="1">
                <a:solidFill>
                  <a:schemeClr val="tx1"/>
                </a:solidFill>
              </a:rPr>
              <a:t>IsActiveMember</a:t>
            </a:r>
            <a:r>
              <a:rPr lang="en-US" sz="1200" dirty="0">
                <a:solidFill>
                  <a:schemeClr val="tx1"/>
                </a:solidFill>
              </a:rPr>
              <a:t> = 1) have a significantly higher count of non-exited individuals compared to those who are not active members (</a:t>
            </a:r>
            <a:r>
              <a:rPr lang="en-US" sz="1200" dirty="0" err="1">
                <a:solidFill>
                  <a:schemeClr val="tx1"/>
                </a:solidFill>
              </a:rPr>
              <a:t>IsActiveMember</a:t>
            </a:r>
            <a:r>
              <a:rPr lang="en-US" sz="1200" dirty="0">
                <a:solidFill>
                  <a:schemeClr val="tx1"/>
                </a:solidFill>
              </a:rPr>
              <a:t> = 0).</a:t>
            </a:r>
          </a:p>
          <a:p>
            <a:pPr algn="ctr"/>
            <a:endParaRPr lang="en-US" sz="1200" dirty="0">
              <a:solidFill>
                <a:schemeClr val="tx1"/>
              </a:solidFill>
            </a:endParaRPr>
          </a:p>
          <a:p>
            <a:pPr algn="ctr"/>
            <a:r>
              <a:rPr lang="en-US" sz="1200" dirty="0">
                <a:solidFill>
                  <a:schemeClr val="tx1"/>
                </a:solidFill>
              </a:rPr>
              <a:t>6. The graphs suggest that factors such as geography, gender, credit card ownership, and active membership status may influence the likelihood of individuals exiting or churning.</a:t>
            </a:r>
          </a:p>
          <a:p>
            <a:pPr algn="ctr"/>
            <a:endParaRPr lang="en-US" sz="1200" dirty="0">
              <a:solidFill>
                <a:schemeClr val="tx1"/>
              </a:solidFill>
            </a:endParaRPr>
          </a:p>
          <a:p>
            <a:pPr algn="ctr"/>
            <a:r>
              <a:rPr lang="en-US" sz="1200" dirty="0">
                <a:solidFill>
                  <a:schemeClr val="tx1"/>
                </a:solidFill>
              </a:rPr>
              <a:t>Overall, these graphs provide insights into potential relationships between various features and the likelihood of individuals exiting or staying</a:t>
            </a:r>
            <a:r>
              <a:rPr lang="en-US" sz="1100" dirty="0">
                <a:solidFill>
                  <a:schemeClr val="tx1"/>
                </a:solidFill>
              </a:rPr>
              <a:t>.</a:t>
            </a:r>
            <a:endParaRPr lang="en-IN" dirty="0"/>
          </a:p>
        </p:txBody>
      </p:sp>
    </p:spTree>
    <p:extLst>
      <p:ext uri="{BB962C8B-B14F-4D97-AF65-F5344CB8AC3E}">
        <p14:creationId xmlns:p14="http://schemas.microsoft.com/office/powerpoint/2010/main" val="110683176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4EC-529D-15B6-DFFE-7086C6EE2A6A}"/>
              </a:ext>
            </a:extLst>
          </p:cNvPr>
          <p:cNvSpPr>
            <a:spLocks noGrp="1"/>
          </p:cNvSpPr>
          <p:nvPr>
            <p:ph type="title"/>
          </p:nvPr>
        </p:nvSpPr>
        <p:spPr>
          <a:xfrm>
            <a:off x="1143000" y="286603"/>
            <a:ext cx="10012680" cy="1199297"/>
          </a:xfrm>
        </p:spPr>
        <p:txBody>
          <a:bodyPr>
            <a:normAutofit/>
          </a:bodyPr>
          <a:lstStyle/>
          <a:p>
            <a:pPr algn="ctr"/>
            <a:r>
              <a:rPr lang="en-US" sz="3600" dirty="0"/>
              <a:t>MODEL SELECTION</a:t>
            </a:r>
            <a:endParaRPr lang="en-IN" sz="3600" dirty="0"/>
          </a:p>
        </p:txBody>
      </p:sp>
      <p:sp>
        <p:nvSpPr>
          <p:cNvPr id="7" name="Content Placeholder 6">
            <a:extLst>
              <a:ext uri="{FF2B5EF4-FFF2-40B4-BE49-F238E27FC236}">
                <a16:creationId xmlns:a16="http://schemas.microsoft.com/office/drawing/2014/main" id="{1E490D27-D8C6-3B03-8B93-CDABF1FB70E0}"/>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04522240-10E8-552F-C82C-7EA899F65A84}"/>
              </a:ext>
            </a:extLst>
          </p:cNvPr>
          <p:cNvPicPr>
            <a:picLocks noChangeAspect="1"/>
          </p:cNvPicPr>
          <p:nvPr/>
        </p:nvPicPr>
        <p:blipFill>
          <a:blip r:embed="rId2"/>
          <a:stretch>
            <a:fillRect/>
          </a:stretch>
        </p:blipFill>
        <p:spPr>
          <a:xfrm>
            <a:off x="1143000" y="1586669"/>
            <a:ext cx="10267950" cy="4518855"/>
          </a:xfrm>
          <a:prstGeom prst="rect">
            <a:avLst/>
          </a:prstGeom>
        </p:spPr>
      </p:pic>
      <p:pic>
        <p:nvPicPr>
          <p:cNvPr id="10" name="Picture 9">
            <a:extLst>
              <a:ext uri="{FF2B5EF4-FFF2-40B4-BE49-F238E27FC236}">
                <a16:creationId xmlns:a16="http://schemas.microsoft.com/office/drawing/2014/main" id="{0C710B44-60A3-F7ED-D244-9C6D226746C1}"/>
              </a:ext>
            </a:extLst>
          </p:cNvPr>
          <p:cNvPicPr>
            <a:picLocks noChangeAspect="1"/>
          </p:cNvPicPr>
          <p:nvPr/>
        </p:nvPicPr>
        <p:blipFill>
          <a:blip r:embed="rId3"/>
          <a:stretch>
            <a:fillRect/>
          </a:stretch>
        </p:blipFill>
        <p:spPr>
          <a:xfrm>
            <a:off x="10506075" y="79649"/>
            <a:ext cx="1609725" cy="922229"/>
          </a:xfrm>
          <a:prstGeom prst="rect">
            <a:avLst/>
          </a:prstGeom>
        </p:spPr>
      </p:pic>
      <p:sp>
        <p:nvSpPr>
          <p:cNvPr id="3" name="Rectangle: Rounded Corners 2">
            <a:extLst>
              <a:ext uri="{FF2B5EF4-FFF2-40B4-BE49-F238E27FC236}">
                <a16:creationId xmlns:a16="http://schemas.microsoft.com/office/drawing/2014/main" id="{FDF3E53A-5E38-B837-F2B3-2BFCE63DC26B}"/>
              </a:ext>
            </a:extLst>
          </p:cNvPr>
          <p:cNvSpPr/>
          <p:nvPr/>
        </p:nvSpPr>
        <p:spPr>
          <a:xfrm>
            <a:off x="1866900" y="3114675"/>
            <a:ext cx="2036445" cy="533400"/>
          </a:xfrm>
          <a:prstGeom prst="roundRect">
            <a:avLst/>
          </a:prstGeom>
          <a:solidFill>
            <a:srgbClr val="0025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latin typeface="Aptos" panose="020B0004020202020204" pitchFamily="34" charset="0"/>
              </a:rPr>
              <a:t>K-NEAREST NEIGHBOUR (KNN)</a:t>
            </a:r>
          </a:p>
        </p:txBody>
      </p:sp>
      <p:cxnSp>
        <p:nvCxnSpPr>
          <p:cNvPr id="5" name="Connector: Elbow 4">
            <a:extLst>
              <a:ext uri="{FF2B5EF4-FFF2-40B4-BE49-F238E27FC236}">
                <a16:creationId xmlns:a16="http://schemas.microsoft.com/office/drawing/2014/main" id="{9F8FAF0C-7CF2-74DF-0BCF-2C95EB2E7B7B}"/>
              </a:ext>
            </a:extLst>
          </p:cNvPr>
          <p:cNvCxnSpPr/>
          <p:nvPr/>
        </p:nvCxnSpPr>
        <p:spPr>
          <a:xfrm>
            <a:off x="6429375" y="2524125"/>
            <a:ext cx="2552700" cy="1562100"/>
          </a:xfrm>
          <a:prstGeom prst="bentConnector3">
            <a:avLst/>
          </a:prstGeom>
          <a:ln>
            <a:solidFill>
              <a:srgbClr val="F6F7F8"/>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971480D6-7270-14DE-A0F7-0F4AA148A8DD}"/>
              </a:ext>
            </a:extLst>
          </p:cNvPr>
          <p:cNvSpPr/>
          <p:nvPr/>
        </p:nvSpPr>
        <p:spPr>
          <a:xfrm>
            <a:off x="9027795" y="3988646"/>
            <a:ext cx="2112645" cy="622301"/>
          </a:xfrm>
          <a:prstGeom prst="roundRect">
            <a:avLst/>
          </a:prstGeom>
          <a:solidFill>
            <a:srgbClr val="002525"/>
          </a:solidFill>
          <a:ln>
            <a:solidFill>
              <a:srgbClr val="F6F7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RANDOM FORESTS</a:t>
            </a:r>
            <a:endParaRPr lang="en-IN" sz="1400" b="1" dirty="0"/>
          </a:p>
        </p:txBody>
      </p:sp>
    </p:spTree>
    <p:extLst>
      <p:ext uri="{BB962C8B-B14F-4D97-AF65-F5344CB8AC3E}">
        <p14:creationId xmlns:p14="http://schemas.microsoft.com/office/powerpoint/2010/main" val="370491240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5B42DB-7E9D-1819-F1F6-5CD98D5D271D}"/>
              </a:ext>
            </a:extLst>
          </p:cNvPr>
          <p:cNvSpPr>
            <a:spLocks noGrp="1"/>
          </p:cNvSpPr>
          <p:nvPr>
            <p:ph type="title"/>
          </p:nvPr>
        </p:nvSpPr>
        <p:spPr/>
        <p:txBody>
          <a:bodyPr>
            <a:normAutofit/>
          </a:bodyPr>
          <a:lstStyle/>
          <a:p>
            <a:pPr algn="ctr"/>
            <a:r>
              <a:rPr lang="en-IN" sz="3200" dirty="0"/>
              <a:t>TEAM MEMBERS</a:t>
            </a:r>
          </a:p>
        </p:txBody>
      </p:sp>
      <p:graphicFrame>
        <p:nvGraphicFramePr>
          <p:cNvPr id="8" name="Content Placeholder 7">
            <a:extLst>
              <a:ext uri="{FF2B5EF4-FFF2-40B4-BE49-F238E27FC236}">
                <a16:creationId xmlns:a16="http://schemas.microsoft.com/office/drawing/2014/main" id="{E2A113A9-CEEA-8EC8-A93B-164787E7B722}"/>
              </a:ext>
            </a:extLst>
          </p:cNvPr>
          <p:cNvGraphicFramePr>
            <a:graphicFrameLocks noGrp="1"/>
          </p:cNvGraphicFramePr>
          <p:nvPr>
            <p:ph idx="1"/>
            <p:extLst>
              <p:ext uri="{D42A27DB-BD31-4B8C-83A1-F6EECF244321}">
                <p14:modId xmlns:p14="http://schemas.microsoft.com/office/powerpoint/2010/main" val="3626449609"/>
              </p:ext>
            </p:extLst>
          </p:nvPr>
        </p:nvGraphicFramePr>
        <p:xfrm>
          <a:off x="2000249" y="2313307"/>
          <a:ext cx="8191502" cy="2745736"/>
        </p:xfrm>
        <a:graphic>
          <a:graphicData uri="http://schemas.openxmlformats.org/drawingml/2006/table">
            <a:tbl>
              <a:tblPr firstRow="1" bandRow="1">
                <a:tableStyleId>{7E9639D4-E3E2-4D34-9284-5A2195B3D0D7}</a:tableStyleId>
              </a:tblPr>
              <a:tblGrid>
                <a:gridCol w="4095751">
                  <a:extLst>
                    <a:ext uri="{9D8B030D-6E8A-4147-A177-3AD203B41FA5}">
                      <a16:colId xmlns:a16="http://schemas.microsoft.com/office/drawing/2014/main" val="699830628"/>
                    </a:ext>
                  </a:extLst>
                </a:gridCol>
                <a:gridCol w="4095751">
                  <a:extLst>
                    <a:ext uri="{9D8B030D-6E8A-4147-A177-3AD203B41FA5}">
                      <a16:colId xmlns:a16="http://schemas.microsoft.com/office/drawing/2014/main" val="1907977477"/>
                    </a:ext>
                  </a:extLst>
                </a:gridCol>
              </a:tblGrid>
              <a:tr h="534668">
                <a:tc>
                  <a:txBody>
                    <a:bodyPr/>
                    <a:lstStyle/>
                    <a:p>
                      <a:pPr algn="ctr"/>
                      <a:r>
                        <a:rPr lang="en-IN" dirty="0"/>
                        <a:t>ROLL NUMBER</a:t>
                      </a:r>
                    </a:p>
                  </a:txBody>
                  <a:tcPr/>
                </a:tc>
                <a:tc>
                  <a:txBody>
                    <a:bodyPr/>
                    <a:lstStyle/>
                    <a:p>
                      <a:pPr algn="ctr"/>
                      <a:r>
                        <a:rPr lang="en-IN" dirty="0"/>
                        <a:t>MEMBER NAME</a:t>
                      </a:r>
                    </a:p>
                  </a:txBody>
                  <a:tcPr/>
                </a:tc>
                <a:extLst>
                  <a:ext uri="{0D108BD9-81ED-4DB2-BD59-A6C34878D82A}">
                    <a16:rowId xmlns:a16="http://schemas.microsoft.com/office/drawing/2014/main" val="1415679539"/>
                  </a:ext>
                </a:extLst>
              </a:tr>
              <a:tr h="647700">
                <a:tc>
                  <a:txBody>
                    <a:bodyPr/>
                    <a:lstStyle/>
                    <a:p>
                      <a:pPr algn="ctr"/>
                      <a:r>
                        <a:rPr lang="en-IN" dirty="0"/>
                        <a:t>PRACHI SINGLA</a:t>
                      </a:r>
                    </a:p>
                  </a:txBody>
                  <a:tcPr/>
                </a:tc>
                <a:tc>
                  <a:txBody>
                    <a:bodyPr/>
                    <a:lstStyle/>
                    <a:p>
                      <a:pPr algn="ctr"/>
                      <a:r>
                        <a:rPr lang="en-IN" dirty="0"/>
                        <a:t>2210990662</a:t>
                      </a:r>
                    </a:p>
                  </a:txBody>
                  <a:tcPr/>
                </a:tc>
                <a:extLst>
                  <a:ext uri="{0D108BD9-81ED-4DB2-BD59-A6C34878D82A}">
                    <a16:rowId xmlns:a16="http://schemas.microsoft.com/office/drawing/2014/main" val="4001191264"/>
                  </a:ext>
                </a:extLst>
              </a:tr>
              <a:tr h="747393">
                <a:tc>
                  <a:txBody>
                    <a:bodyPr/>
                    <a:lstStyle/>
                    <a:p>
                      <a:pPr algn="ctr"/>
                      <a:r>
                        <a:rPr lang="en-IN" dirty="0"/>
                        <a:t>PRATISTHA NEGI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2210990678</a:t>
                      </a:r>
                    </a:p>
                    <a:p>
                      <a:endParaRPr lang="en-IN" dirty="0"/>
                    </a:p>
                  </a:txBody>
                  <a:tcPr/>
                </a:tc>
                <a:extLst>
                  <a:ext uri="{0D108BD9-81ED-4DB2-BD59-A6C34878D82A}">
                    <a16:rowId xmlns:a16="http://schemas.microsoft.com/office/drawing/2014/main" val="2101068814"/>
                  </a:ext>
                </a:extLst>
              </a:tr>
              <a:tr h="815975">
                <a:tc>
                  <a:txBody>
                    <a:bodyPr/>
                    <a:lstStyle/>
                    <a:p>
                      <a:pPr algn="ctr"/>
                      <a:r>
                        <a:rPr lang="en-IN" dirty="0"/>
                        <a:t>PUNAL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2210990690</a:t>
                      </a:r>
                    </a:p>
                    <a:p>
                      <a:endParaRPr lang="en-IN" dirty="0"/>
                    </a:p>
                  </a:txBody>
                  <a:tcPr/>
                </a:tc>
                <a:extLst>
                  <a:ext uri="{0D108BD9-81ED-4DB2-BD59-A6C34878D82A}">
                    <a16:rowId xmlns:a16="http://schemas.microsoft.com/office/drawing/2014/main" val="3924768883"/>
                  </a:ext>
                </a:extLst>
              </a:tr>
            </a:tbl>
          </a:graphicData>
        </a:graphic>
      </p:graphicFrame>
      <p:pic>
        <p:nvPicPr>
          <p:cNvPr id="2" name="Picture 1">
            <a:extLst>
              <a:ext uri="{FF2B5EF4-FFF2-40B4-BE49-F238E27FC236}">
                <a16:creationId xmlns:a16="http://schemas.microsoft.com/office/drawing/2014/main" id="{004A36C2-E3B2-D1E1-8FCB-8ADF3FA9C149}"/>
              </a:ext>
            </a:extLst>
          </p:cNvPr>
          <p:cNvPicPr>
            <a:picLocks noChangeAspect="1"/>
          </p:cNvPicPr>
          <p:nvPr/>
        </p:nvPicPr>
        <p:blipFill>
          <a:blip r:embed="rId3"/>
          <a:stretch>
            <a:fillRect/>
          </a:stretch>
        </p:blipFill>
        <p:spPr>
          <a:xfrm>
            <a:off x="10344150" y="108224"/>
            <a:ext cx="1743075" cy="998627"/>
          </a:xfrm>
          <a:prstGeom prst="rect">
            <a:avLst/>
          </a:prstGeom>
        </p:spPr>
      </p:pic>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8691-2849-1959-FEBC-FA0A07A3F0DF}"/>
              </a:ext>
            </a:extLst>
          </p:cNvPr>
          <p:cNvSpPr>
            <a:spLocks noGrp="1"/>
          </p:cNvSpPr>
          <p:nvPr>
            <p:ph type="title"/>
          </p:nvPr>
        </p:nvSpPr>
        <p:spPr>
          <a:xfrm>
            <a:off x="1097280" y="286603"/>
            <a:ext cx="10058400" cy="702305"/>
          </a:xfrm>
        </p:spPr>
        <p:txBody>
          <a:bodyPr>
            <a:normAutofit/>
          </a:bodyPr>
          <a:lstStyle/>
          <a:p>
            <a:pPr algn="ctr"/>
            <a:r>
              <a:rPr lang="en-US" sz="3600" b="1" dirty="0">
                <a:latin typeface="+mn-lt"/>
              </a:rPr>
              <a:t>EVALUATION METRICS</a:t>
            </a:r>
            <a:endParaRPr lang="en-IN" sz="3600" b="1" dirty="0">
              <a:latin typeface="+mn-lt"/>
            </a:endParaRPr>
          </a:p>
        </p:txBody>
      </p:sp>
      <p:sp>
        <p:nvSpPr>
          <p:cNvPr id="3" name="Content Placeholder 2">
            <a:extLst>
              <a:ext uri="{FF2B5EF4-FFF2-40B4-BE49-F238E27FC236}">
                <a16:creationId xmlns:a16="http://schemas.microsoft.com/office/drawing/2014/main" id="{78BAB749-FA7B-7BF9-29F7-BB0E885220BF}"/>
              </a:ext>
            </a:extLst>
          </p:cNvPr>
          <p:cNvSpPr>
            <a:spLocks noGrp="1"/>
          </p:cNvSpPr>
          <p:nvPr>
            <p:ph idx="1"/>
          </p:nvPr>
        </p:nvSpPr>
        <p:spPr>
          <a:xfrm>
            <a:off x="1097280" y="1128117"/>
            <a:ext cx="10058400" cy="4601766"/>
          </a:xfrm>
        </p:spPr>
        <p:txBody>
          <a:bodyPr>
            <a:normAutofit fontScale="92500" lnSpcReduction="20000"/>
          </a:bodyPr>
          <a:lstStyle/>
          <a:p>
            <a:pPr>
              <a:buFont typeface="Wingdings" panose="05000000000000000000" pitchFamily="2" charset="2"/>
              <a:buChar char="v"/>
            </a:pPr>
            <a:endParaRPr lang="en-US" dirty="0"/>
          </a:p>
          <a:p>
            <a:pPr>
              <a:buFont typeface="Wingdings" panose="05000000000000000000" pitchFamily="2" charset="2"/>
              <a:buChar char="v"/>
            </a:pPr>
            <a:r>
              <a:rPr lang="en-US" sz="2200" b="1" dirty="0"/>
              <a:t> Precision: </a:t>
            </a:r>
            <a:r>
              <a:rPr lang="en-US" sz="2200" dirty="0"/>
              <a:t>The fraction of instances predicted as positive that are actually positive. It measures the exactness of the positive predictions made.</a:t>
            </a:r>
          </a:p>
          <a:p>
            <a:pPr>
              <a:buFont typeface="Wingdings" panose="05000000000000000000" pitchFamily="2" charset="2"/>
              <a:buChar char="v"/>
            </a:pPr>
            <a:r>
              <a:rPr lang="en-US" sz="2200" b="1" dirty="0"/>
              <a:t>  Recall: </a:t>
            </a:r>
            <a:r>
              <a:rPr lang="en-US" sz="2200" dirty="0"/>
              <a:t>The fraction of actual positive instances that were correctly predicted as positive. It measures how well the model identifies all positive instances.</a:t>
            </a:r>
          </a:p>
          <a:p>
            <a:pPr>
              <a:buFont typeface="Wingdings" panose="05000000000000000000" pitchFamily="2" charset="2"/>
              <a:buChar char="v"/>
            </a:pPr>
            <a:r>
              <a:rPr lang="en-US" sz="2200" dirty="0"/>
              <a:t>  </a:t>
            </a:r>
            <a:r>
              <a:rPr lang="en-US" sz="2200" b="1" dirty="0"/>
              <a:t>F1-score: </a:t>
            </a:r>
            <a:r>
              <a:rPr lang="en-US" sz="2200" dirty="0"/>
              <a:t>The harmonic mean of precision and recall, providing a balanced measure that combines both metrics into one score.</a:t>
            </a:r>
          </a:p>
          <a:p>
            <a:pPr>
              <a:buFont typeface="Wingdings" panose="05000000000000000000" pitchFamily="2" charset="2"/>
              <a:buChar char="v"/>
            </a:pPr>
            <a:r>
              <a:rPr lang="en-US" sz="2200" dirty="0"/>
              <a:t>  </a:t>
            </a:r>
            <a:r>
              <a:rPr lang="en-US" sz="2200" b="1" dirty="0"/>
              <a:t>Support: </a:t>
            </a:r>
            <a:r>
              <a:rPr lang="en-US" sz="2200" dirty="0"/>
              <a:t>The number of instances of each class in the dataset.</a:t>
            </a:r>
          </a:p>
          <a:p>
            <a:pPr>
              <a:buFont typeface="Wingdings" panose="05000000000000000000" pitchFamily="2" charset="2"/>
              <a:buChar char="v"/>
            </a:pPr>
            <a:r>
              <a:rPr lang="en-US" sz="2200" dirty="0"/>
              <a:t>  </a:t>
            </a:r>
            <a:r>
              <a:rPr lang="en-US" sz="2200" b="1" dirty="0"/>
              <a:t>Accuracy: </a:t>
            </a:r>
            <a:r>
              <a:rPr lang="en-US" sz="2200" dirty="0"/>
              <a:t>The fraction of instances that were correctly classified by the model.</a:t>
            </a:r>
          </a:p>
          <a:p>
            <a:pPr>
              <a:buFont typeface="Wingdings" panose="05000000000000000000" pitchFamily="2" charset="2"/>
              <a:buChar char="v"/>
            </a:pPr>
            <a:r>
              <a:rPr lang="en-US" sz="2200" b="1" dirty="0"/>
              <a:t>  Macro avg</a:t>
            </a:r>
            <a:r>
              <a:rPr lang="en-US" sz="2200" dirty="0"/>
              <a:t>: The unweighted mean of the metric values across all classes.</a:t>
            </a:r>
          </a:p>
          <a:p>
            <a:pPr>
              <a:buFont typeface="Wingdings" panose="05000000000000000000" pitchFamily="2" charset="2"/>
              <a:buChar char="v"/>
            </a:pPr>
            <a:r>
              <a:rPr lang="en-US" sz="2200" dirty="0"/>
              <a:t>  </a:t>
            </a:r>
            <a:r>
              <a:rPr lang="en-US" sz="2200" b="1" dirty="0"/>
              <a:t>Weighted avg: </a:t>
            </a:r>
            <a:r>
              <a:rPr lang="en-US" sz="2200" dirty="0"/>
              <a:t>The mean of the metric values weighted by the frequency/support of each class. It   accounts for class imbalance.</a:t>
            </a:r>
            <a:endParaRPr lang="en-IN" sz="22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C910BE-B6CA-13DA-E3B0-59C107E53463}"/>
                  </a:ext>
                </a:extLst>
              </p14:cNvPr>
              <p14:cNvContentPartPr/>
              <p14:nvPr/>
            </p14:nvContentPartPr>
            <p14:xfrm>
              <a:off x="1228785" y="3047610"/>
              <a:ext cx="360" cy="360"/>
            </p14:xfrm>
          </p:contentPart>
        </mc:Choice>
        <mc:Fallback xmlns="">
          <p:pic>
            <p:nvPicPr>
              <p:cNvPr id="4" name="Ink 3">
                <a:extLst>
                  <a:ext uri="{FF2B5EF4-FFF2-40B4-BE49-F238E27FC236}">
                    <a16:creationId xmlns:a16="http://schemas.microsoft.com/office/drawing/2014/main" id="{8DC910BE-B6CA-13DA-E3B0-59C107E53463}"/>
                  </a:ext>
                </a:extLst>
              </p:cNvPr>
              <p:cNvPicPr/>
              <p:nvPr/>
            </p:nvPicPr>
            <p:blipFill>
              <a:blip r:embed="rId3"/>
              <a:stretch>
                <a:fillRect/>
              </a:stretch>
            </p:blipFill>
            <p:spPr>
              <a:xfrm>
                <a:off x="1210785" y="3011970"/>
                <a:ext cx="36000" cy="72000"/>
              </a:xfrm>
              <a:prstGeom prst="rect">
                <a:avLst/>
              </a:prstGeom>
            </p:spPr>
          </p:pic>
        </mc:Fallback>
      </mc:AlternateContent>
      <p:pic>
        <p:nvPicPr>
          <p:cNvPr id="7" name="Picture 6">
            <a:extLst>
              <a:ext uri="{FF2B5EF4-FFF2-40B4-BE49-F238E27FC236}">
                <a16:creationId xmlns:a16="http://schemas.microsoft.com/office/drawing/2014/main" id="{97F836CE-A08A-95B5-8DEE-B5BBA80713FC}"/>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988499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6F6C-C625-B342-4C1C-7423418B1A5D}"/>
              </a:ext>
            </a:extLst>
          </p:cNvPr>
          <p:cNvSpPr>
            <a:spLocks noGrp="1"/>
          </p:cNvSpPr>
          <p:nvPr>
            <p:ph type="title"/>
          </p:nvPr>
        </p:nvSpPr>
        <p:spPr>
          <a:xfrm>
            <a:off x="920114" y="296584"/>
            <a:ext cx="10058400" cy="808772"/>
          </a:xfrm>
        </p:spPr>
        <p:txBody>
          <a:bodyPr>
            <a:normAutofit/>
          </a:bodyPr>
          <a:lstStyle/>
          <a:p>
            <a:r>
              <a:rPr lang="en-IN" sz="3200" dirty="0"/>
              <a:t>1.Regression</a:t>
            </a:r>
          </a:p>
        </p:txBody>
      </p:sp>
      <p:sp>
        <p:nvSpPr>
          <p:cNvPr id="3" name="Content Placeholder 2">
            <a:extLst>
              <a:ext uri="{FF2B5EF4-FFF2-40B4-BE49-F238E27FC236}">
                <a16:creationId xmlns:a16="http://schemas.microsoft.com/office/drawing/2014/main" id="{DFB18F4A-0E10-FD25-0515-8CAE2EB08BD8}"/>
              </a:ext>
            </a:extLst>
          </p:cNvPr>
          <p:cNvSpPr>
            <a:spLocks noGrp="1"/>
          </p:cNvSpPr>
          <p:nvPr>
            <p:ph idx="1"/>
          </p:nvPr>
        </p:nvSpPr>
        <p:spPr>
          <a:xfrm>
            <a:off x="742950" y="1208833"/>
            <a:ext cx="10412729" cy="4830017"/>
          </a:xfrm>
        </p:spPr>
        <p:txBody>
          <a:bodyPr/>
          <a:lstStyle/>
          <a:p>
            <a:r>
              <a:rPr lang="en-US" dirty="0">
                <a:solidFill>
                  <a:schemeClr val="tx1"/>
                </a:solidFill>
                <a:latin typeface="Söhne"/>
              </a:rPr>
              <a:t>R</a:t>
            </a:r>
            <a:r>
              <a:rPr lang="en-US" b="0" i="0" dirty="0">
                <a:solidFill>
                  <a:schemeClr val="tx1"/>
                </a:solidFill>
                <a:effectLst/>
                <a:latin typeface="Söhne"/>
              </a:rPr>
              <a:t>egression techniques can be employed to predict customer churn. Customer churn refers to the phenomenon where customers discontinue their relationship with a company or service. Predicting churn is crucial for businesses as it allows them to take proactive measures to retain customers.</a:t>
            </a:r>
          </a:p>
          <a:p>
            <a:pPr algn="ctr"/>
            <a:r>
              <a:rPr lang="en-US" sz="2400" b="1" dirty="0">
                <a:solidFill>
                  <a:srgbClr val="FF0000"/>
                </a:solidFill>
                <a:latin typeface="Söhne"/>
              </a:rPr>
              <a:t>LINEAR REGRESSION:</a:t>
            </a:r>
          </a:p>
          <a:p>
            <a:pPr algn="l"/>
            <a:r>
              <a:rPr lang="en-US" b="0" i="0" dirty="0">
                <a:solidFill>
                  <a:schemeClr val="tx1"/>
                </a:solidFill>
                <a:effectLst/>
              </a:rPr>
              <a:t>Using linear regression for customer churn prediction may not be the best choice for several reasons:</a:t>
            </a:r>
          </a:p>
          <a:p>
            <a:pPr algn="l">
              <a:buFont typeface="Wingdings" panose="05000000000000000000" pitchFamily="2" charset="2"/>
              <a:buChar char="§"/>
            </a:pPr>
            <a:r>
              <a:rPr lang="en-US" b="1" i="0" dirty="0">
                <a:solidFill>
                  <a:schemeClr val="tx1"/>
                </a:solidFill>
                <a:effectLst/>
              </a:rPr>
              <a:t>Binary Outcome</a:t>
            </a:r>
            <a:r>
              <a:rPr lang="en-US" b="0" i="0" dirty="0">
                <a:solidFill>
                  <a:schemeClr val="tx1"/>
                </a:solidFill>
                <a:effectLst/>
              </a:rPr>
              <a:t>: Customer churn prediction is typically a binary classification problem where the outcome is either churned or not churned. Linear regression, however, is designed for continuous outcomes and may not be suitable for predicting binary outcomes directly.</a:t>
            </a:r>
          </a:p>
          <a:p>
            <a:pPr>
              <a:buFont typeface="Wingdings" panose="05000000000000000000" pitchFamily="2" charset="2"/>
              <a:buChar char="§"/>
            </a:pPr>
            <a:r>
              <a:rPr lang="en-US" b="1" i="0" dirty="0">
                <a:solidFill>
                  <a:schemeClr val="tx1"/>
                </a:solidFill>
                <a:effectLst/>
                <a:latin typeface="Söhne"/>
              </a:rPr>
              <a:t>Outliers and Skewed Data</a:t>
            </a:r>
            <a:r>
              <a:rPr lang="en-US" b="0" i="0" dirty="0">
                <a:solidFill>
                  <a:schemeClr val="tx1"/>
                </a:solidFill>
                <a:effectLst/>
                <a:latin typeface="Söhne"/>
              </a:rPr>
              <a:t>: Linear regression is sensitive to outliers and skewed data. In customer churn prediction, you might have imbalanced classes or outliers in the dataset, which can negatively impact the performance of linear regression.</a:t>
            </a:r>
          </a:p>
          <a:p>
            <a:pPr algn="l">
              <a:buFont typeface="Wingdings" panose="05000000000000000000" pitchFamily="2" charset="2"/>
              <a:buChar char="§"/>
            </a:pPr>
            <a:endParaRPr lang="en-US" b="0" i="0" dirty="0">
              <a:solidFill>
                <a:schemeClr val="tx1"/>
              </a:solidFill>
              <a:effectLst/>
            </a:endParaRPr>
          </a:p>
          <a:p>
            <a:endParaRPr lang="en-IN" b="1" i="1" dirty="0">
              <a:solidFill>
                <a:schemeClr val="tx1"/>
              </a:solidFill>
            </a:endParaRPr>
          </a:p>
        </p:txBody>
      </p:sp>
      <p:pic>
        <p:nvPicPr>
          <p:cNvPr id="4" name="Picture 3">
            <a:extLst>
              <a:ext uri="{FF2B5EF4-FFF2-40B4-BE49-F238E27FC236}">
                <a16:creationId xmlns:a16="http://schemas.microsoft.com/office/drawing/2014/main" id="{16F85269-AF43-67AB-8E40-C84C2BD83EC4}"/>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774574371"/>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D367F-CB61-CC06-CBF1-12B16520F567}"/>
              </a:ext>
            </a:extLst>
          </p:cNvPr>
          <p:cNvSpPr>
            <a:spLocks noGrp="1"/>
          </p:cNvSpPr>
          <p:nvPr>
            <p:ph idx="1"/>
          </p:nvPr>
        </p:nvSpPr>
        <p:spPr>
          <a:xfrm>
            <a:off x="734916" y="232742"/>
            <a:ext cx="10365105" cy="5977558"/>
          </a:xfrm>
        </p:spPr>
        <p:txBody>
          <a:bodyPr>
            <a:normAutofit fontScale="25000" lnSpcReduction="20000"/>
          </a:bodyPr>
          <a:lstStyle/>
          <a:p>
            <a:pPr algn="ctr"/>
            <a:r>
              <a:rPr lang="en-IN" sz="11200" b="1" dirty="0">
                <a:solidFill>
                  <a:srgbClr val="FF0000"/>
                </a:solidFill>
              </a:rPr>
              <a:t>LOGISTIC REGRESSION</a:t>
            </a:r>
          </a:p>
          <a:p>
            <a:pPr algn="ctr"/>
            <a:r>
              <a:rPr lang="en-US" sz="7200" b="0" i="0" dirty="0">
                <a:solidFill>
                  <a:schemeClr val="tx1"/>
                </a:solidFill>
                <a:effectLst/>
              </a:rPr>
              <a:t>Logistic regression is a commonly used technique for customer churn prediction, and it's well-suited for binary classification.</a:t>
            </a:r>
          </a:p>
          <a:p>
            <a:endParaRPr lang="en-US" sz="6400" b="1" i="1" dirty="0">
              <a:solidFill>
                <a:schemeClr val="tx1"/>
              </a:solidFill>
            </a:endParaRPr>
          </a:p>
          <a:p>
            <a:r>
              <a:rPr lang="en-US" sz="6400" b="1" dirty="0">
                <a:solidFill>
                  <a:schemeClr val="tx1"/>
                </a:solidFill>
              </a:rPr>
              <a:t>1. Target Variable</a:t>
            </a:r>
            <a:r>
              <a:rPr lang="en-US" sz="6400" dirty="0">
                <a:solidFill>
                  <a:schemeClr val="tx1"/>
                </a:solidFill>
              </a:rPr>
              <a:t>:</a:t>
            </a:r>
          </a:p>
          <a:p>
            <a:r>
              <a:rPr lang="en-US" sz="6400" dirty="0">
                <a:solidFill>
                  <a:schemeClr val="tx1"/>
                </a:solidFill>
              </a:rPr>
              <a:t>   - Identify the target variable, which is whether a customer churns or not (usually represented as a binary outcome: 1 for churn, 0 for non-churn).</a:t>
            </a:r>
          </a:p>
          <a:p>
            <a:r>
              <a:rPr lang="en-US" sz="6400" b="1" dirty="0">
                <a:solidFill>
                  <a:schemeClr val="tx1"/>
                </a:solidFill>
              </a:rPr>
              <a:t>2. Data Preparation:</a:t>
            </a:r>
          </a:p>
          <a:p>
            <a:r>
              <a:rPr lang="en-US" sz="6400" dirty="0">
                <a:solidFill>
                  <a:schemeClr val="tx1"/>
                </a:solidFill>
              </a:rPr>
              <a:t>   - Split the data into training and testing sets to evaluate model performance.</a:t>
            </a:r>
          </a:p>
          <a:p>
            <a:r>
              <a:rPr lang="en-US" sz="6400" dirty="0">
                <a:solidFill>
                  <a:schemeClr val="tx1"/>
                </a:solidFill>
              </a:rPr>
              <a:t>   - Handle missing values and outliers appropriately, either through imputation or removal.</a:t>
            </a:r>
          </a:p>
          <a:p>
            <a:pPr marL="0" indent="0">
              <a:buNone/>
            </a:pPr>
            <a:r>
              <a:rPr lang="en-US" sz="6400" b="1" dirty="0">
                <a:solidFill>
                  <a:schemeClr val="tx1"/>
                </a:solidFill>
              </a:rPr>
              <a:t>    3. Model Building:</a:t>
            </a:r>
          </a:p>
          <a:p>
            <a:r>
              <a:rPr lang="en-US" sz="6400" dirty="0">
                <a:solidFill>
                  <a:schemeClr val="tx1"/>
                </a:solidFill>
              </a:rPr>
              <a:t>   - Fit a linear regression model to the training data, treating churn as the dependent variable and the selected features as independent variables.</a:t>
            </a:r>
          </a:p>
          <a:p>
            <a:r>
              <a:rPr lang="en-US" sz="6400" dirty="0">
                <a:solidFill>
                  <a:schemeClr val="tx1"/>
                </a:solidFill>
              </a:rPr>
              <a:t>   - The linear regression model estimates the relationship between the predictors and the probability of churn.</a:t>
            </a:r>
          </a:p>
          <a:p>
            <a:pPr marL="0" indent="0">
              <a:buNone/>
            </a:pPr>
            <a:r>
              <a:rPr lang="en-US" sz="6400" b="1" dirty="0">
                <a:solidFill>
                  <a:schemeClr val="tx1"/>
                </a:solidFill>
              </a:rPr>
              <a:t>     4. Model Evaluation:</a:t>
            </a:r>
          </a:p>
          <a:p>
            <a:r>
              <a:rPr lang="en-US" sz="6400" dirty="0">
                <a:solidFill>
                  <a:schemeClr val="tx1"/>
                </a:solidFill>
              </a:rPr>
              <a:t>- Consider using techniques like cross-validation to assess the model's robustness and generalization ability.</a:t>
            </a:r>
          </a:p>
          <a:p>
            <a:endParaRPr lang="en-US" b="1" i="1" dirty="0">
              <a:solidFill>
                <a:schemeClr val="tx1"/>
              </a:solidFill>
            </a:endParaRPr>
          </a:p>
        </p:txBody>
      </p:sp>
      <p:pic>
        <p:nvPicPr>
          <p:cNvPr id="2" name="Picture 1">
            <a:extLst>
              <a:ext uri="{FF2B5EF4-FFF2-40B4-BE49-F238E27FC236}">
                <a16:creationId xmlns:a16="http://schemas.microsoft.com/office/drawing/2014/main" id="{06252AFE-3A8C-6F2C-E883-8CD98231B45C}"/>
              </a:ext>
            </a:extLst>
          </p:cNvPr>
          <p:cNvPicPr>
            <a:picLocks noChangeAspect="1"/>
          </p:cNvPicPr>
          <p:nvPr/>
        </p:nvPicPr>
        <p:blipFill>
          <a:blip r:embed="rId3"/>
          <a:stretch>
            <a:fillRect/>
          </a:stretch>
        </p:blipFill>
        <p:spPr>
          <a:xfrm>
            <a:off x="10842721" y="155850"/>
            <a:ext cx="1228725" cy="703950"/>
          </a:xfrm>
          <a:prstGeom prst="rect">
            <a:avLst/>
          </a:prstGeom>
        </p:spPr>
      </p:pic>
    </p:spTree>
    <p:extLst>
      <p:ext uri="{BB962C8B-B14F-4D97-AF65-F5344CB8AC3E}">
        <p14:creationId xmlns:p14="http://schemas.microsoft.com/office/powerpoint/2010/main" val="391522034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CDE-98B8-3F71-7860-B466EE7AEC59}"/>
              </a:ext>
            </a:extLst>
          </p:cNvPr>
          <p:cNvSpPr>
            <a:spLocks noGrp="1"/>
          </p:cNvSpPr>
          <p:nvPr>
            <p:ph type="title"/>
          </p:nvPr>
        </p:nvSpPr>
        <p:spPr/>
        <p:txBody>
          <a:bodyPr>
            <a:normAutofit/>
          </a:bodyPr>
          <a:lstStyle/>
          <a:p>
            <a:r>
              <a:rPr lang="en-US" sz="3200" dirty="0"/>
              <a:t>Model Accuracy</a:t>
            </a:r>
            <a:endParaRPr lang="en-IN" sz="3200" dirty="0"/>
          </a:p>
        </p:txBody>
      </p:sp>
      <p:pic>
        <p:nvPicPr>
          <p:cNvPr id="5" name="Content Placeholder 4">
            <a:extLst>
              <a:ext uri="{FF2B5EF4-FFF2-40B4-BE49-F238E27FC236}">
                <a16:creationId xmlns:a16="http://schemas.microsoft.com/office/drawing/2014/main" id="{0826DC43-12C0-6C94-47DF-23B9438EC2B8}"/>
              </a:ext>
            </a:extLst>
          </p:cNvPr>
          <p:cNvPicPr>
            <a:picLocks noGrp="1" noChangeAspect="1"/>
          </p:cNvPicPr>
          <p:nvPr>
            <p:ph idx="1"/>
          </p:nvPr>
        </p:nvPicPr>
        <p:blipFill>
          <a:blip r:embed="rId2"/>
          <a:stretch>
            <a:fillRect/>
          </a:stretch>
        </p:blipFill>
        <p:spPr>
          <a:xfrm>
            <a:off x="678181" y="1968718"/>
            <a:ext cx="5998844" cy="20764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0F59E8F-7076-CF6F-5DC8-FF8CACFA2A75}"/>
              </a:ext>
            </a:extLst>
          </p:cNvPr>
          <p:cNvPicPr>
            <a:picLocks noChangeAspect="1"/>
          </p:cNvPicPr>
          <p:nvPr/>
        </p:nvPicPr>
        <p:blipFill>
          <a:blip r:embed="rId3"/>
          <a:stretch>
            <a:fillRect/>
          </a:stretch>
        </p:blipFill>
        <p:spPr>
          <a:xfrm>
            <a:off x="5581384" y="3747078"/>
            <a:ext cx="6134632" cy="20764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10B042F-EAF2-A478-255C-F47E667C64F4}"/>
                  </a:ext>
                </a:extLst>
              </p14:cNvPr>
              <p14:cNvContentPartPr/>
              <p14:nvPr/>
            </p14:nvContentPartPr>
            <p14:xfrm>
              <a:off x="1323825" y="3015930"/>
              <a:ext cx="2414880" cy="156240"/>
            </p14:xfrm>
          </p:contentPart>
        </mc:Choice>
        <mc:Fallback xmlns="">
          <p:pic>
            <p:nvPicPr>
              <p:cNvPr id="9" name="Ink 8">
                <a:extLst>
                  <a:ext uri="{FF2B5EF4-FFF2-40B4-BE49-F238E27FC236}">
                    <a16:creationId xmlns:a16="http://schemas.microsoft.com/office/drawing/2014/main" id="{510B042F-EAF2-A478-255C-F47E667C64F4}"/>
                  </a:ext>
                </a:extLst>
              </p:cNvPr>
              <p:cNvPicPr/>
              <p:nvPr/>
            </p:nvPicPr>
            <p:blipFill>
              <a:blip r:embed="rId5"/>
              <a:stretch>
                <a:fillRect/>
              </a:stretch>
            </p:blipFill>
            <p:spPr>
              <a:xfrm>
                <a:off x="1287825" y="2944290"/>
                <a:ext cx="24865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A7AE365F-4BFD-7536-5839-56324ACFC2FF}"/>
                  </a:ext>
                </a:extLst>
              </p14:cNvPr>
              <p14:cNvContentPartPr/>
              <p14:nvPr/>
            </p14:nvContentPartPr>
            <p14:xfrm>
              <a:off x="6295785" y="4518210"/>
              <a:ext cx="2241360" cy="273960"/>
            </p14:xfrm>
          </p:contentPart>
        </mc:Choice>
        <mc:Fallback xmlns="">
          <p:pic>
            <p:nvPicPr>
              <p:cNvPr id="11" name="Ink 10">
                <a:extLst>
                  <a:ext uri="{FF2B5EF4-FFF2-40B4-BE49-F238E27FC236}">
                    <a16:creationId xmlns:a16="http://schemas.microsoft.com/office/drawing/2014/main" id="{A7AE365F-4BFD-7536-5839-56324ACFC2FF}"/>
                  </a:ext>
                </a:extLst>
              </p:cNvPr>
              <p:cNvPicPr/>
              <p:nvPr/>
            </p:nvPicPr>
            <p:blipFill>
              <a:blip r:embed="rId7"/>
              <a:stretch>
                <a:fillRect/>
              </a:stretch>
            </p:blipFill>
            <p:spPr>
              <a:xfrm>
                <a:off x="6259785" y="4446210"/>
                <a:ext cx="2313000" cy="417600"/>
              </a:xfrm>
              <a:prstGeom prst="rect">
                <a:avLst/>
              </a:prstGeom>
            </p:spPr>
          </p:pic>
        </mc:Fallback>
      </mc:AlternateContent>
      <p:pic>
        <p:nvPicPr>
          <p:cNvPr id="12" name="Picture 11">
            <a:extLst>
              <a:ext uri="{FF2B5EF4-FFF2-40B4-BE49-F238E27FC236}">
                <a16:creationId xmlns:a16="http://schemas.microsoft.com/office/drawing/2014/main" id="{BF0419DD-8809-069C-2B0E-28AA0918E62B}"/>
              </a:ext>
            </a:extLst>
          </p:cNvPr>
          <p:cNvPicPr>
            <a:picLocks noChangeAspect="1"/>
          </p:cNvPicPr>
          <p:nvPr/>
        </p:nvPicPr>
        <p:blipFill>
          <a:blip r:embed="rId8"/>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60120475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C33-A110-2620-3BBD-5EE14E66F693}"/>
              </a:ext>
            </a:extLst>
          </p:cNvPr>
          <p:cNvSpPr>
            <a:spLocks noGrp="1"/>
          </p:cNvSpPr>
          <p:nvPr>
            <p:ph type="title"/>
          </p:nvPr>
        </p:nvSpPr>
        <p:spPr>
          <a:xfrm>
            <a:off x="963930" y="-342047"/>
            <a:ext cx="10058400" cy="1450757"/>
          </a:xfrm>
        </p:spPr>
        <p:txBody>
          <a:bodyPr>
            <a:normAutofit/>
          </a:bodyPr>
          <a:lstStyle/>
          <a:p>
            <a:r>
              <a:rPr lang="en-US" sz="3200" dirty="0"/>
              <a:t>Confusion Matrix</a:t>
            </a:r>
            <a:endParaRPr lang="en-IN" sz="3200" dirty="0"/>
          </a:p>
        </p:txBody>
      </p:sp>
      <p:pic>
        <p:nvPicPr>
          <p:cNvPr id="5" name="Content Placeholder 4">
            <a:extLst>
              <a:ext uri="{FF2B5EF4-FFF2-40B4-BE49-F238E27FC236}">
                <a16:creationId xmlns:a16="http://schemas.microsoft.com/office/drawing/2014/main" id="{B771F26E-7DB0-202B-0AB3-06DB28A3D1D2}"/>
              </a:ext>
            </a:extLst>
          </p:cNvPr>
          <p:cNvPicPr>
            <a:picLocks noGrp="1" noChangeAspect="1"/>
          </p:cNvPicPr>
          <p:nvPr>
            <p:ph idx="1"/>
          </p:nvPr>
        </p:nvPicPr>
        <p:blipFill>
          <a:blip r:embed="rId2"/>
          <a:stretch>
            <a:fillRect/>
          </a:stretch>
        </p:blipFill>
        <p:spPr>
          <a:xfrm>
            <a:off x="648977" y="1285291"/>
            <a:ext cx="7163421" cy="249195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90913AE-4E33-4270-F741-2A5FE4741E31}"/>
              </a:ext>
            </a:extLst>
          </p:cNvPr>
          <p:cNvPicPr>
            <a:picLocks noChangeAspect="1"/>
          </p:cNvPicPr>
          <p:nvPr/>
        </p:nvPicPr>
        <p:blipFill>
          <a:blip r:embed="rId3"/>
          <a:stretch>
            <a:fillRect/>
          </a:stretch>
        </p:blipFill>
        <p:spPr>
          <a:xfrm>
            <a:off x="4510741" y="4071438"/>
            <a:ext cx="6904318" cy="200551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228E3974-9F4B-00FB-C53D-B31008FF3B74}"/>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87593771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FE06-6084-D350-47EF-5F8AA06B1FE2}"/>
              </a:ext>
            </a:extLst>
          </p:cNvPr>
          <p:cNvSpPr>
            <a:spLocks noGrp="1"/>
          </p:cNvSpPr>
          <p:nvPr>
            <p:ph type="title"/>
          </p:nvPr>
        </p:nvSpPr>
        <p:spPr>
          <a:xfrm>
            <a:off x="1097280" y="286604"/>
            <a:ext cx="10058400" cy="599222"/>
          </a:xfrm>
        </p:spPr>
        <p:txBody>
          <a:bodyPr>
            <a:normAutofit/>
          </a:bodyPr>
          <a:lstStyle/>
          <a:p>
            <a:pPr algn="ctr"/>
            <a:r>
              <a:rPr lang="en-US" sz="3200" b="1" dirty="0">
                <a:solidFill>
                  <a:srgbClr val="FF0000"/>
                </a:solidFill>
                <a:latin typeface="+mn-lt"/>
              </a:rPr>
              <a:t>SUPPORT VECTOR MACHINE</a:t>
            </a:r>
            <a:endParaRPr lang="en-IN" sz="3200" b="1" dirty="0">
              <a:solidFill>
                <a:srgbClr val="FF0000"/>
              </a:solidFill>
              <a:latin typeface="+mn-lt"/>
            </a:endParaRPr>
          </a:p>
        </p:txBody>
      </p:sp>
      <p:sp>
        <p:nvSpPr>
          <p:cNvPr id="3" name="Content Placeholder 2">
            <a:extLst>
              <a:ext uri="{FF2B5EF4-FFF2-40B4-BE49-F238E27FC236}">
                <a16:creationId xmlns:a16="http://schemas.microsoft.com/office/drawing/2014/main" id="{E8DC0364-E6DA-710B-9FAD-C41ACF8B9C37}"/>
              </a:ext>
            </a:extLst>
          </p:cNvPr>
          <p:cNvSpPr>
            <a:spLocks noGrp="1"/>
          </p:cNvSpPr>
          <p:nvPr>
            <p:ph idx="1"/>
          </p:nvPr>
        </p:nvSpPr>
        <p:spPr>
          <a:xfrm>
            <a:off x="1097280" y="885827"/>
            <a:ext cx="10058400" cy="4983266"/>
          </a:xfrm>
        </p:spPr>
        <p:txBody>
          <a:bodyPr/>
          <a:lstStyle/>
          <a:p>
            <a:pPr algn="l">
              <a:buFont typeface="Arial" panose="020B0604020202020204" pitchFamily="34" charset="0"/>
              <a:buChar char="•"/>
            </a:pPr>
            <a:r>
              <a:rPr lang="en-US" b="0" i="0" dirty="0">
                <a:solidFill>
                  <a:schemeClr val="tx1"/>
                </a:solidFill>
                <a:effectLst/>
                <a:latin typeface="Söhne"/>
              </a:rPr>
              <a:t> It's based on the concept of maximizing the margin, which represents the distance between the hyperplane and the nearest data points (support vectors) of each class.</a:t>
            </a:r>
          </a:p>
          <a:p>
            <a:endParaRPr lang="en-IN" dirty="0">
              <a:solidFill>
                <a:schemeClr val="tx1"/>
              </a:solidFill>
            </a:endParaRPr>
          </a:p>
          <a:p>
            <a:pPr algn="l">
              <a:buFont typeface="+mj-lt"/>
              <a:buAutoNum type="arabicPeriod"/>
            </a:pPr>
            <a:r>
              <a:rPr lang="en-US" b="1" i="0" dirty="0">
                <a:solidFill>
                  <a:schemeClr val="tx1"/>
                </a:solidFill>
                <a:effectLst/>
              </a:rPr>
              <a:t>Binary Classification</a:t>
            </a:r>
            <a:r>
              <a:rPr lang="en-US" b="0" i="0" dirty="0">
                <a:solidFill>
                  <a:schemeClr val="tx1"/>
                </a:solidFill>
                <a:effectLst/>
              </a:rPr>
              <a:t>:</a:t>
            </a:r>
          </a:p>
          <a:p>
            <a:pPr marL="457200" lvl="1" indent="0" algn="l">
              <a:buNone/>
            </a:pPr>
            <a:r>
              <a:rPr lang="en-US" b="0" i="0" dirty="0">
                <a:solidFill>
                  <a:schemeClr val="tx1"/>
                </a:solidFill>
                <a:effectLst/>
              </a:rPr>
              <a:t>SVM is applied to classify customers into churners and non-churners, treating churn as the positive class (1) and non-churn as the negative class (0).</a:t>
            </a:r>
          </a:p>
          <a:p>
            <a:pPr algn="l">
              <a:buFont typeface="+mj-lt"/>
              <a:buAutoNum type="arabicPeriod"/>
            </a:pPr>
            <a:r>
              <a:rPr lang="en-US" b="1" i="0" dirty="0">
                <a:solidFill>
                  <a:schemeClr val="tx1"/>
                </a:solidFill>
                <a:effectLst/>
              </a:rPr>
              <a:t>Data Preprocessing</a:t>
            </a:r>
            <a:r>
              <a:rPr lang="en-US" b="0" i="0" dirty="0">
                <a:solidFill>
                  <a:schemeClr val="tx1"/>
                </a:solidFill>
                <a:effectLst/>
              </a:rPr>
              <a:t>:</a:t>
            </a:r>
          </a:p>
          <a:p>
            <a:pPr marL="742950" lvl="1" indent="-285750"/>
            <a:r>
              <a:rPr lang="en-US" b="0" i="0" dirty="0">
                <a:solidFill>
                  <a:schemeClr val="tx1"/>
                </a:solidFill>
                <a:effectLst/>
              </a:rPr>
              <a:t>Scale features to ensure they have similar ranges, as SVM is sensitive to feature scales.</a:t>
            </a:r>
          </a:p>
          <a:p>
            <a:pPr marL="742950" lvl="1" indent="-285750"/>
            <a:r>
              <a:rPr lang="en-US" b="0" i="0" dirty="0">
                <a:solidFill>
                  <a:schemeClr val="tx1"/>
                </a:solidFill>
                <a:effectLst/>
              </a:rPr>
              <a:t>Handle missing values and encode categorical variables if necessary.</a:t>
            </a:r>
          </a:p>
          <a:p>
            <a:pPr algn="l">
              <a:buFont typeface="+mj-lt"/>
              <a:buAutoNum type="arabicPeriod"/>
            </a:pPr>
            <a:r>
              <a:rPr lang="en-US" b="1" i="0" dirty="0">
                <a:solidFill>
                  <a:schemeClr val="tx1"/>
                </a:solidFill>
                <a:effectLst/>
              </a:rPr>
              <a:t>Handling Imbalanced Data</a:t>
            </a:r>
            <a:r>
              <a:rPr lang="en-US" b="0" i="0" dirty="0">
                <a:solidFill>
                  <a:schemeClr val="tx1"/>
                </a:solidFill>
                <a:effectLst/>
              </a:rPr>
              <a:t>:</a:t>
            </a:r>
          </a:p>
          <a:p>
            <a:pPr marL="457200" lvl="1" indent="0" algn="l">
              <a:buNone/>
            </a:pPr>
            <a:r>
              <a:rPr lang="en-US" b="0" i="0" dirty="0">
                <a:solidFill>
                  <a:schemeClr val="tx1"/>
                </a:solidFill>
                <a:effectLst/>
              </a:rPr>
              <a:t>Address class imbalance by using techniques like oversampling (e.g., SMOTE), </a:t>
            </a:r>
            <a:r>
              <a:rPr lang="en-US" b="0" i="0" dirty="0" err="1">
                <a:solidFill>
                  <a:schemeClr val="tx1"/>
                </a:solidFill>
                <a:effectLst/>
              </a:rPr>
              <a:t>undersampling</a:t>
            </a:r>
            <a:r>
              <a:rPr lang="en-US" b="0" i="0" dirty="0">
                <a:solidFill>
                  <a:schemeClr val="tx1"/>
                </a:solidFill>
                <a:effectLst/>
              </a:rPr>
              <a:t>, or adjusting class weights to prevent bias towards the majority class.</a:t>
            </a:r>
          </a:p>
          <a:p>
            <a:endParaRPr lang="en-IN" dirty="0"/>
          </a:p>
        </p:txBody>
      </p:sp>
      <p:pic>
        <p:nvPicPr>
          <p:cNvPr id="4" name="Picture 3">
            <a:extLst>
              <a:ext uri="{FF2B5EF4-FFF2-40B4-BE49-F238E27FC236}">
                <a16:creationId xmlns:a16="http://schemas.microsoft.com/office/drawing/2014/main" id="{12351AE7-9EED-A8A0-5B2D-159B1CD2EF8D}"/>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00696490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CDE-98B8-3F71-7860-B466EE7AEC59}"/>
              </a:ext>
            </a:extLst>
          </p:cNvPr>
          <p:cNvSpPr>
            <a:spLocks noGrp="1"/>
          </p:cNvSpPr>
          <p:nvPr>
            <p:ph type="title"/>
          </p:nvPr>
        </p:nvSpPr>
        <p:spPr/>
        <p:txBody>
          <a:bodyPr>
            <a:normAutofit/>
          </a:bodyPr>
          <a:lstStyle/>
          <a:p>
            <a:r>
              <a:rPr lang="en-US" sz="3200" dirty="0"/>
              <a:t>Model Accuracy</a:t>
            </a:r>
            <a:endParaRPr lang="en-IN" sz="3200" dirty="0"/>
          </a:p>
        </p:txBody>
      </p:sp>
      <p:pic>
        <p:nvPicPr>
          <p:cNvPr id="5" name="Content Placeholder 4">
            <a:extLst>
              <a:ext uri="{FF2B5EF4-FFF2-40B4-BE49-F238E27FC236}">
                <a16:creationId xmlns:a16="http://schemas.microsoft.com/office/drawing/2014/main" id="{0826DC43-12C0-6C94-47DF-23B9438EC2B8}"/>
              </a:ext>
            </a:extLst>
          </p:cNvPr>
          <p:cNvPicPr>
            <a:picLocks noGrp="1" noChangeAspect="1"/>
          </p:cNvPicPr>
          <p:nvPr>
            <p:ph idx="1"/>
          </p:nvPr>
        </p:nvPicPr>
        <p:blipFill>
          <a:blip r:embed="rId2"/>
          <a:stretch>
            <a:fillRect/>
          </a:stretch>
        </p:blipFill>
        <p:spPr>
          <a:xfrm>
            <a:off x="678181" y="1968718"/>
            <a:ext cx="5998844" cy="20764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0F59E8F-7076-CF6F-5DC8-FF8CACFA2A75}"/>
              </a:ext>
            </a:extLst>
          </p:cNvPr>
          <p:cNvPicPr>
            <a:picLocks noChangeAspect="1"/>
          </p:cNvPicPr>
          <p:nvPr/>
        </p:nvPicPr>
        <p:blipFill>
          <a:blip r:embed="rId3"/>
          <a:stretch>
            <a:fillRect/>
          </a:stretch>
        </p:blipFill>
        <p:spPr>
          <a:xfrm>
            <a:off x="5581384" y="3747078"/>
            <a:ext cx="6134632" cy="20764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90D1B4A-F35C-D162-7225-28F3D31F3334}"/>
                  </a:ext>
                </a:extLst>
              </p14:cNvPr>
              <p14:cNvContentPartPr/>
              <p14:nvPr/>
            </p14:nvContentPartPr>
            <p14:xfrm>
              <a:off x="1333185" y="3246330"/>
              <a:ext cx="2539440" cy="69480"/>
            </p14:xfrm>
          </p:contentPart>
        </mc:Choice>
        <mc:Fallback xmlns="">
          <p:pic>
            <p:nvPicPr>
              <p:cNvPr id="10" name="Ink 9">
                <a:extLst>
                  <a:ext uri="{FF2B5EF4-FFF2-40B4-BE49-F238E27FC236}">
                    <a16:creationId xmlns:a16="http://schemas.microsoft.com/office/drawing/2014/main" id="{790D1B4A-F35C-D162-7225-28F3D31F3334}"/>
                  </a:ext>
                </a:extLst>
              </p:cNvPr>
              <p:cNvPicPr/>
              <p:nvPr/>
            </p:nvPicPr>
            <p:blipFill>
              <a:blip r:embed="rId5"/>
              <a:stretch>
                <a:fillRect/>
              </a:stretch>
            </p:blipFill>
            <p:spPr>
              <a:xfrm>
                <a:off x="1315185" y="3210330"/>
                <a:ext cx="25750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A40D1C2-E84C-C544-2571-3E601EF06932}"/>
                  </a:ext>
                </a:extLst>
              </p14:cNvPr>
              <p14:cNvContentPartPr/>
              <p14:nvPr/>
            </p14:nvContentPartPr>
            <p14:xfrm>
              <a:off x="3790545" y="-48030"/>
              <a:ext cx="360" cy="360"/>
            </p14:xfrm>
          </p:contentPart>
        </mc:Choice>
        <mc:Fallback xmlns="">
          <p:pic>
            <p:nvPicPr>
              <p:cNvPr id="15" name="Ink 14">
                <a:extLst>
                  <a:ext uri="{FF2B5EF4-FFF2-40B4-BE49-F238E27FC236}">
                    <a16:creationId xmlns:a16="http://schemas.microsoft.com/office/drawing/2014/main" id="{4A40D1C2-E84C-C544-2571-3E601EF06932}"/>
                  </a:ext>
                </a:extLst>
              </p:cNvPr>
              <p:cNvPicPr/>
              <p:nvPr/>
            </p:nvPicPr>
            <p:blipFill>
              <a:blip r:embed="rId7"/>
              <a:stretch>
                <a:fillRect/>
              </a:stretch>
            </p:blipFill>
            <p:spPr>
              <a:xfrm>
                <a:off x="3772905" y="-8367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3AF6B3FC-5163-CB48-9485-582B01593AA5}"/>
                  </a:ext>
                </a:extLst>
              </p14:cNvPr>
              <p14:cNvContentPartPr/>
              <p14:nvPr/>
            </p14:nvContentPartPr>
            <p14:xfrm>
              <a:off x="6333945" y="4857030"/>
              <a:ext cx="2996280" cy="68040"/>
            </p14:xfrm>
          </p:contentPart>
        </mc:Choice>
        <mc:Fallback xmlns="">
          <p:pic>
            <p:nvPicPr>
              <p:cNvPr id="25" name="Ink 24">
                <a:extLst>
                  <a:ext uri="{FF2B5EF4-FFF2-40B4-BE49-F238E27FC236}">
                    <a16:creationId xmlns:a16="http://schemas.microsoft.com/office/drawing/2014/main" id="{3AF6B3FC-5163-CB48-9485-582B01593AA5}"/>
                  </a:ext>
                </a:extLst>
              </p:cNvPr>
              <p:cNvPicPr/>
              <p:nvPr/>
            </p:nvPicPr>
            <p:blipFill>
              <a:blip r:embed="rId9"/>
              <a:stretch>
                <a:fillRect/>
              </a:stretch>
            </p:blipFill>
            <p:spPr>
              <a:xfrm>
                <a:off x="6316305" y="4821030"/>
                <a:ext cx="3031920" cy="139680"/>
              </a:xfrm>
              <a:prstGeom prst="rect">
                <a:avLst/>
              </a:prstGeom>
            </p:spPr>
          </p:pic>
        </mc:Fallback>
      </mc:AlternateContent>
      <p:pic>
        <p:nvPicPr>
          <p:cNvPr id="26" name="Picture 25">
            <a:extLst>
              <a:ext uri="{FF2B5EF4-FFF2-40B4-BE49-F238E27FC236}">
                <a16:creationId xmlns:a16="http://schemas.microsoft.com/office/drawing/2014/main" id="{4D93D1DF-209D-BA3E-C8AD-157CEF4AA674}"/>
              </a:ext>
            </a:extLst>
          </p:cNvPr>
          <p:cNvPicPr>
            <a:picLocks noChangeAspect="1"/>
          </p:cNvPicPr>
          <p:nvPr/>
        </p:nvPicPr>
        <p:blipFill>
          <a:blip r:embed="rId10"/>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04262071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C33-A110-2620-3BBD-5EE14E66F693}"/>
              </a:ext>
            </a:extLst>
          </p:cNvPr>
          <p:cNvSpPr>
            <a:spLocks noGrp="1"/>
          </p:cNvSpPr>
          <p:nvPr>
            <p:ph type="title"/>
          </p:nvPr>
        </p:nvSpPr>
        <p:spPr>
          <a:xfrm>
            <a:off x="963930" y="-342047"/>
            <a:ext cx="10058400" cy="1450757"/>
          </a:xfrm>
        </p:spPr>
        <p:txBody>
          <a:bodyPr>
            <a:normAutofit/>
          </a:bodyPr>
          <a:lstStyle/>
          <a:p>
            <a:r>
              <a:rPr lang="en-US" sz="3200" dirty="0"/>
              <a:t>Confusion Matrix</a:t>
            </a:r>
            <a:endParaRPr lang="en-IN" sz="3200" dirty="0"/>
          </a:p>
        </p:txBody>
      </p:sp>
      <p:pic>
        <p:nvPicPr>
          <p:cNvPr id="8" name="Picture 7">
            <a:extLst>
              <a:ext uri="{FF2B5EF4-FFF2-40B4-BE49-F238E27FC236}">
                <a16:creationId xmlns:a16="http://schemas.microsoft.com/office/drawing/2014/main" id="{BC564A95-692B-D26E-4153-11440D3B4822}"/>
              </a:ext>
            </a:extLst>
          </p:cNvPr>
          <p:cNvPicPr>
            <a:picLocks noChangeAspect="1"/>
          </p:cNvPicPr>
          <p:nvPr/>
        </p:nvPicPr>
        <p:blipFill>
          <a:blip r:embed="rId2"/>
          <a:stretch>
            <a:fillRect/>
          </a:stretch>
        </p:blipFill>
        <p:spPr>
          <a:xfrm>
            <a:off x="6395865" y="4257162"/>
            <a:ext cx="4626465" cy="84012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813C727-DAA8-0112-F61A-26259AF5B1DD}"/>
              </a:ext>
            </a:extLst>
          </p:cNvPr>
          <p:cNvPicPr>
            <a:picLocks noChangeAspect="1"/>
          </p:cNvPicPr>
          <p:nvPr/>
        </p:nvPicPr>
        <p:blipFill>
          <a:blip r:embed="rId3"/>
          <a:stretch>
            <a:fillRect/>
          </a:stretch>
        </p:blipFill>
        <p:spPr>
          <a:xfrm>
            <a:off x="621030" y="1629701"/>
            <a:ext cx="6298130" cy="210647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0F683DB-18D8-D730-93F6-1C0B3D68165E}"/>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55679838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FA31-C1D2-6840-6D7B-01BE7FF8BA58}"/>
              </a:ext>
            </a:extLst>
          </p:cNvPr>
          <p:cNvSpPr>
            <a:spLocks noGrp="1"/>
          </p:cNvSpPr>
          <p:nvPr>
            <p:ph type="title"/>
          </p:nvPr>
        </p:nvSpPr>
        <p:spPr>
          <a:xfrm>
            <a:off x="1097280" y="286603"/>
            <a:ext cx="10058400" cy="570647"/>
          </a:xfrm>
        </p:spPr>
        <p:txBody>
          <a:bodyPr>
            <a:normAutofit/>
          </a:bodyPr>
          <a:lstStyle/>
          <a:p>
            <a:pPr algn="ctr"/>
            <a:r>
              <a:rPr lang="en-US" sz="3200" b="1" dirty="0">
                <a:solidFill>
                  <a:srgbClr val="FF0000"/>
                </a:solidFill>
                <a:latin typeface="+mn-lt"/>
              </a:rPr>
              <a:t>DECISION TREE</a:t>
            </a:r>
            <a:endParaRPr lang="en-IN" sz="3200" b="1" dirty="0">
              <a:solidFill>
                <a:srgbClr val="FF0000"/>
              </a:solidFill>
              <a:latin typeface="+mn-lt"/>
            </a:endParaRPr>
          </a:p>
        </p:txBody>
      </p:sp>
      <p:sp>
        <p:nvSpPr>
          <p:cNvPr id="3" name="Content Placeholder 2">
            <a:extLst>
              <a:ext uri="{FF2B5EF4-FFF2-40B4-BE49-F238E27FC236}">
                <a16:creationId xmlns:a16="http://schemas.microsoft.com/office/drawing/2014/main" id="{73EF5D27-7309-AF0D-9380-BEED5200F998}"/>
              </a:ext>
            </a:extLst>
          </p:cNvPr>
          <p:cNvSpPr>
            <a:spLocks noGrp="1"/>
          </p:cNvSpPr>
          <p:nvPr>
            <p:ph idx="1"/>
          </p:nvPr>
        </p:nvSpPr>
        <p:spPr>
          <a:xfrm>
            <a:off x="1066800" y="1064204"/>
            <a:ext cx="10058400" cy="4878492"/>
          </a:xfrm>
        </p:spPr>
        <p:txBody>
          <a:bodyPr>
            <a:normAutofit lnSpcReduction="10000"/>
          </a:bodyPr>
          <a:lstStyle/>
          <a:p>
            <a:r>
              <a:rPr lang="en-US" b="0" i="0" dirty="0">
                <a:solidFill>
                  <a:schemeClr val="tx1"/>
                </a:solidFill>
                <a:effectLst/>
                <a:latin typeface="Söhne"/>
              </a:rPr>
              <a:t>It recursively splits the dataset into subsets based on the most significant attribute at each node, forming a tree-like structure of decision rules.</a:t>
            </a:r>
          </a:p>
          <a:p>
            <a:pPr algn="l">
              <a:buFont typeface="+mj-lt"/>
              <a:buAutoNum type="arabicPeriod"/>
            </a:pPr>
            <a:r>
              <a:rPr lang="en-US" b="1" i="0" dirty="0">
                <a:solidFill>
                  <a:schemeClr val="tx1"/>
                </a:solidFill>
                <a:effectLst/>
                <a:latin typeface="Söhne"/>
              </a:rPr>
              <a:t>Feature Importance</a:t>
            </a:r>
            <a:r>
              <a:rPr lang="en-US" b="0" i="0" dirty="0">
                <a:solidFill>
                  <a:schemeClr val="tx1"/>
                </a:solidFill>
                <a:effectLst/>
                <a:latin typeface="Söhne"/>
              </a:rPr>
              <a:t>:</a:t>
            </a:r>
          </a:p>
          <a:p>
            <a:pPr marL="457200" lvl="1" indent="0" algn="l">
              <a:buNone/>
            </a:pPr>
            <a:r>
              <a:rPr lang="en-US" b="0" i="0" dirty="0">
                <a:solidFill>
                  <a:schemeClr val="tx1"/>
                </a:solidFill>
                <a:effectLst/>
                <a:latin typeface="Söhne"/>
              </a:rPr>
              <a:t>Decision trees provide insights into the most important features for predicting churn by examining feature importance scores, which indicate the predictive power of each attribute.</a:t>
            </a:r>
          </a:p>
          <a:p>
            <a:pPr algn="l">
              <a:buFont typeface="+mj-lt"/>
              <a:buAutoNum type="arabicPeriod"/>
            </a:pPr>
            <a:r>
              <a:rPr lang="en-US" b="1" i="0" dirty="0">
                <a:solidFill>
                  <a:schemeClr val="tx1"/>
                </a:solidFill>
                <a:effectLst/>
                <a:latin typeface="Söhne"/>
              </a:rPr>
              <a:t>Segmentation</a:t>
            </a:r>
            <a:r>
              <a:rPr lang="en-US" b="0" i="0" dirty="0">
                <a:solidFill>
                  <a:schemeClr val="tx1"/>
                </a:solidFill>
                <a:effectLst/>
                <a:latin typeface="Söhne"/>
              </a:rPr>
              <a:t>:</a:t>
            </a:r>
          </a:p>
          <a:p>
            <a:pPr marL="457200" lvl="1" indent="0" algn="l">
              <a:buNone/>
            </a:pPr>
            <a:r>
              <a:rPr lang="en-US" b="0" i="0" dirty="0">
                <a:solidFill>
                  <a:schemeClr val="tx1"/>
                </a:solidFill>
                <a:effectLst/>
                <a:latin typeface="Söhne"/>
              </a:rPr>
              <a:t>Decision trees segment customers into homogeneous groups based on their characteristics and behavior, identifying subsets of customers with higher churn probabilities.</a:t>
            </a:r>
          </a:p>
          <a:p>
            <a:pPr algn="l">
              <a:buFont typeface="+mj-lt"/>
              <a:buAutoNum type="arabicPeriod"/>
            </a:pPr>
            <a:r>
              <a:rPr lang="en-US" b="1" i="0" dirty="0">
                <a:solidFill>
                  <a:schemeClr val="tx1"/>
                </a:solidFill>
                <a:effectLst/>
                <a:latin typeface="Söhne"/>
              </a:rPr>
              <a:t>Handling Non-linearity</a:t>
            </a:r>
            <a:r>
              <a:rPr lang="en-US" b="0" i="0" dirty="0">
                <a:solidFill>
                  <a:schemeClr val="tx1"/>
                </a:solidFill>
                <a:effectLst/>
                <a:latin typeface="Söhne"/>
              </a:rPr>
              <a:t>:</a:t>
            </a:r>
          </a:p>
          <a:p>
            <a:pPr marL="457200" lvl="1" indent="0" algn="l">
              <a:buNone/>
            </a:pPr>
            <a:r>
              <a:rPr lang="en-US" b="0" i="0" dirty="0">
                <a:solidFill>
                  <a:schemeClr val="tx1"/>
                </a:solidFill>
                <a:effectLst/>
                <a:latin typeface="Söhne"/>
              </a:rPr>
              <a:t>Decision trees can capture non-linear relationships between features and churn, allowing for flexible modeling of complex patterns in customer behavior.</a:t>
            </a:r>
          </a:p>
          <a:p>
            <a:pPr algn="l">
              <a:buFont typeface="+mj-lt"/>
              <a:buAutoNum type="arabicPeriod"/>
            </a:pPr>
            <a:r>
              <a:rPr lang="en-US" b="1" i="0" dirty="0">
                <a:solidFill>
                  <a:schemeClr val="tx1"/>
                </a:solidFill>
                <a:effectLst/>
                <a:latin typeface="Söhne"/>
              </a:rPr>
              <a:t>Customer Path Analysis</a:t>
            </a:r>
            <a:r>
              <a:rPr lang="en-US" b="0" i="0" dirty="0">
                <a:solidFill>
                  <a:schemeClr val="tx1"/>
                </a:solidFill>
                <a:effectLst/>
                <a:latin typeface="Söhne"/>
              </a:rPr>
              <a:t>:</a:t>
            </a:r>
          </a:p>
          <a:p>
            <a:pPr marL="457200" lvl="1" indent="0" algn="l">
              <a:buNone/>
            </a:pPr>
            <a:r>
              <a:rPr lang="en-US" b="0" i="0" dirty="0">
                <a:solidFill>
                  <a:schemeClr val="tx1"/>
                </a:solidFill>
                <a:effectLst/>
                <a:latin typeface="Söhne"/>
              </a:rPr>
              <a:t>Decision trees can be used to trace individual customer paths through the tree, revealing the sequence of factors that contribute to churn for each customer.</a:t>
            </a:r>
          </a:p>
          <a:p>
            <a:pPr marL="742950" lvl="1" indent="-285750" algn="l">
              <a:buFont typeface="+mj-lt"/>
              <a:buAutoNum type="arabicPeriod"/>
            </a:pPr>
            <a:endParaRPr lang="en-US" b="0" i="0" dirty="0">
              <a:solidFill>
                <a:srgbClr val="ECECEC"/>
              </a:solidFill>
              <a:effectLst/>
              <a:highlight>
                <a:srgbClr val="212121"/>
              </a:highlight>
              <a:latin typeface="Söhne"/>
            </a:endParaRPr>
          </a:p>
          <a:p>
            <a:endParaRPr lang="en-IN" dirty="0"/>
          </a:p>
        </p:txBody>
      </p:sp>
      <p:pic>
        <p:nvPicPr>
          <p:cNvPr id="4" name="Picture 3">
            <a:extLst>
              <a:ext uri="{FF2B5EF4-FFF2-40B4-BE49-F238E27FC236}">
                <a16:creationId xmlns:a16="http://schemas.microsoft.com/office/drawing/2014/main" id="{6FEB392F-1BFA-7394-D62F-E6168DCE69FE}"/>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933736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CDE-98B8-3F71-7860-B466EE7AEC59}"/>
              </a:ext>
            </a:extLst>
          </p:cNvPr>
          <p:cNvSpPr>
            <a:spLocks noGrp="1"/>
          </p:cNvSpPr>
          <p:nvPr>
            <p:ph type="title"/>
          </p:nvPr>
        </p:nvSpPr>
        <p:spPr/>
        <p:txBody>
          <a:bodyPr>
            <a:normAutofit/>
          </a:bodyPr>
          <a:lstStyle/>
          <a:p>
            <a:r>
              <a:rPr lang="en-US" sz="3200" dirty="0"/>
              <a:t>Model Accuracy</a:t>
            </a:r>
            <a:endParaRPr lang="en-IN" sz="3200" dirty="0"/>
          </a:p>
        </p:txBody>
      </p:sp>
      <p:pic>
        <p:nvPicPr>
          <p:cNvPr id="5" name="Content Placeholder 4">
            <a:extLst>
              <a:ext uri="{FF2B5EF4-FFF2-40B4-BE49-F238E27FC236}">
                <a16:creationId xmlns:a16="http://schemas.microsoft.com/office/drawing/2014/main" id="{0826DC43-12C0-6C94-47DF-23B9438EC2B8}"/>
              </a:ext>
            </a:extLst>
          </p:cNvPr>
          <p:cNvPicPr>
            <a:picLocks noGrp="1" noChangeAspect="1"/>
          </p:cNvPicPr>
          <p:nvPr>
            <p:ph idx="1"/>
          </p:nvPr>
        </p:nvPicPr>
        <p:blipFill>
          <a:blip r:embed="rId2"/>
          <a:stretch>
            <a:fillRect/>
          </a:stretch>
        </p:blipFill>
        <p:spPr>
          <a:xfrm>
            <a:off x="678181" y="1968718"/>
            <a:ext cx="5998844" cy="20764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0F59E8F-7076-CF6F-5DC8-FF8CACFA2A75}"/>
              </a:ext>
            </a:extLst>
          </p:cNvPr>
          <p:cNvPicPr>
            <a:picLocks noChangeAspect="1"/>
          </p:cNvPicPr>
          <p:nvPr/>
        </p:nvPicPr>
        <p:blipFill>
          <a:blip r:embed="rId3"/>
          <a:stretch>
            <a:fillRect/>
          </a:stretch>
        </p:blipFill>
        <p:spPr>
          <a:xfrm>
            <a:off x="5581384" y="3747078"/>
            <a:ext cx="6134632" cy="20764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550B1A8-8AEB-3815-05FC-288D0CC6939C}"/>
                  </a:ext>
                </a:extLst>
              </p14:cNvPr>
              <p14:cNvContentPartPr/>
              <p14:nvPr/>
            </p14:nvContentPartPr>
            <p14:xfrm>
              <a:off x="1333185" y="3666090"/>
              <a:ext cx="1790280" cy="88200"/>
            </p14:xfrm>
          </p:contentPart>
        </mc:Choice>
        <mc:Fallback xmlns="">
          <p:pic>
            <p:nvPicPr>
              <p:cNvPr id="12" name="Ink 11">
                <a:extLst>
                  <a:ext uri="{FF2B5EF4-FFF2-40B4-BE49-F238E27FC236}">
                    <a16:creationId xmlns:a16="http://schemas.microsoft.com/office/drawing/2014/main" id="{E550B1A8-8AEB-3815-05FC-288D0CC6939C}"/>
                  </a:ext>
                </a:extLst>
              </p:cNvPr>
              <p:cNvPicPr/>
              <p:nvPr/>
            </p:nvPicPr>
            <p:blipFill>
              <a:blip r:embed="rId5"/>
              <a:stretch>
                <a:fillRect/>
              </a:stretch>
            </p:blipFill>
            <p:spPr>
              <a:xfrm>
                <a:off x="1315185" y="3630450"/>
                <a:ext cx="18259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0509C137-2B7F-EC0C-6760-586313FF7578}"/>
                  </a:ext>
                </a:extLst>
              </p14:cNvPr>
              <p14:cNvContentPartPr/>
              <p14:nvPr/>
            </p14:nvContentPartPr>
            <p14:xfrm>
              <a:off x="6286425" y="5218770"/>
              <a:ext cx="1669320" cy="126360"/>
            </p14:xfrm>
          </p:contentPart>
        </mc:Choice>
        <mc:Fallback xmlns="">
          <p:pic>
            <p:nvPicPr>
              <p:cNvPr id="13" name="Ink 12">
                <a:extLst>
                  <a:ext uri="{FF2B5EF4-FFF2-40B4-BE49-F238E27FC236}">
                    <a16:creationId xmlns:a16="http://schemas.microsoft.com/office/drawing/2014/main" id="{0509C137-2B7F-EC0C-6760-586313FF7578}"/>
                  </a:ext>
                </a:extLst>
              </p:cNvPr>
              <p:cNvPicPr/>
              <p:nvPr/>
            </p:nvPicPr>
            <p:blipFill>
              <a:blip r:embed="rId7"/>
              <a:stretch>
                <a:fillRect/>
              </a:stretch>
            </p:blipFill>
            <p:spPr>
              <a:xfrm>
                <a:off x="6268425" y="5182770"/>
                <a:ext cx="1704960" cy="198000"/>
              </a:xfrm>
              <a:prstGeom prst="rect">
                <a:avLst/>
              </a:prstGeom>
            </p:spPr>
          </p:pic>
        </mc:Fallback>
      </mc:AlternateContent>
      <p:pic>
        <p:nvPicPr>
          <p:cNvPr id="14" name="Picture 13">
            <a:extLst>
              <a:ext uri="{FF2B5EF4-FFF2-40B4-BE49-F238E27FC236}">
                <a16:creationId xmlns:a16="http://schemas.microsoft.com/office/drawing/2014/main" id="{44EAC2D7-EF58-EB65-510D-FDE65C80FD1D}"/>
              </a:ext>
            </a:extLst>
          </p:cNvPr>
          <p:cNvPicPr>
            <a:picLocks noChangeAspect="1"/>
          </p:cNvPicPr>
          <p:nvPr/>
        </p:nvPicPr>
        <p:blipFill>
          <a:blip r:embed="rId8"/>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07492689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DB8-75C7-64E2-1F33-E9FE00751C0D}"/>
              </a:ext>
            </a:extLst>
          </p:cNvPr>
          <p:cNvSpPr>
            <a:spLocks noGrp="1"/>
          </p:cNvSpPr>
          <p:nvPr>
            <p:ph type="title"/>
          </p:nvPr>
        </p:nvSpPr>
        <p:spPr>
          <a:xfrm>
            <a:off x="1097280" y="286603"/>
            <a:ext cx="10058400" cy="1294547"/>
          </a:xfrm>
        </p:spPr>
        <p:txBody>
          <a:bodyPr/>
          <a:lstStyle/>
          <a:p>
            <a:r>
              <a:rPr lang="en-IN" dirty="0"/>
              <a:t>What is Customer Churn?</a:t>
            </a:r>
          </a:p>
        </p:txBody>
      </p:sp>
      <p:sp>
        <p:nvSpPr>
          <p:cNvPr id="3" name="Content Placeholder 2">
            <a:extLst>
              <a:ext uri="{FF2B5EF4-FFF2-40B4-BE49-F238E27FC236}">
                <a16:creationId xmlns:a16="http://schemas.microsoft.com/office/drawing/2014/main" id="{5D36EE9C-4A92-BBF4-C838-8BCEAD974837}"/>
              </a:ext>
            </a:extLst>
          </p:cNvPr>
          <p:cNvSpPr>
            <a:spLocks noGrp="1"/>
          </p:cNvSpPr>
          <p:nvPr>
            <p:ph idx="1"/>
          </p:nvPr>
        </p:nvSpPr>
        <p:spPr>
          <a:xfrm>
            <a:off x="1097280" y="1828801"/>
            <a:ext cx="10058400" cy="4040292"/>
          </a:xfrm>
        </p:spPr>
        <p:txBody>
          <a:bodyPr>
            <a:noAutofit/>
          </a:bodyPr>
          <a:lstStyle/>
          <a:p>
            <a:pPr>
              <a:lnSpc>
                <a:spcPct val="120000"/>
              </a:lnSpc>
              <a:buFont typeface="Wingdings" panose="05000000000000000000" pitchFamily="2" charset="2"/>
              <a:buChar char="Ø"/>
            </a:pPr>
            <a:r>
              <a:rPr lang="en-US" sz="1800" dirty="0"/>
              <a:t> Customer churn, or customer attrition, signifies when customers cease doing business with a company.</a:t>
            </a:r>
          </a:p>
          <a:p>
            <a:pPr>
              <a:lnSpc>
                <a:spcPct val="120000"/>
              </a:lnSpc>
              <a:buFont typeface="Wingdings" panose="05000000000000000000" pitchFamily="2" charset="2"/>
              <a:buChar char="Ø"/>
            </a:pPr>
            <a:r>
              <a:rPr lang="en-US" sz="1800" dirty="0"/>
              <a:t>It is critical for businesses as it directly affects revenue and profitability.</a:t>
            </a:r>
          </a:p>
          <a:p>
            <a:pPr>
              <a:lnSpc>
                <a:spcPct val="120000"/>
              </a:lnSpc>
              <a:buFont typeface="Wingdings" panose="05000000000000000000" pitchFamily="2" charset="2"/>
              <a:buChar char="Ø"/>
            </a:pPr>
            <a:r>
              <a:rPr lang="en-US" sz="1800" dirty="0"/>
              <a:t>It can stem from various factors including dissatisfaction with the product or service, better offers from competitors, changes in customer needs or circumstances, or poor customer experiences.</a:t>
            </a:r>
          </a:p>
          <a:p>
            <a:pPr>
              <a:lnSpc>
                <a:spcPct val="120000"/>
              </a:lnSpc>
              <a:buFont typeface="Wingdings" panose="05000000000000000000" pitchFamily="2" charset="2"/>
              <a:buChar char="Ø"/>
            </a:pPr>
            <a:r>
              <a:rPr lang="en-US" sz="1800" dirty="0"/>
              <a:t> Precise measurement of churn involves tracking the number or percentage of customers who have stopped using a company's product or service within a specific time frame, typically monthly or annually.</a:t>
            </a:r>
          </a:p>
          <a:p>
            <a:pPr>
              <a:lnSpc>
                <a:spcPct val="120000"/>
              </a:lnSpc>
              <a:buFont typeface="Wingdings" panose="05000000000000000000" pitchFamily="2" charset="2"/>
              <a:buChar char="Ø"/>
            </a:pPr>
            <a:r>
              <a:rPr lang="en-US" sz="1800" dirty="0"/>
              <a:t>  This data is crucial for businesses to understand customer behavior, identify areas for improvement, and implement strategies to  reduce churn and retain valuable customers.</a:t>
            </a:r>
            <a:endParaRPr lang="en-IN" sz="1800" dirty="0"/>
          </a:p>
        </p:txBody>
      </p:sp>
      <p:pic>
        <p:nvPicPr>
          <p:cNvPr id="4" name="Picture 3">
            <a:extLst>
              <a:ext uri="{FF2B5EF4-FFF2-40B4-BE49-F238E27FC236}">
                <a16:creationId xmlns:a16="http://schemas.microsoft.com/office/drawing/2014/main" id="{CF82FAC2-BB18-D157-C05E-E518F3AA913B}"/>
              </a:ext>
            </a:extLst>
          </p:cNvPr>
          <p:cNvPicPr>
            <a:picLocks noChangeAspect="1"/>
          </p:cNvPicPr>
          <p:nvPr/>
        </p:nvPicPr>
        <p:blipFill>
          <a:blip r:embed="rId2"/>
          <a:stretch>
            <a:fillRect/>
          </a:stretch>
        </p:blipFill>
        <p:spPr>
          <a:xfrm>
            <a:off x="10344150" y="108224"/>
            <a:ext cx="1743075" cy="998627"/>
          </a:xfrm>
          <a:prstGeom prst="rect">
            <a:avLst/>
          </a:prstGeom>
        </p:spPr>
      </p:pic>
    </p:spTree>
    <p:extLst>
      <p:ext uri="{BB962C8B-B14F-4D97-AF65-F5344CB8AC3E}">
        <p14:creationId xmlns:p14="http://schemas.microsoft.com/office/powerpoint/2010/main" val="217741842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C33-A110-2620-3BBD-5EE14E66F693}"/>
              </a:ext>
            </a:extLst>
          </p:cNvPr>
          <p:cNvSpPr>
            <a:spLocks noGrp="1"/>
          </p:cNvSpPr>
          <p:nvPr>
            <p:ph type="title"/>
          </p:nvPr>
        </p:nvSpPr>
        <p:spPr>
          <a:xfrm>
            <a:off x="963930" y="-342047"/>
            <a:ext cx="10058400" cy="1450757"/>
          </a:xfrm>
        </p:spPr>
        <p:txBody>
          <a:bodyPr>
            <a:normAutofit/>
          </a:bodyPr>
          <a:lstStyle/>
          <a:p>
            <a:r>
              <a:rPr lang="en-US" sz="3200" dirty="0"/>
              <a:t>Confusion Matrix</a:t>
            </a:r>
            <a:endParaRPr lang="en-IN" sz="3200" dirty="0"/>
          </a:p>
        </p:txBody>
      </p:sp>
      <p:pic>
        <p:nvPicPr>
          <p:cNvPr id="11" name="Picture 10">
            <a:extLst>
              <a:ext uri="{FF2B5EF4-FFF2-40B4-BE49-F238E27FC236}">
                <a16:creationId xmlns:a16="http://schemas.microsoft.com/office/drawing/2014/main" id="{4768E74F-BF1F-9248-BA9A-B1226E5E7F49}"/>
              </a:ext>
            </a:extLst>
          </p:cNvPr>
          <p:cNvPicPr>
            <a:picLocks noChangeAspect="1"/>
          </p:cNvPicPr>
          <p:nvPr/>
        </p:nvPicPr>
        <p:blipFill>
          <a:blip r:embed="rId2"/>
          <a:stretch>
            <a:fillRect/>
          </a:stretch>
        </p:blipFill>
        <p:spPr>
          <a:xfrm>
            <a:off x="554675" y="1624552"/>
            <a:ext cx="6514780" cy="215081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CBA6BEA-9D8D-4CE9-8F24-CD20B3CA977B}"/>
              </a:ext>
            </a:extLst>
          </p:cNvPr>
          <p:cNvPicPr>
            <a:picLocks noChangeAspect="1"/>
          </p:cNvPicPr>
          <p:nvPr/>
        </p:nvPicPr>
        <p:blipFill>
          <a:blip r:embed="rId3"/>
          <a:stretch>
            <a:fillRect/>
          </a:stretch>
        </p:blipFill>
        <p:spPr>
          <a:xfrm>
            <a:off x="7210426" y="4124325"/>
            <a:ext cx="4291156" cy="998245"/>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BFF68D7-663D-1519-E0C5-0A58DB74EE9F}"/>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2401517375"/>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A6FB-20EB-9B75-EF3C-F72B32E7F94D}"/>
              </a:ext>
            </a:extLst>
          </p:cNvPr>
          <p:cNvSpPr>
            <a:spLocks noGrp="1"/>
          </p:cNvSpPr>
          <p:nvPr>
            <p:ph type="title"/>
          </p:nvPr>
        </p:nvSpPr>
        <p:spPr>
          <a:xfrm>
            <a:off x="1097280" y="286603"/>
            <a:ext cx="10058400" cy="456347"/>
          </a:xfrm>
        </p:spPr>
        <p:txBody>
          <a:bodyPr>
            <a:noAutofit/>
          </a:bodyPr>
          <a:lstStyle/>
          <a:p>
            <a:pPr algn="ctr"/>
            <a:r>
              <a:rPr lang="en-US" sz="2800" b="1" dirty="0">
                <a:solidFill>
                  <a:srgbClr val="FF0000"/>
                </a:solidFill>
                <a:latin typeface="+mn-lt"/>
              </a:rPr>
              <a:t>RANDOM FOREST</a:t>
            </a: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09D601FE-310F-7C76-B7B5-AE6B78EA50DB}"/>
              </a:ext>
            </a:extLst>
          </p:cNvPr>
          <p:cNvSpPr>
            <a:spLocks noGrp="1"/>
          </p:cNvSpPr>
          <p:nvPr>
            <p:ph idx="1"/>
          </p:nvPr>
        </p:nvSpPr>
        <p:spPr>
          <a:xfrm>
            <a:off x="1097280" y="914401"/>
            <a:ext cx="10058400" cy="4954692"/>
          </a:xfrm>
        </p:spPr>
        <p:txBody>
          <a:bodyPr>
            <a:normAutofit fontScale="62500" lnSpcReduction="20000"/>
          </a:bodyPr>
          <a:lstStyle/>
          <a:p>
            <a:pPr algn="l">
              <a:buFont typeface="Arial" panose="020B0604020202020204" pitchFamily="34" charset="0"/>
              <a:buChar char="•"/>
            </a:pPr>
            <a:r>
              <a:rPr lang="en-US" sz="2600" b="0" i="0" dirty="0">
                <a:solidFill>
                  <a:schemeClr val="tx1"/>
                </a:solidFill>
                <a:effectLst/>
                <a:latin typeface="Söhne"/>
              </a:rPr>
              <a:t>Random Forest leverages the concept of bagging (Bootstrap Aggregating) to create diverse subsets of the training data for each tree.</a:t>
            </a:r>
          </a:p>
          <a:p>
            <a:pPr algn="l">
              <a:buFont typeface="Arial" panose="020B0604020202020204" pitchFamily="34" charset="0"/>
              <a:buChar char="•"/>
            </a:pPr>
            <a:r>
              <a:rPr lang="en-US" sz="2600" b="0" i="0" dirty="0">
                <a:solidFill>
                  <a:schemeClr val="tx1"/>
                </a:solidFill>
                <a:effectLst/>
                <a:latin typeface="Söhne"/>
              </a:rPr>
              <a:t>Each decision tree in the Random Forest is trained independently, making the model robust to noise and variance.</a:t>
            </a:r>
          </a:p>
          <a:p>
            <a:pPr algn="l">
              <a:buFont typeface="+mj-lt"/>
              <a:buAutoNum type="arabicPeriod"/>
            </a:pPr>
            <a:r>
              <a:rPr lang="en-US" sz="2600" b="1" i="0" dirty="0">
                <a:solidFill>
                  <a:schemeClr val="tx1"/>
                </a:solidFill>
                <a:effectLst/>
                <a:latin typeface="Söhne"/>
              </a:rPr>
              <a:t>Improved Predictive Accuracy</a:t>
            </a:r>
            <a:r>
              <a:rPr lang="en-US" sz="2600" b="0" i="0" dirty="0">
                <a:solidFill>
                  <a:schemeClr val="tx1"/>
                </a:solidFill>
                <a:effectLst/>
                <a:latin typeface="Söhne"/>
              </a:rPr>
              <a:t>:</a:t>
            </a:r>
          </a:p>
          <a:p>
            <a:pPr marL="457200" lvl="1" indent="0" algn="l">
              <a:buNone/>
            </a:pPr>
            <a:r>
              <a:rPr lang="en-US" sz="2600" b="0" i="0" dirty="0">
                <a:solidFill>
                  <a:schemeClr val="tx1"/>
                </a:solidFill>
                <a:effectLst/>
                <a:latin typeface="Söhne"/>
              </a:rPr>
              <a:t>Random Forest combines the predictions of multiple decision trees, resulting in higher predictive accuracy compared to individual decision trees.</a:t>
            </a:r>
          </a:p>
          <a:p>
            <a:pPr algn="l">
              <a:buFont typeface="+mj-lt"/>
              <a:buAutoNum type="arabicPeriod"/>
            </a:pPr>
            <a:r>
              <a:rPr lang="en-US" sz="2600" b="1" i="0" dirty="0">
                <a:solidFill>
                  <a:schemeClr val="tx1"/>
                </a:solidFill>
                <a:effectLst/>
                <a:latin typeface="Söhne"/>
              </a:rPr>
              <a:t>Handling Non-linearity and Interactions</a:t>
            </a:r>
            <a:r>
              <a:rPr lang="en-US" sz="2600" b="0" i="0" dirty="0">
                <a:solidFill>
                  <a:schemeClr val="tx1"/>
                </a:solidFill>
                <a:effectLst/>
                <a:latin typeface="Söhne"/>
              </a:rPr>
              <a:t>:</a:t>
            </a:r>
          </a:p>
          <a:p>
            <a:pPr marL="457200" lvl="1" indent="0" algn="l">
              <a:buNone/>
            </a:pPr>
            <a:r>
              <a:rPr lang="en-US" sz="2600" b="0" i="0" dirty="0">
                <a:solidFill>
                  <a:schemeClr val="tx1"/>
                </a:solidFill>
                <a:effectLst/>
                <a:latin typeface="Söhne"/>
              </a:rPr>
              <a:t>Random Forest can capture complex non-linear relationships and interactions between features, enabling it to model intricate patterns in customer behavior associated with churn.</a:t>
            </a:r>
          </a:p>
          <a:p>
            <a:pPr algn="l">
              <a:buFont typeface="+mj-lt"/>
              <a:buAutoNum type="arabicPeriod"/>
            </a:pPr>
            <a:r>
              <a:rPr lang="en-US" sz="2600" b="1" i="0" dirty="0">
                <a:solidFill>
                  <a:schemeClr val="tx1"/>
                </a:solidFill>
                <a:effectLst/>
                <a:latin typeface="Söhne"/>
              </a:rPr>
              <a:t>Ensemble Learning</a:t>
            </a:r>
            <a:r>
              <a:rPr lang="en-US" sz="2600" b="0" i="0" dirty="0">
                <a:solidFill>
                  <a:schemeClr val="tx1"/>
                </a:solidFill>
                <a:effectLst/>
                <a:latin typeface="Söhne"/>
              </a:rPr>
              <a:t>:</a:t>
            </a:r>
          </a:p>
          <a:p>
            <a:pPr marL="457200" lvl="1" indent="0" algn="l">
              <a:buNone/>
            </a:pPr>
            <a:r>
              <a:rPr lang="en-US" sz="2600" b="0" i="0" dirty="0">
                <a:solidFill>
                  <a:schemeClr val="tx1"/>
                </a:solidFill>
                <a:effectLst/>
                <a:latin typeface="Söhne"/>
              </a:rPr>
              <a:t>Random Forest is a type of ensemble learning method that combines the strengths of multiple decision trees, offering improved performance and stability over individual models.</a:t>
            </a:r>
          </a:p>
          <a:p>
            <a:pPr algn="l">
              <a:buFont typeface="+mj-lt"/>
              <a:buAutoNum type="arabicPeriod"/>
            </a:pPr>
            <a:r>
              <a:rPr lang="en-US" sz="2600" b="1" i="0" dirty="0">
                <a:solidFill>
                  <a:schemeClr val="tx1"/>
                </a:solidFill>
                <a:effectLst/>
                <a:latin typeface="Söhne"/>
              </a:rPr>
              <a:t>Scalability and Parallelization</a:t>
            </a:r>
            <a:r>
              <a:rPr lang="en-US" sz="2600" b="0" i="0" dirty="0">
                <a:solidFill>
                  <a:schemeClr val="tx1"/>
                </a:solidFill>
                <a:effectLst/>
                <a:latin typeface="Söhne"/>
              </a:rPr>
              <a:t>:</a:t>
            </a:r>
          </a:p>
          <a:p>
            <a:pPr marL="457200" lvl="1" indent="0" algn="l">
              <a:buNone/>
            </a:pPr>
            <a:r>
              <a:rPr lang="en-US" sz="2600" b="0" i="0" dirty="0">
                <a:solidFill>
                  <a:schemeClr val="tx1"/>
                </a:solidFill>
                <a:effectLst/>
                <a:latin typeface="Söhne"/>
              </a:rPr>
              <a:t>Random Forest can be parallelized, allowing for efficient computation and scalability to large datasets, making it suitable for churn prediction in big data environments</a:t>
            </a:r>
            <a:r>
              <a:rPr lang="en-US" b="0" i="0" dirty="0">
                <a:solidFill>
                  <a:schemeClr val="tx1"/>
                </a:solidFill>
                <a:effectLst/>
                <a:latin typeface="Söhne"/>
              </a:rPr>
              <a:t>.</a:t>
            </a:r>
          </a:p>
          <a:p>
            <a:br>
              <a:rPr lang="en-US" dirty="0"/>
            </a:br>
            <a:endParaRPr lang="en-US" b="0" i="0" dirty="0">
              <a:solidFill>
                <a:srgbClr val="ECECEC"/>
              </a:solidFill>
              <a:effectLst/>
              <a:highlight>
                <a:srgbClr val="212121"/>
              </a:highlight>
              <a:latin typeface="Söhne"/>
            </a:endParaRPr>
          </a:p>
          <a:p>
            <a:endParaRPr lang="en-IN" dirty="0"/>
          </a:p>
        </p:txBody>
      </p:sp>
      <p:pic>
        <p:nvPicPr>
          <p:cNvPr id="6" name="Picture 5">
            <a:extLst>
              <a:ext uri="{FF2B5EF4-FFF2-40B4-BE49-F238E27FC236}">
                <a16:creationId xmlns:a16="http://schemas.microsoft.com/office/drawing/2014/main" id="{FFE474CF-A876-B338-F52F-DB161172B025}"/>
              </a:ext>
            </a:extLst>
          </p:cNvPr>
          <p:cNvPicPr>
            <a:picLocks noChangeAspect="1"/>
          </p:cNvPicPr>
          <p:nvPr/>
        </p:nvPicPr>
        <p:blipFill>
          <a:blip r:embed="rId2"/>
          <a:stretch>
            <a:fillRect/>
          </a:stretch>
        </p:blipFill>
        <p:spPr>
          <a:xfrm>
            <a:off x="10637980" y="79650"/>
            <a:ext cx="1477820" cy="834751"/>
          </a:xfrm>
          <a:prstGeom prst="rect">
            <a:avLst/>
          </a:prstGeom>
        </p:spPr>
      </p:pic>
    </p:spTree>
    <p:extLst>
      <p:ext uri="{BB962C8B-B14F-4D97-AF65-F5344CB8AC3E}">
        <p14:creationId xmlns:p14="http://schemas.microsoft.com/office/powerpoint/2010/main" val="77865684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CDE-98B8-3F71-7860-B466EE7AEC59}"/>
              </a:ext>
            </a:extLst>
          </p:cNvPr>
          <p:cNvSpPr>
            <a:spLocks noGrp="1"/>
          </p:cNvSpPr>
          <p:nvPr>
            <p:ph type="title"/>
          </p:nvPr>
        </p:nvSpPr>
        <p:spPr/>
        <p:txBody>
          <a:bodyPr>
            <a:normAutofit/>
          </a:bodyPr>
          <a:lstStyle/>
          <a:p>
            <a:r>
              <a:rPr lang="en-US" sz="3200" dirty="0"/>
              <a:t>Model Accuracy</a:t>
            </a:r>
            <a:endParaRPr lang="en-IN" sz="3200" dirty="0"/>
          </a:p>
        </p:txBody>
      </p:sp>
      <p:pic>
        <p:nvPicPr>
          <p:cNvPr id="5" name="Content Placeholder 4">
            <a:extLst>
              <a:ext uri="{FF2B5EF4-FFF2-40B4-BE49-F238E27FC236}">
                <a16:creationId xmlns:a16="http://schemas.microsoft.com/office/drawing/2014/main" id="{0826DC43-12C0-6C94-47DF-23B9438EC2B8}"/>
              </a:ext>
            </a:extLst>
          </p:cNvPr>
          <p:cNvPicPr>
            <a:picLocks noGrp="1" noChangeAspect="1"/>
          </p:cNvPicPr>
          <p:nvPr>
            <p:ph idx="1"/>
          </p:nvPr>
        </p:nvPicPr>
        <p:blipFill>
          <a:blip r:embed="rId2"/>
          <a:stretch>
            <a:fillRect/>
          </a:stretch>
        </p:blipFill>
        <p:spPr>
          <a:xfrm>
            <a:off x="678181" y="1968718"/>
            <a:ext cx="5998844" cy="20764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0F59E8F-7076-CF6F-5DC8-FF8CACFA2A75}"/>
              </a:ext>
            </a:extLst>
          </p:cNvPr>
          <p:cNvPicPr>
            <a:picLocks noChangeAspect="1"/>
          </p:cNvPicPr>
          <p:nvPr/>
        </p:nvPicPr>
        <p:blipFill>
          <a:blip r:embed="rId3"/>
          <a:stretch>
            <a:fillRect/>
          </a:stretch>
        </p:blipFill>
        <p:spPr>
          <a:xfrm>
            <a:off x="5581384" y="3747078"/>
            <a:ext cx="6134632" cy="20764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0171C29-649B-B07F-F98A-F844C01A83F7}"/>
                  </a:ext>
                </a:extLst>
              </p14:cNvPr>
              <p14:cNvContentPartPr/>
              <p14:nvPr/>
            </p14:nvContentPartPr>
            <p14:xfrm>
              <a:off x="1400145" y="3392130"/>
              <a:ext cx="1668240" cy="141840"/>
            </p14:xfrm>
          </p:contentPart>
        </mc:Choice>
        <mc:Fallback xmlns="">
          <p:pic>
            <p:nvPicPr>
              <p:cNvPr id="8" name="Ink 7">
                <a:extLst>
                  <a:ext uri="{FF2B5EF4-FFF2-40B4-BE49-F238E27FC236}">
                    <a16:creationId xmlns:a16="http://schemas.microsoft.com/office/drawing/2014/main" id="{00171C29-649B-B07F-F98A-F844C01A83F7}"/>
                  </a:ext>
                </a:extLst>
              </p:cNvPr>
              <p:cNvPicPr/>
              <p:nvPr/>
            </p:nvPicPr>
            <p:blipFill>
              <a:blip r:embed="rId5"/>
              <a:stretch>
                <a:fillRect/>
              </a:stretch>
            </p:blipFill>
            <p:spPr>
              <a:xfrm>
                <a:off x="1382505" y="3356490"/>
                <a:ext cx="17038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2044998-B939-6A72-36F5-14CF602EC999}"/>
                  </a:ext>
                </a:extLst>
              </p14:cNvPr>
              <p14:cNvContentPartPr/>
              <p14:nvPr/>
            </p14:nvContentPartPr>
            <p14:xfrm>
              <a:off x="6353025" y="5005290"/>
              <a:ext cx="1620360" cy="205200"/>
            </p14:xfrm>
          </p:contentPart>
        </mc:Choice>
        <mc:Fallback xmlns="">
          <p:pic>
            <p:nvPicPr>
              <p:cNvPr id="9" name="Ink 8">
                <a:extLst>
                  <a:ext uri="{FF2B5EF4-FFF2-40B4-BE49-F238E27FC236}">
                    <a16:creationId xmlns:a16="http://schemas.microsoft.com/office/drawing/2014/main" id="{22044998-B939-6A72-36F5-14CF602EC999}"/>
                  </a:ext>
                </a:extLst>
              </p:cNvPr>
              <p:cNvPicPr/>
              <p:nvPr/>
            </p:nvPicPr>
            <p:blipFill>
              <a:blip r:embed="rId7"/>
              <a:stretch>
                <a:fillRect/>
              </a:stretch>
            </p:blipFill>
            <p:spPr>
              <a:xfrm>
                <a:off x="6335025" y="4969290"/>
                <a:ext cx="1656000" cy="276840"/>
              </a:xfrm>
              <a:prstGeom prst="rect">
                <a:avLst/>
              </a:prstGeom>
            </p:spPr>
          </p:pic>
        </mc:Fallback>
      </mc:AlternateContent>
      <p:pic>
        <p:nvPicPr>
          <p:cNvPr id="10" name="Picture 9">
            <a:extLst>
              <a:ext uri="{FF2B5EF4-FFF2-40B4-BE49-F238E27FC236}">
                <a16:creationId xmlns:a16="http://schemas.microsoft.com/office/drawing/2014/main" id="{74D84DC0-D787-0366-407E-634085E6B2A2}"/>
              </a:ext>
            </a:extLst>
          </p:cNvPr>
          <p:cNvPicPr>
            <a:picLocks noChangeAspect="1"/>
          </p:cNvPicPr>
          <p:nvPr/>
        </p:nvPicPr>
        <p:blipFill>
          <a:blip r:embed="rId8"/>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15015349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C33-A110-2620-3BBD-5EE14E66F693}"/>
              </a:ext>
            </a:extLst>
          </p:cNvPr>
          <p:cNvSpPr>
            <a:spLocks noGrp="1"/>
          </p:cNvSpPr>
          <p:nvPr>
            <p:ph type="title"/>
          </p:nvPr>
        </p:nvSpPr>
        <p:spPr>
          <a:xfrm>
            <a:off x="963930" y="-342047"/>
            <a:ext cx="10058400" cy="1450757"/>
          </a:xfrm>
        </p:spPr>
        <p:txBody>
          <a:bodyPr>
            <a:normAutofit/>
          </a:bodyPr>
          <a:lstStyle/>
          <a:p>
            <a:r>
              <a:rPr lang="en-US" sz="3200" dirty="0"/>
              <a:t>Confusion Matrix</a:t>
            </a:r>
            <a:endParaRPr lang="en-IN" sz="3200" dirty="0"/>
          </a:p>
        </p:txBody>
      </p:sp>
      <p:pic>
        <p:nvPicPr>
          <p:cNvPr id="8" name="Picture 7">
            <a:extLst>
              <a:ext uri="{FF2B5EF4-FFF2-40B4-BE49-F238E27FC236}">
                <a16:creationId xmlns:a16="http://schemas.microsoft.com/office/drawing/2014/main" id="{07F6C4EB-29E2-2672-5D97-22B4EBF23BC3}"/>
              </a:ext>
            </a:extLst>
          </p:cNvPr>
          <p:cNvPicPr>
            <a:picLocks noChangeAspect="1"/>
          </p:cNvPicPr>
          <p:nvPr/>
        </p:nvPicPr>
        <p:blipFill>
          <a:blip r:embed="rId2"/>
          <a:stretch>
            <a:fillRect/>
          </a:stretch>
        </p:blipFill>
        <p:spPr>
          <a:xfrm>
            <a:off x="1217295" y="1647825"/>
            <a:ext cx="5935561" cy="220034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725DA80-1FF8-4198-00EB-68D80B62FC47}"/>
              </a:ext>
            </a:extLst>
          </p:cNvPr>
          <p:cNvPicPr>
            <a:picLocks noChangeAspect="1"/>
          </p:cNvPicPr>
          <p:nvPr/>
        </p:nvPicPr>
        <p:blipFill>
          <a:blip r:embed="rId3"/>
          <a:stretch>
            <a:fillRect/>
          </a:stretch>
        </p:blipFill>
        <p:spPr>
          <a:xfrm>
            <a:off x="5400675" y="4158786"/>
            <a:ext cx="6114820" cy="137202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7381D70-0FF8-6002-9218-14BD7C5F1E9E}"/>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417998608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C06F-FB1D-B68A-EE15-18DF14F5520D}"/>
              </a:ext>
            </a:extLst>
          </p:cNvPr>
          <p:cNvSpPr>
            <a:spLocks noGrp="1"/>
          </p:cNvSpPr>
          <p:nvPr>
            <p:ph type="title"/>
          </p:nvPr>
        </p:nvSpPr>
        <p:spPr>
          <a:xfrm>
            <a:off x="1097280" y="286604"/>
            <a:ext cx="10058400" cy="542072"/>
          </a:xfrm>
        </p:spPr>
        <p:txBody>
          <a:bodyPr>
            <a:normAutofit/>
          </a:bodyPr>
          <a:lstStyle/>
          <a:p>
            <a:pPr algn="ctr"/>
            <a:r>
              <a:rPr lang="en-US" sz="2800" b="1" dirty="0">
                <a:solidFill>
                  <a:srgbClr val="FF0000"/>
                </a:solidFill>
                <a:latin typeface="+mn-lt"/>
              </a:rPr>
              <a:t>K-NEAREST NEIGHBOUR</a:t>
            </a: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56A7B716-303C-610C-8408-1A72801D1F15}"/>
              </a:ext>
            </a:extLst>
          </p:cNvPr>
          <p:cNvSpPr>
            <a:spLocks noGrp="1"/>
          </p:cNvSpPr>
          <p:nvPr>
            <p:ph idx="1"/>
          </p:nvPr>
        </p:nvSpPr>
        <p:spPr>
          <a:xfrm>
            <a:off x="1097280" y="828676"/>
            <a:ext cx="10058400" cy="5040417"/>
          </a:xfrm>
        </p:spPr>
        <p:txBody>
          <a:bodyPr>
            <a:noAutofit/>
          </a:bodyPr>
          <a:lstStyle/>
          <a:p>
            <a:pPr algn="l">
              <a:buFont typeface="Arial" panose="020B0604020202020204" pitchFamily="34" charset="0"/>
              <a:buChar char="•"/>
            </a:pPr>
            <a:r>
              <a:rPr lang="en-US" sz="1600" b="0" i="0" dirty="0">
                <a:solidFill>
                  <a:schemeClr val="tx1"/>
                </a:solidFill>
                <a:effectLst/>
                <a:latin typeface="Söhne"/>
              </a:rPr>
              <a:t>KNN is a non-parametric algorithm, meaning it doesn't make explicit assumptions about the underlying data distribution.</a:t>
            </a:r>
          </a:p>
          <a:p>
            <a:pPr algn="l">
              <a:buFont typeface="Arial" panose="020B0604020202020204" pitchFamily="34" charset="0"/>
              <a:buChar char="•"/>
            </a:pPr>
            <a:r>
              <a:rPr lang="en-US" sz="1600" b="0" i="0" dirty="0">
                <a:solidFill>
                  <a:schemeClr val="tx1"/>
                </a:solidFill>
                <a:effectLst/>
                <a:latin typeface="Söhne"/>
              </a:rPr>
              <a:t>It relies on a distance metric (e.g., Euclidean distance) to measure the similarity between data points and identify nearest neighbors.</a:t>
            </a:r>
          </a:p>
          <a:p>
            <a:pPr algn="l">
              <a:buFont typeface="+mj-lt"/>
              <a:buAutoNum type="arabicPeriod"/>
            </a:pPr>
            <a:r>
              <a:rPr lang="en-US" sz="1600" b="1" i="0" dirty="0">
                <a:solidFill>
                  <a:schemeClr val="tx1"/>
                </a:solidFill>
                <a:effectLst/>
                <a:latin typeface="Söhne"/>
              </a:rPr>
              <a:t>Proximity-based Classification</a:t>
            </a:r>
            <a:r>
              <a:rPr lang="en-US" sz="1600" b="0" i="0" dirty="0">
                <a:solidFill>
                  <a:schemeClr val="tx1"/>
                </a:solidFill>
                <a:effectLst/>
                <a:latin typeface="Söhne"/>
              </a:rPr>
              <a:t>:</a:t>
            </a:r>
          </a:p>
          <a:p>
            <a:pPr marL="457200" lvl="1" indent="0" algn="l">
              <a:buNone/>
            </a:pPr>
            <a:r>
              <a:rPr lang="en-US" sz="1600" b="0" i="0" dirty="0">
                <a:solidFill>
                  <a:schemeClr val="tx1"/>
                </a:solidFill>
                <a:effectLst/>
                <a:latin typeface="Söhne"/>
              </a:rPr>
              <a:t>KNN predicts churn for a customer by considering the churn status of its K nearest neighbors, assuming that similar customers have similar churn behaviors.</a:t>
            </a:r>
          </a:p>
          <a:p>
            <a:pPr algn="l">
              <a:buFont typeface="+mj-lt"/>
              <a:buAutoNum type="arabicPeriod"/>
            </a:pPr>
            <a:r>
              <a:rPr lang="en-US" sz="1600" b="1" i="0" dirty="0">
                <a:solidFill>
                  <a:schemeClr val="tx1"/>
                </a:solidFill>
                <a:effectLst/>
                <a:latin typeface="Söhne"/>
              </a:rPr>
              <a:t>Simple Implementation</a:t>
            </a:r>
            <a:r>
              <a:rPr lang="en-US" sz="1600" b="0" i="0" dirty="0">
                <a:solidFill>
                  <a:schemeClr val="tx1"/>
                </a:solidFill>
                <a:effectLst/>
                <a:latin typeface="Söhne"/>
              </a:rPr>
              <a:t>:</a:t>
            </a:r>
          </a:p>
          <a:p>
            <a:pPr marL="457200" lvl="1" indent="0" algn="l">
              <a:buNone/>
            </a:pPr>
            <a:r>
              <a:rPr lang="en-US" sz="1600" b="0" i="0" dirty="0">
                <a:solidFill>
                  <a:schemeClr val="tx1"/>
                </a:solidFill>
                <a:effectLst/>
                <a:latin typeface="Söhne"/>
              </a:rPr>
              <a:t>KNN is easy to understand and implement, making it suitable for quick prototyping and experimentation in churn prediction tasks.</a:t>
            </a:r>
          </a:p>
          <a:p>
            <a:pPr algn="l">
              <a:buFont typeface="+mj-lt"/>
              <a:buAutoNum type="arabicPeriod"/>
            </a:pPr>
            <a:r>
              <a:rPr lang="en-US" sz="1600" b="1" i="0" dirty="0">
                <a:solidFill>
                  <a:schemeClr val="tx1"/>
                </a:solidFill>
                <a:effectLst/>
                <a:latin typeface="Söhne"/>
              </a:rPr>
              <a:t>Impact of K Parameter</a:t>
            </a:r>
            <a:r>
              <a:rPr lang="en-US" sz="1600" b="0" i="0" dirty="0">
                <a:solidFill>
                  <a:schemeClr val="tx1"/>
                </a:solidFill>
                <a:effectLst/>
                <a:latin typeface="Söhne"/>
              </a:rPr>
              <a:t>:</a:t>
            </a:r>
          </a:p>
          <a:p>
            <a:pPr marL="457200" lvl="1" indent="0" algn="l">
              <a:buNone/>
            </a:pPr>
            <a:r>
              <a:rPr lang="en-US" sz="1600" b="0" i="0" dirty="0">
                <a:solidFill>
                  <a:schemeClr val="tx1"/>
                </a:solidFill>
                <a:effectLst/>
                <a:latin typeface="Söhne"/>
              </a:rPr>
              <a:t>The choice of the K parameter influences the model's performance and generalization ability, with smaller values potentially leading to overfitting and larger values resulting in underfitting.</a:t>
            </a:r>
          </a:p>
          <a:p>
            <a:pPr algn="l">
              <a:buFont typeface="+mj-lt"/>
              <a:buAutoNum type="arabicPeriod"/>
            </a:pPr>
            <a:r>
              <a:rPr lang="en-US" sz="1600" b="1" i="0" dirty="0">
                <a:solidFill>
                  <a:schemeClr val="tx1"/>
                </a:solidFill>
                <a:effectLst/>
                <a:latin typeface="Söhne"/>
              </a:rPr>
              <a:t>Distance Metric Selection</a:t>
            </a:r>
            <a:r>
              <a:rPr lang="en-US" sz="1600" b="0" i="0" dirty="0">
                <a:solidFill>
                  <a:schemeClr val="tx1"/>
                </a:solidFill>
                <a:effectLst/>
                <a:latin typeface="Söhne"/>
              </a:rPr>
              <a:t>:</a:t>
            </a:r>
          </a:p>
          <a:p>
            <a:pPr marL="457200" lvl="1" indent="0" algn="l">
              <a:buNone/>
            </a:pPr>
            <a:r>
              <a:rPr lang="en-US" sz="1600" b="0" i="0" dirty="0">
                <a:solidFill>
                  <a:schemeClr val="tx1"/>
                </a:solidFill>
                <a:effectLst/>
                <a:latin typeface="Söhne"/>
              </a:rPr>
              <a:t>The choice of distance metric (e.g., Euclidean, Manhattan, etc.) affects how KNN measures similarity between data points and can impact model performance.</a:t>
            </a:r>
          </a:p>
          <a:p>
            <a:br>
              <a:rPr lang="en-US" sz="1600" dirty="0"/>
            </a:br>
            <a:endParaRPr lang="en-IN" sz="1600" dirty="0"/>
          </a:p>
        </p:txBody>
      </p:sp>
      <p:pic>
        <p:nvPicPr>
          <p:cNvPr id="4" name="Picture 3">
            <a:extLst>
              <a:ext uri="{FF2B5EF4-FFF2-40B4-BE49-F238E27FC236}">
                <a16:creationId xmlns:a16="http://schemas.microsoft.com/office/drawing/2014/main" id="{44D1D59B-F24F-B46E-9F79-E4E2AB38C0D2}"/>
              </a:ext>
            </a:extLst>
          </p:cNvPr>
          <p:cNvPicPr>
            <a:picLocks noChangeAspect="1"/>
          </p:cNvPicPr>
          <p:nvPr/>
        </p:nvPicPr>
        <p:blipFill>
          <a:blip r:embed="rId2"/>
          <a:stretch>
            <a:fillRect/>
          </a:stretch>
        </p:blipFill>
        <p:spPr>
          <a:xfrm>
            <a:off x="10801350" y="79649"/>
            <a:ext cx="1314450" cy="753063"/>
          </a:xfrm>
          <a:prstGeom prst="rect">
            <a:avLst/>
          </a:prstGeom>
        </p:spPr>
      </p:pic>
    </p:spTree>
    <p:extLst>
      <p:ext uri="{BB962C8B-B14F-4D97-AF65-F5344CB8AC3E}">
        <p14:creationId xmlns:p14="http://schemas.microsoft.com/office/powerpoint/2010/main" val="1039443652"/>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CDE-98B8-3F71-7860-B466EE7AEC59}"/>
              </a:ext>
            </a:extLst>
          </p:cNvPr>
          <p:cNvSpPr>
            <a:spLocks noGrp="1"/>
          </p:cNvSpPr>
          <p:nvPr>
            <p:ph type="title"/>
          </p:nvPr>
        </p:nvSpPr>
        <p:spPr/>
        <p:txBody>
          <a:bodyPr>
            <a:normAutofit/>
          </a:bodyPr>
          <a:lstStyle/>
          <a:p>
            <a:r>
              <a:rPr lang="en-US" sz="3200" dirty="0"/>
              <a:t>Model Accuracy</a:t>
            </a:r>
            <a:endParaRPr lang="en-IN" sz="3200" dirty="0"/>
          </a:p>
        </p:txBody>
      </p:sp>
      <p:pic>
        <p:nvPicPr>
          <p:cNvPr id="5" name="Content Placeholder 4">
            <a:extLst>
              <a:ext uri="{FF2B5EF4-FFF2-40B4-BE49-F238E27FC236}">
                <a16:creationId xmlns:a16="http://schemas.microsoft.com/office/drawing/2014/main" id="{0826DC43-12C0-6C94-47DF-23B9438EC2B8}"/>
              </a:ext>
            </a:extLst>
          </p:cNvPr>
          <p:cNvPicPr>
            <a:picLocks noGrp="1" noChangeAspect="1"/>
          </p:cNvPicPr>
          <p:nvPr>
            <p:ph idx="1"/>
          </p:nvPr>
        </p:nvPicPr>
        <p:blipFill>
          <a:blip r:embed="rId2"/>
          <a:stretch>
            <a:fillRect/>
          </a:stretch>
        </p:blipFill>
        <p:spPr>
          <a:xfrm>
            <a:off x="678181" y="1968718"/>
            <a:ext cx="5998844" cy="20764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0F59E8F-7076-CF6F-5DC8-FF8CACFA2A75}"/>
              </a:ext>
            </a:extLst>
          </p:cNvPr>
          <p:cNvPicPr>
            <a:picLocks noChangeAspect="1"/>
          </p:cNvPicPr>
          <p:nvPr/>
        </p:nvPicPr>
        <p:blipFill>
          <a:blip r:embed="rId3"/>
          <a:stretch>
            <a:fillRect/>
          </a:stretch>
        </p:blipFill>
        <p:spPr>
          <a:xfrm>
            <a:off x="5581384" y="3747078"/>
            <a:ext cx="6134632" cy="20764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F61FEC7-61E1-DFFE-B8F1-B5980AEB2D48}"/>
                  </a:ext>
                </a:extLst>
              </p14:cNvPr>
              <p14:cNvContentPartPr/>
              <p14:nvPr/>
            </p14:nvContentPartPr>
            <p14:xfrm>
              <a:off x="1457385" y="3808290"/>
              <a:ext cx="2058480" cy="165600"/>
            </p14:xfrm>
          </p:contentPart>
        </mc:Choice>
        <mc:Fallback xmlns="">
          <p:pic>
            <p:nvPicPr>
              <p:cNvPr id="3" name="Ink 2">
                <a:extLst>
                  <a:ext uri="{FF2B5EF4-FFF2-40B4-BE49-F238E27FC236}">
                    <a16:creationId xmlns:a16="http://schemas.microsoft.com/office/drawing/2014/main" id="{2F61FEC7-61E1-DFFE-B8F1-B5980AEB2D48}"/>
                  </a:ext>
                </a:extLst>
              </p:cNvPr>
              <p:cNvPicPr/>
              <p:nvPr/>
            </p:nvPicPr>
            <p:blipFill>
              <a:blip r:embed="rId5"/>
              <a:stretch>
                <a:fillRect/>
              </a:stretch>
            </p:blipFill>
            <p:spPr>
              <a:xfrm>
                <a:off x="1439385" y="3772650"/>
                <a:ext cx="20941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C987A5B-90CF-8C9E-FA81-D4A1D59A4FA8}"/>
                  </a:ext>
                </a:extLst>
              </p14:cNvPr>
              <p14:cNvContentPartPr/>
              <p14:nvPr/>
            </p14:nvContentPartPr>
            <p14:xfrm>
              <a:off x="6429345" y="5427930"/>
              <a:ext cx="1827720" cy="173520"/>
            </p14:xfrm>
          </p:contentPart>
        </mc:Choice>
        <mc:Fallback xmlns="">
          <p:pic>
            <p:nvPicPr>
              <p:cNvPr id="4" name="Ink 3">
                <a:extLst>
                  <a:ext uri="{FF2B5EF4-FFF2-40B4-BE49-F238E27FC236}">
                    <a16:creationId xmlns:a16="http://schemas.microsoft.com/office/drawing/2014/main" id="{5C987A5B-90CF-8C9E-FA81-D4A1D59A4FA8}"/>
                  </a:ext>
                </a:extLst>
              </p:cNvPr>
              <p:cNvPicPr/>
              <p:nvPr/>
            </p:nvPicPr>
            <p:blipFill>
              <a:blip r:embed="rId7"/>
              <a:stretch>
                <a:fillRect/>
              </a:stretch>
            </p:blipFill>
            <p:spPr>
              <a:xfrm>
                <a:off x="6411705" y="5392290"/>
                <a:ext cx="1863360" cy="245160"/>
              </a:xfrm>
              <a:prstGeom prst="rect">
                <a:avLst/>
              </a:prstGeom>
            </p:spPr>
          </p:pic>
        </mc:Fallback>
      </mc:AlternateContent>
      <p:pic>
        <p:nvPicPr>
          <p:cNvPr id="6" name="Picture 5">
            <a:extLst>
              <a:ext uri="{FF2B5EF4-FFF2-40B4-BE49-F238E27FC236}">
                <a16:creationId xmlns:a16="http://schemas.microsoft.com/office/drawing/2014/main" id="{E49163AF-D8B7-C429-AD66-C875D72E8CB2}"/>
              </a:ext>
            </a:extLst>
          </p:cNvPr>
          <p:cNvPicPr>
            <a:picLocks noChangeAspect="1"/>
          </p:cNvPicPr>
          <p:nvPr/>
        </p:nvPicPr>
        <p:blipFill>
          <a:blip r:embed="rId8"/>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3742000685"/>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C33-A110-2620-3BBD-5EE14E66F693}"/>
              </a:ext>
            </a:extLst>
          </p:cNvPr>
          <p:cNvSpPr>
            <a:spLocks noGrp="1"/>
          </p:cNvSpPr>
          <p:nvPr>
            <p:ph type="title"/>
          </p:nvPr>
        </p:nvSpPr>
        <p:spPr>
          <a:xfrm>
            <a:off x="963930" y="-342047"/>
            <a:ext cx="10058400" cy="1450757"/>
          </a:xfrm>
        </p:spPr>
        <p:txBody>
          <a:bodyPr>
            <a:normAutofit/>
          </a:bodyPr>
          <a:lstStyle/>
          <a:p>
            <a:r>
              <a:rPr lang="en-US" sz="3200" dirty="0"/>
              <a:t>Confusion Matrix</a:t>
            </a:r>
            <a:endParaRPr lang="en-IN" sz="3200" dirty="0"/>
          </a:p>
        </p:txBody>
      </p:sp>
      <p:pic>
        <p:nvPicPr>
          <p:cNvPr id="8" name="Picture 7">
            <a:extLst>
              <a:ext uri="{FF2B5EF4-FFF2-40B4-BE49-F238E27FC236}">
                <a16:creationId xmlns:a16="http://schemas.microsoft.com/office/drawing/2014/main" id="{1B590686-48B4-36D5-96E2-57B3163C0896}"/>
              </a:ext>
            </a:extLst>
          </p:cNvPr>
          <p:cNvPicPr>
            <a:picLocks noChangeAspect="1"/>
          </p:cNvPicPr>
          <p:nvPr/>
        </p:nvPicPr>
        <p:blipFill>
          <a:blip r:embed="rId2"/>
          <a:stretch>
            <a:fillRect/>
          </a:stretch>
        </p:blipFill>
        <p:spPr>
          <a:xfrm>
            <a:off x="815279" y="1471582"/>
            <a:ext cx="6328472" cy="245271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27889B1-A9CF-F9BC-3EE6-40FDDB395943}"/>
              </a:ext>
            </a:extLst>
          </p:cNvPr>
          <p:cNvPicPr>
            <a:picLocks noChangeAspect="1"/>
          </p:cNvPicPr>
          <p:nvPr/>
        </p:nvPicPr>
        <p:blipFill>
          <a:blip r:embed="rId3"/>
          <a:stretch>
            <a:fillRect/>
          </a:stretch>
        </p:blipFill>
        <p:spPr>
          <a:xfrm>
            <a:off x="6019800" y="4453303"/>
            <a:ext cx="5002530" cy="93311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E74D431-1EBB-0298-C6BA-9955F9DEB46E}"/>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351713180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71B0-07D4-88F5-A0F5-59383DBDE6F5}"/>
              </a:ext>
            </a:extLst>
          </p:cNvPr>
          <p:cNvSpPr>
            <a:spLocks noGrp="1"/>
          </p:cNvSpPr>
          <p:nvPr>
            <p:ph type="title"/>
          </p:nvPr>
        </p:nvSpPr>
        <p:spPr>
          <a:xfrm>
            <a:off x="1097280" y="409236"/>
            <a:ext cx="10058400" cy="579671"/>
          </a:xfrm>
        </p:spPr>
        <p:txBody>
          <a:bodyPr>
            <a:normAutofit/>
          </a:bodyPr>
          <a:lstStyle/>
          <a:p>
            <a:pPr algn="ctr"/>
            <a:r>
              <a:rPr lang="en-US" sz="3200" b="1" dirty="0">
                <a:solidFill>
                  <a:srgbClr val="FF0000"/>
                </a:solidFill>
                <a:latin typeface="+mn-lt"/>
              </a:rPr>
              <a:t>KFOLD CROSS-VALIDATION</a:t>
            </a:r>
            <a:endParaRPr lang="en-IN" sz="3200" b="1" dirty="0">
              <a:solidFill>
                <a:srgbClr val="FF0000"/>
              </a:solidFill>
              <a:latin typeface="+mn-lt"/>
            </a:endParaRPr>
          </a:p>
        </p:txBody>
      </p:sp>
      <p:sp>
        <p:nvSpPr>
          <p:cNvPr id="3" name="Content Placeholder 2">
            <a:extLst>
              <a:ext uri="{FF2B5EF4-FFF2-40B4-BE49-F238E27FC236}">
                <a16:creationId xmlns:a16="http://schemas.microsoft.com/office/drawing/2014/main" id="{56D9BEA0-F929-AF23-3DF2-E8862D4DA00B}"/>
              </a:ext>
            </a:extLst>
          </p:cNvPr>
          <p:cNvSpPr>
            <a:spLocks noGrp="1"/>
          </p:cNvSpPr>
          <p:nvPr>
            <p:ph idx="1"/>
          </p:nvPr>
        </p:nvSpPr>
        <p:spPr>
          <a:xfrm>
            <a:off x="1036320" y="1304925"/>
            <a:ext cx="10119360" cy="4735618"/>
          </a:xfrm>
        </p:spPr>
        <p:txBody>
          <a:bodyPr>
            <a:normAutofit fontScale="47500" lnSpcReduction="20000"/>
          </a:bodyPr>
          <a:lstStyle/>
          <a:p>
            <a:pPr algn="l">
              <a:buFont typeface="Arial" panose="020B0604020202020204" pitchFamily="34" charset="0"/>
              <a:buChar char="•"/>
            </a:pPr>
            <a:r>
              <a:rPr lang="en-US" sz="4200" b="0" i="0" dirty="0">
                <a:solidFill>
                  <a:schemeClr val="tx1"/>
                </a:solidFill>
                <a:effectLst/>
              </a:rPr>
              <a:t>k-fold cross-validation is a resampling technique used to assess the performance and generalization ability of a machine learning model. The dataset is divided into k subsets (folds) of approximately equal size.</a:t>
            </a:r>
          </a:p>
          <a:p>
            <a:pPr>
              <a:buFont typeface="Arial" panose="020B0604020202020204" pitchFamily="34" charset="0"/>
              <a:buChar char="•"/>
            </a:pPr>
            <a:r>
              <a:rPr lang="en-US" sz="4200" b="0" i="0" dirty="0">
                <a:solidFill>
                  <a:schemeClr val="tx1"/>
                </a:solidFill>
                <a:effectLst/>
              </a:rPr>
              <a:t>k-fold cross-validation provides a more reliable estimate of the model's performance by reducing the variance associated with a single train-test split.</a:t>
            </a:r>
          </a:p>
          <a:p>
            <a:pPr>
              <a:buFont typeface="Arial" panose="020B0604020202020204" pitchFamily="34" charset="0"/>
              <a:buChar char="•"/>
            </a:pPr>
            <a:r>
              <a:rPr lang="en-US" sz="4200" b="0" i="0" dirty="0">
                <a:solidFill>
                  <a:schemeClr val="tx1"/>
                </a:solidFill>
                <a:effectLst/>
              </a:rPr>
              <a:t>It helps identify the model that achieves the best average performance across different subsets of the data, leading to more informed model selection decisions.</a:t>
            </a:r>
          </a:p>
          <a:p>
            <a:pPr>
              <a:buFont typeface="Arial" panose="020B0604020202020204" pitchFamily="34" charset="0"/>
              <a:buChar char="•"/>
            </a:pPr>
            <a:r>
              <a:rPr lang="en-US" sz="4200" b="0" i="0" dirty="0">
                <a:solidFill>
                  <a:schemeClr val="tx1"/>
                </a:solidFill>
                <a:effectLst/>
              </a:rPr>
              <a:t>k-fold cross-validation helps strike a balance between bias and variance in model evaluation.</a:t>
            </a:r>
          </a:p>
          <a:p>
            <a:pPr>
              <a:buFont typeface="Arial" panose="020B0604020202020204" pitchFamily="34" charset="0"/>
              <a:buChar char="•"/>
            </a:pPr>
            <a:r>
              <a:rPr lang="en-US" sz="4200" b="0" i="0" dirty="0">
                <a:solidFill>
                  <a:schemeClr val="tx1"/>
                </a:solidFill>
                <a:effectLst/>
              </a:rPr>
              <a:t>Performance metrics such as accuracy, precision, recall, F1-score, or area under the ROC curve (AUC-ROC) obtained from each fold are averaged to obtain a single aggregate metric representing the model's overall performance.</a:t>
            </a:r>
          </a:p>
          <a:p>
            <a:pPr>
              <a:buFont typeface="Arial" panose="020B0604020202020204" pitchFamily="34" charset="0"/>
              <a:buChar char="•"/>
            </a:pPr>
            <a:endParaRPr lang="en-US" sz="3600" b="0" i="0" dirty="0">
              <a:solidFill>
                <a:srgbClr val="ECECEC"/>
              </a:solidFill>
              <a:effectLst/>
              <a:highlight>
                <a:srgbClr val="212121"/>
              </a:highlight>
              <a:latin typeface="Söhne"/>
            </a:endParaRPr>
          </a:p>
          <a:p>
            <a:br>
              <a:rPr lang="en-US" dirty="0"/>
            </a:br>
            <a:endParaRPr lang="en-US" b="0" i="0" dirty="0">
              <a:solidFill>
                <a:srgbClr val="ECECEC"/>
              </a:solidFill>
              <a:effectLst/>
              <a:highlight>
                <a:srgbClr val="212121"/>
              </a:highlight>
              <a:latin typeface="Söhne"/>
            </a:endParaRPr>
          </a:p>
          <a:p>
            <a:pPr algn="l">
              <a:buFont typeface="Arial" panose="020B0604020202020204" pitchFamily="34" charset="0"/>
              <a:buChar char="•"/>
            </a:pPr>
            <a:endParaRPr lang="en-US" b="0" i="0" dirty="0">
              <a:solidFill>
                <a:srgbClr val="ECECEC"/>
              </a:solidFill>
              <a:effectLst/>
              <a:highlight>
                <a:srgbClr val="212121"/>
              </a:highlight>
              <a:latin typeface="Söhne"/>
            </a:endParaRPr>
          </a:p>
          <a:p>
            <a:endParaRPr lang="en-IN" dirty="0"/>
          </a:p>
        </p:txBody>
      </p:sp>
      <p:pic>
        <p:nvPicPr>
          <p:cNvPr id="4" name="Picture 3">
            <a:extLst>
              <a:ext uri="{FF2B5EF4-FFF2-40B4-BE49-F238E27FC236}">
                <a16:creationId xmlns:a16="http://schemas.microsoft.com/office/drawing/2014/main" id="{41DAF24F-664F-2150-5AE8-8EA925BBBF14}"/>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3258083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F1A9-309F-1F60-BDAF-6205EE617B03}"/>
              </a:ext>
            </a:extLst>
          </p:cNvPr>
          <p:cNvSpPr>
            <a:spLocks noGrp="1"/>
          </p:cNvSpPr>
          <p:nvPr>
            <p:ph type="title"/>
          </p:nvPr>
        </p:nvSpPr>
        <p:spPr>
          <a:xfrm>
            <a:off x="994410" y="610454"/>
            <a:ext cx="10203179" cy="484921"/>
          </a:xfrm>
        </p:spPr>
        <p:txBody>
          <a:bodyPr>
            <a:normAutofit fontScale="90000"/>
          </a:bodyPr>
          <a:lstStyle/>
          <a:p>
            <a:pPr algn="ctr"/>
            <a:r>
              <a:rPr lang="en-US" sz="3200" b="1" dirty="0">
                <a:solidFill>
                  <a:srgbClr val="FF0000"/>
                </a:solidFill>
                <a:latin typeface="+mn-lt"/>
              </a:rPr>
              <a:t>IMPLEMENTATION</a:t>
            </a:r>
            <a:endParaRPr lang="en-IN" sz="3200" b="1" dirty="0">
              <a:solidFill>
                <a:srgbClr val="FF0000"/>
              </a:solidFill>
              <a:latin typeface="+mn-lt"/>
            </a:endParaRPr>
          </a:p>
        </p:txBody>
      </p:sp>
      <p:pic>
        <p:nvPicPr>
          <p:cNvPr id="7" name="Picture 6">
            <a:extLst>
              <a:ext uri="{FF2B5EF4-FFF2-40B4-BE49-F238E27FC236}">
                <a16:creationId xmlns:a16="http://schemas.microsoft.com/office/drawing/2014/main" id="{58EE3F9D-CE36-F13A-3233-D1FC4A24E4E2}"/>
              </a:ext>
            </a:extLst>
          </p:cNvPr>
          <p:cNvPicPr>
            <a:picLocks noChangeAspect="1"/>
          </p:cNvPicPr>
          <p:nvPr/>
        </p:nvPicPr>
        <p:blipFill>
          <a:blip r:embed="rId2"/>
          <a:stretch>
            <a:fillRect/>
          </a:stretch>
        </p:blipFill>
        <p:spPr>
          <a:xfrm>
            <a:off x="343146" y="1419225"/>
            <a:ext cx="11210679" cy="13430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4230BDF-3671-21B0-2F67-F2448F67DB29}"/>
              </a:ext>
            </a:extLst>
          </p:cNvPr>
          <p:cNvPicPr>
            <a:picLocks noChangeAspect="1"/>
          </p:cNvPicPr>
          <p:nvPr/>
        </p:nvPicPr>
        <p:blipFill rotWithShape="1">
          <a:blip r:embed="rId3"/>
          <a:srcRect l="4720" t="10268"/>
          <a:stretch/>
        </p:blipFill>
        <p:spPr>
          <a:xfrm>
            <a:off x="1419225" y="3200400"/>
            <a:ext cx="9617317" cy="191456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9D1D6AF-8825-5409-179A-A238D4C8AFE1}"/>
              </a:ext>
            </a:extLst>
          </p:cNvPr>
          <p:cNvPicPr>
            <a:picLocks noChangeAspect="1"/>
          </p:cNvPicPr>
          <p:nvPr/>
        </p:nvPicPr>
        <p:blipFill>
          <a:blip r:embed="rId4"/>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272767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4497-3DE0-5985-DD0C-717719978D47}"/>
              </a:ext>
            </a:extLst>
          </p:cNvPr>
          <p:cNvSpPr>
            <a:spLocks noGrp="1"/>
          </p:cNvSpPr>
          <p:nvPr>
            <p:ph type="title"/>
          </p:nvPr>
        </p:nvSpPr>
        <p:spPr>
          <a:xfrm>
            <a:off x="649605" y="345448"/>
            <a:ext cx="10058400" cy="989747"/>
          </a:xfrm>
        </p:spPr>
        <p:txBody>
          <a:bodyPr>
            <a:normAutofit/>
          </a:bodyPr>
          <a:lstStyle/>
          <a:p>
            <a:pPr algn="ctr"/>
            <a:r>
              <a:rPr lang="en-US" sz="3600" u="sng" dirty="0">
                <a:solidFill>
                  <a:srgbClr val="002060"/>
                </a:solidFill>
              </a:rPr>
              <a:t>CONCLUSION</a:t>
            </a:r>
            <a:endParaRPr lang="en-IN" sz="3600" u="sng" dirty="0">
              <a:solidFill>
                <a:srgbClr val="002060"/>
              </a:solidFill>
            </a:endParaRPr>
          </a:p>
        </p:txBody>
      </p:sp>
      <p:sp>
        <p:nvSpPr>
          <p:cNvPr id="3" name="Content Placeholder 2">
            <a:extLst>
              <a:ext uri="{FF2B5EF4-FFF2-40B4-BE49-F238E27FC236}">
                <a16:creationId xmlns:a16="http://schemas.microsoft.com/office/drawing/2014/main" id="{0106437D-C401-C028-032C-348ECFD78283}"/>
              </a:ext>
            </a:extLst>
          </p:cNvPr>
          <p:cNvSpPr>
            <a:spLocks noGrp="1"/>
          </p:cNvSpPr>
          <p:nvPr>
            <p:ph idx="1"/>
          </p:nvPr>
        </p:nvSpPr>
        <p:spPr>
          <a:xfrm>
            <a:off x="533400" y="1276349"/>
            <a:ext cx="10622280" cy="4838701"/>
          </a:xfrm>
        </p:spPr>
        <p:txBody>
          <a:bodyPr>
            <a:normAutofit fontScale="25000" lnSpcReduction="20000"/>
          </a:bodyPr>
          <a:lstStyle/>
          <a:p>
            <a:endParaRPr lang="en-US" sz="2400" dirty="0"/>
          </a:p>
          <a:p>
            <a:r>
              <a:rPr lang="en-US" sz="7200" b="1" dirty="0">
                <a:solidFill>
                  <a:srgbClr val="0DE527"/>
                </a:solidFill>
              </a:rPr>
              <a:t>BEST PERFORMING MODEL:</a:t>
            </a:r>
          </a:p>
          <a:p>
            <a:r>
              <a:rPr lang="en-US" sz="7200" dirty="0"/>
              <a:t>- </a:t>
            </a:r>
            <a:r>
              <a:rPr lang="en-US" sz="7200" b="1" dirty="0"/>
              <a:t>Random Forest - Cross Validation Score: 85.75%</a:t>
            </a:r>
          </a:p>
          <a:p>
            <a:r>
              <a:rPr lang="en-US" sz="7200" dirty="0"/>
              <a:t>The Random Forest algorithm achieved the highest cross-validation score of 85.75%, indicating that it performed the best among the evaluated models in terms of accurately predicting the target variable on unseen data. Random Forest is an ensemble learning method that combines multiple decision trees to improve predictive accuracy and reduce overfitting.</a:t>
            </a:r>
          </a:p>
          <a:p>
            <a:endParaRPr lang="en-US" sz="7200" dirty="0"/>
          </a:p>
          <a:p>
            <a:r>
              <a:rPr lang="en-US" sz="7200" b="1" dirty="0">
                <a:solidFill>
                  <a:srgbClr val="FF0000"/>
                </a:solidFill>
              </a:rPr>
              <a:t>WORST PERFORMING MODEL:</a:t>
            </a:r>
          </a:p>
          <a:p>
            <a:r>
              <a:rPr lang="en-US" sz="7200" dirty="0"/>
              <a:t>- </a:t>
            </a:r>
            <a:r>
              <a:rPr lang="en-US" sz="7200" b="1" dirty="0"/>
              <a:t>K-Nearest Neighbors - Cross Validation Score: 76.4%</a:t>
            </a:r>
          </a:p>
          <a:p>
            <a:r>
              <a:rPr lang="en-US" sz="7200" dirty="0"/>
              <a:t>The K-Nearest Neighbors (KNN) algorithm had the lowest cross-validation score of 76.4%, making it the worst-performing model in this comparison. KNN is a non-parametric method that classifies instances based on their similarity to the nearest neighbors in the training data. Its lower performance could be due to factors such as the choice of distance metric, the value of k (number of neighbors), or the presence of noisy or irrelevant features in the data.</a:t>
            </a:r>
          </a:p>
          <a:p>
            <a:endParaRPr lang="en-US" sz="2400" dirty="0"/>
          </a:p>
        </p:txBody>
      </p:sp>
      <p:pic>
        <p:nvPicPr>
          <p:cNvPr id="4" name="Picture 3">
            <a:extLst>
              <a:ext uri="{FF2B5EF4-FFF2-40B4-BE49-F238E27FC236}">
                <a16:creationId xmlns:a16="http://schemas.microsoft.com/office/drawing/2014/main" id="{FFF3A539-B3B4-CBB6-5BC8-D8500690D3BA}"/>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1499322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937D-492F-E401-A4E4-1DF57DC58B06}"/>
              </a:ext>
            </a:extLst>
          </p:cNvPr>
          <p:cNvSpPr>
            <a:spLocks noGrp="1"/>
          </p:cNvSpPr>
          <p:nvPr>
            <p:ph type="title"/>
          </p:nvPr>
        </p:nvSpPr>
        <p:spPr>
          <a:xfrm>
            <a:off x="768667" y="0"/>
            <a:ext cx="10058400" cy="1450757"/>
          </a:xfrm>
        </p:spPr>
        <p:txBody>
          <a:bodyPr/>
          <a:lstStyle/>
          <a:p>
            <a:r>
              <a:rPr lang="en-IN" dirty="0"/>
              <a:t>Objectives</a:t>
            </a:r>
          </a:p>
        </p:txBody>
      </p:sp>
      <p:sp>
        <p:nvSpPr>
          <p:cNvPr id="3" name="Content Placeholder 2">
            <a:extLst>
              <a:ext uri="{FF2B5EF4-FFF2-40B4-BE49-F238E27FC236}">
                <a16:creationId xmlns:a16="http://schemas.microsoft.com/office/drawing/2014/main" id="{590D425E-C36A-8488-C2F7-294A9F91E5DC}"/>
              </a:ext>
            </a:extLst>
          </p:cNvPr>
          <p:cNvSpPr>
            <a:spLocks noGrp="1"/>
          </p:cNvSpPr>
          <p:nvPr>
            <p:ph idx="1"/>
          </p:nvPr>
        </p:nvSpPr>
        <p:spPr>
          <a:xfrm>
            <a:off x="768667" y="1558982"/>
            <a:ext cx="10447020" cy="4308418"/>
          </a:xfrm>
        </p:spPr>
        <p:txBody>
          <a:bodyPr>
            <a:noAutofit/>
          </a:bodyPr>
          <a:lstStyle/>
          <a:p>
            <a:pPr>
              <a:lnSpc>
                <a:spcPct val="100000"/>
              </a:lnSpc>
            </a:pPr>
            <a:r>
              <a:rPr lang="en-US" sz="1800" dirty="0"/>
              <a:t>The objective of studying customer churn typically revolves around several key goals:</a:t>
            </a:r>
          </a:p>
          <a:p>
            <a:pPr marL="0" indent="0">
              <a:lnSpc>
                <a:spcPct val="100000"/>
              </a:lnSpc>
              <a:buNone/>
            </a:pPr>
            <a:r>
              <a:rPr lang="en-US" sz="1800" dirty="0"/>
              <a:t>1. </a:t>
            </a:r>
            <a:r>
              <a:rPr lang="en-US" sz="1800" b="1" dirty="0"/>
              <a:t>Identifying Risk Factors </a:t>
            </a:r>
            <a:r>
              <a:rPr lang="en-US" sz="1800" dirty="0"/>
              <a:t>: Understanding the factors that contribute to customer churn helps businesses identify potential risk factors that may lead to customer attrition. </a:t>
            </a:r>
          </a:p>
          <a:p>
            <a:pPr marL="0" indent="0">
              <a:lnSpc>
                <a:spcPct val="100000"/>
              </a:lnSpc>
              <a:buNone/>
            </a:pPr>
            <a:r>
              <a:rPr lang="en-US" sz="1800" dirty="0"/>
              <a:t>2. </a:t>
            </a:r>
            <a:r>
              <a:rPr lang="en-US" sz="1800" b="1" dirty="0"/>
              <a:t>Predictive Analysis </a:t>
            </a:r>
            <a:r>
              <a:rPr lang="en-US" sz="1800" dirty="0"/>
              <a:t>: Analyzing historical data and customer behavior patterns allows businesses to develop predictive models that forecast the likelihood of churn for individual customers..</a:t>
            </a:r>
          </a:p>
          <a:p>
            <a:pPr marL="0" indent="0">
              <a:lnSpc>
                <a:spcPct val="100000"/>
              </a:lnSpc>
              <a:buNone/>
            </a:pPr>
            <a:r>
              <a:rPr lang="en-US" sz="1800" b="1" dirty="0"/>
              <a:t>3. Maximizing Customer Lifetime Value (CLV) </a:t>
            </a:r>
            <a:r>
              <a:rPr lang="en-US" sz="1800" dirty="0"/>
              <a:t>: Customer churn directly impacts a business's revenue and profitability. By reducing churn rates and extending customer lifetime value, businesses can maximize the return on their investment in customer acquisition and retention efforts.</a:t>
            </a:r>
          </a:p>
          <a:p>
            <a:pPr marL="0" indent="0">
              <a:lnSpc>
                <a:spcPct val="100000"/>
              </a:lnSpc>
              <a:buNone/>
            </a:pPr>
            <a:r>
              <a:rPr lang="en-US" sz="1800" dirty="0"/>
              <a:t>4. </a:t>
            </a:r>
            <a:r>
              <a:rPr lang="en-US" sz="1800" b="1" dirty="0"/>
              <a:t>Improving Customer Experience </a:t>
            </a:r>
            <a:r>
              <a:rPr lang="en-US" sz="1800" dirty="0"/>
              <a:t>: Addressing the root causes of churn often involves improving the overall customer experience. By listening to customer feedback, addressing pain points, and delivering exceptional service, businesses can enhance customer satisfaction and loyalty, leading to lower churn rates and increased profitability.</a:t>
            </a:r>
          </a:p>
        </p:txBody>
      </p:sp>
      <p:pic>
        <p:nvPicPr>
          <p:cNvPr id="4" name="Picture 3">
            <a:extLst>
              <a:ext uri="{FF2B5EF4-FFF2-40B4-BE49-F238E27FC236}">
                <a16:creationId xmlns:a16="http://schemas.microsoft.com/office/drawing/2014/main" id="{79E4579D-3136-90AE-7FB1-8E5520CE9445}"/>
              </a:ext>
            </a:extLst>
          </p:cNvPr>
          <p:cNvPicPr>
            <a:picLocks noChangeAspect="1"/>
          </p:cNvPicPr>
          <p:nvPr/>
        </p:nvPicPr>
        <p:blipFill>
          <a:blip r:embed="rId2"/>
          <a:stretch>
            <a:fillRect/>
          </a:stretch>
        </p:blipFill>
        <p:spPr>
          <a:xfrm>
            <a:off x="10344150" y="108224"/>
            <a:ext cx="1743075" cy="998627"/>
          </a:xfrm>
          <a:prstGeom prst="rect">
            <a:avLst/>
          </a:prstGeom>
        </p:spPr>
      </p:pic>
    </p:spTree>
    <p:extLst>
      <p:ext uri="{BB962C8B-B14F-4D97-AF65-F5344CB8AC3E}">
        <p14:creationId xmlns:p14="http://schemas.microsoft.com/office/powerpoint/2010/main" val="1849065469"/>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F683B-1B46-1576-7F7C-8004D7612078}"/>
              </a:ext>
            </a:extLst>
          </p:cNvPr>
          <p:cNvSpPr>
            <a:spLocks noGrp="1"/>
          </p:cNvSpPr>
          <p:nvPr>
            <p:ph idx="1"/>
          </p:nvPr>
        </p:nvSpPr>
        <p:spPr>
          <a:xfrm>
            <a:off x="714375" y="756391"/>
            <a:ext cx="10178415" cy="5345217"/>
          </a:xfrm>
        </p:spPr>
        <p:txBody>
          <a:bodyPr>
            <a:normAutofit fontScale="25000" lnSpcReduction="20000"/>
          </a:bodyPr>
          <a:lstStyle/>
          <a:p>
            <a:r>
              <a:rPr lang="en-US" sz="7200" b="1" dirty="0">
                <a:solidFill>
                  <a:srgbClr val="002060"/>
                </a:solidFill>
              </a:rPr>
              <a:t>OTHER MODELS:</a:t>
            </a:r>
          </a:p>
          <a:p>
            <a:r>
              <a:rPr lang="en-US" sz="7200" b="1" dirty="0">
                <a:solidFill>
                  <a:srgbClr val="0070C0"/>
                </a:solidFill>
              </a:rPr>
              <a:t>- </a:t>
            </a:r>
            <a:r>
              <a:rPr lang="en-US" sz="7200" b="1" dirty="0">
                <a:solidFill>
                  <a:schemeClr val="tx1"/>
                </a:solidFill>
              </a:rPr>
              <a:t>Logistic Regression - Cross Validation Score: 80.55%</a:t>
            </a:r>
          </a:p>
          <a:p>
            <a:r>
              <a:rPr lang="en-US" sz="7200" dirty="0"/>
              <a:t>Logistic Regression, a popular statistical model for binary classification, achieved a cross-validation score of 80.55%, performing better than SVM and Decision Tree but worse than Random Forest.</a:t>
            </a:r>
          </a:p>
          <a:p>
            <a:endParaRPr lang="en-US" sz="7200" b="1" dirty="0"/>
          </a:p>
          <a:p>
            <a:r>
              <a:rPr lang="en-US" sz="7200" b="1" dirty="0"/>
              <a:t>- Support Vector Machine (SVM) - Cross Validation Score: 79.65%</a:t>
            </a:r>
          </a:p>
          <a:p>
            <a:r>
              <a:rPr lang="en-US" sz="7200" dirty="0"/>
              <a:t>The SVM model, which constructs hyperplanes in high-dimensional spaces for classification or regression, had a cross-validation score of 79.65%, slightly outperforming the Decision Tree but underperforming compared to Logistic Regression and Random Forest.</a:t>
            </a:r>
          </a:p>
          <a:p>
            <a:endParaRPr lang="en-US" sz="7200" dirty="0"/>
          </a:p>
          <a:p>
            <a:r>
              <a:rPr lang="en-US" sz="7200" dirty="0"/>
              <a:t>- </a:t>
            </a:r>
            <a:r>
              <a:rPr lang="en-US" sz="7200" b="1" dirty="0"/>
              <a:t>Decision Tree - Cross Validation Score: 79.6%</a:t>
            </a:r>
          </a:p>
          <a:p>
            <a:r>
              <a:rPr lang="en-US" sz="7200" dirty="0"/>
              <a:t>The Decision Tree algorithm, which recursively partitions the data based on feature values, achieved a cross-validation score of 79.6%, similar to SVM but lower than the other models.</a:t>
            </a:r>
          </a:p>
          <a:p>
            <a:endParaRPr lang="en-US" sz="6400" dirty="0"/>
          </a:p>
        </p:txBody>
      </p:sp>
    </p:spTree>
    <p:extLst>
      <p:ext uri="{BB962C8B-B14F-4D97-AF65-F5344CB8AC3E}">
        <p14:creationId xmlns:p14="http://schemas.microsoft.com/office/powerpoint/2010/main" val="3376369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06AD6-D6AC-B598-99DA-FCE99FA5F72E}"/>
              </a:ext>
            </a:extLst>
          </p:cNvPr>
          <p:cNvSpPr>
            <a:spLocks noGrp="1"/>
          </p:cNvSpPr>
          <p:nvPr>
            <p:ph type="title"/>
          </p:nvPr>
        </p:nvSpPr>
        <p:spPr>
          <a:xfrm>
            <a:off x="1066800" y="600928"/>
            <a:ext cx="10058400" cy="1450757"/>
          </a:xfrm>
        </p:spPr>
        <p:txBody>
          <a:bodyPr>
            <a:normAutofit/>
          </a:bodyPr>
          <a:lstStyle/>
          <a:p>
            <a:r>
              <a:rPr lang="en-US" sz="7200" dirty="0"/>
              <a:t>THE END</a:t>
            </a:r>
            <a:endParaRPr lang="en-IN" sz="7200" dirty="0"/>
          </a:p>
        </p:txBody>
      </p:sp>
    </p:spTree>
    <p:extLst>
      <p:ext uri="{BB962C8B-B14F-4D97-AF65-F5344CB8AC3E}">
        <p14:creationId xmlns:p14="http://schemas.microsoft.com/office/powerpoint/2010/main" val="3601030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AA79-E6B5-1097-4821-9B26CAE26553}"/>
              </a:ext>
            </a:extLst>
          </p:cNvPr>
          <p:cNvSpPr>
            <a:spLocks noGrp="1"/>
          </p:cNvSpPr>
          <p:nvPr>
            <p:ph type="title"/>
          </p:nvPr>
        </p:nvSpPr>
        <p:spPr>
          <a:xfrm>
            <a:off x="1097280" y="315178"/>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30436F95-3353-11BB-F3FD-6D70D77DCDB4}"/>
              </a:ext>
            </a:extLst>
          </p:cNvPr>
          <p:cNvSpPr>
            <a:spLocks noGrp="1"/>
          </p:cNvSpPr>
          <p:nvPr>
            <p:ph idx="1"/>
          </p:nvPr>
        </p:nvSpPr>
        <p:spPr>
          <a:xfrm>
            <a:off x="992505" y="2012951"/>
            <a:ext cx="10058400" cy="3760891"/>
          </a:xfrm>
        </p:spPr>
        <p:txBody>
          <a:bodyPr>
            <a:normAutofit fontScale="85000" lnSpcReduction="20000"/>
          </a:bodyPr>
          <a:lstStyle/>
          <a:p>
            <a:pPr>
              <a:buFont typeface="Wingdings" panose="05000000000000000000" pitchFamily="2" charset="2"/>
              <a:buChar char="Ø"/>
            </a:pPr>
            <a:r>
              <a:rPr lang="en-US" b="1" dirty="0"/>
              <a:t> Competitive Business Landscape: </a:t>
            </a:r>
            <a:r>
              <a:rPr lang="en-US" dirty="0"/>
              <a:t>In today's highly competitive business environment, customer retention is essential for sustainable growth.</a:t>
            </a:r>
          </a:p>
          <a:p>
            <a:pPr>
              <a:buFont typeface="Wingdings" panose="05000000000000000000" pitchFamily="2" charset="2"/>
              <a:buChar char="Ø"/>
            </a:pPr>
            <a:r>
              <a:rPr lang="en-US" b="1" dirty="0"/>
              <a:t> Significance of Customer Churn: </a:t>
            </a:r>
            <a:r>
              <a:rPr lang="en-US" dirty="0"/>
              <a:t>Customer churn, which denotes the loss of customers over a specific period, is a critical metric. It not only affects revenue streams but also undermines brand loyalty and market competitiveness.</a:t>
            </a:r>
          </a:p>
          <a:p>
            <a:pPr>
              <a:buFont typeface="Wingdings" panose="05000000000000000000" pitchFamily="2" charset="2"/>
              <a:buChar char="Ø"/>
            </a:pPr>
            <a:r>
              <a:rPr lang="en-US" b="1" dirty="0"/>
              <a:t> Report Overview: </a:t>
            </a:r>
            <a:r>
              <a:rPr lang="en-US" dirty="0"/>
              <a:t>This report delves into the multifaceted phenomenon of customer churn, examining its implications, underlying causes, and strategic implications for businesses across industries.</a:t>
            </a:r>
          </a:p>
          <a:p>
            <a:pPr>
              <a:buFont typeface="Wingdings" panose="05000000000000000000" pitchFamily="2" charset="2"/>
              <a:buChar char="Ø"/>
            </a:pPr>
            <a:r>
              <a:rPr lang="en-US" dirty="0"/>
              <a:t> </a:t>
            </a:r>
            <a:r>
              <a:rPr lang="en-US" b="1" dirty="0"/>
              <a:t>Understanding Churn: </a:t>
            </a:r>
            <a:r>
              <a:rPr lang="en-US" dirty="0"/>
              <a:t>By comprehensively understanding customer churn and its impact on organizational performance, companies can proactively implement measures to mitigate churn.</a:t>
            </a:r>
          </a:p>
          <a:p>
            <a:pPr>
              <a:buFont typeface="Wingdings" panose="05000000000000000000" pitchFamily="2" charset="2"/>
              <a:buChar char="Ø"/>
            </a:pPr>
            <a:r>
              <a:rPr lang="en-US" dirty="0"/>
              <a:t> </a:t>
            </a:r>
            <a:r>
              <a:rPr lang="en-US" b="1" dirty="0"/>
              <a:t>Fostering Loyalty</a:t>
            </a:r>
            <a:r>
              <a:rPr lang="en-US" dirty="0"/>
              <a:t>: Strategies aimed at mitigating churn include fostering customer loyalty, enhancing customer experiences, and offering competitive products or services.</a:t>
            </a:r>
          </a:p>
          <a:p>
            <a:pPr>
              <a:buFont typeface="Wingdings" panose="05000000000000000000" pitchFamily="2" charset="2"/>
              <a:buChar char="Ø"/>
            </a:pPr>
            <a:r>
              <a:rPr lang="en-US" dirty="0"/>
              <a:t> </a:t>
            </a:r>
            <a:r>
              <a:rPr lang="en-US" b="1" dirty="0"/>
              <a:t>Long-term Profitability: </a:t>
            </a:r>
            <a:r>
              <a:rPr lang="en-US" dirty="0"/>
              <a:t>Through effective churn management strategies, businesses can drive long-term profitability and sustainable growth.</a:t>
            </a:r>
          </a:p>
        </p:txBody>
      </p:sp>
      <p:pic>
        <p:nvPicPr>
          <p:cNvPr id="4" name="Picture 3">
            <a:extLst>
              <a:ext uri="{FF2B5EF4-FFF2-40B4-BE49-F238E27FC236}">
                <a16:creationId xmlns:a16="http://schemas.microsoft.com/office/drawing/2014/main" id="{C190CF93-BF51-DF5F-D613-D16E33E0F3A6}"/>
              </a:ext>
            </a:extLst>
          </p:cNvPr>
          <p:cNvPicPr>
            <a:picLocks noChangeAspect="1"/>
          </p:cNvPicPr>
          <p:nvPr/>
        </p:nvPicPr>
        <p:blipFill>
          <a:blip r:embed="rId2"/>
          <a:stretch>
            <a:fillRect/>
          </a:stretch>
        </p:blipFill>
        <p:spPr>
          <a:xfrm>
            <a:off x="10344150" y="108224"/>
            <a:ext cx="1743075" cy="998627"/>
          </a:xfrm>
          <a:prstGeom prst="rect">
            <a:avLst/>
          </a:prstGeom>
        </p:spPr>
      </p:pic>
    </p:spTree>
    <p:extLst>
      <p:ext uri="{BB962C8B-B14F-4D97-AF65-F5344CB8AC3E}">
        <p14:creationId xmlns:p14="http://schemas.microsoft.com/office/powerpoint/2010/main" val="13010238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E154FE-E0A8-EB5C-F7AC-47672F241B05}"/>
              </a:ext>
            </a:extLst>
          </p:cNvPr>
          <p:cNvPicPr>
            <a:picLocks noGrp="1" noChangeAspect="1"/>
          </p:cNvPicPr>
          <p:nvPr>
            <p:ph idx="1"/>
          </p:nvPr>
        </p:nvPicPr>
        <p:blipFill>
          <a:blip r:embed="rId2"/>
          <a:stretch>
            <a:fillRect/>
          </a:stretch>
        </p:blipFill>
        <p:spPr>
          <a:xfrm>
            <a:off x="669873" y="974706"/>
            <a:ext cx="10852254" cy="4908588"/>
          </a:xfrm>
        </p:spPr>
      </p:pic>
      <p:pic>
        <p:nvPicPr>
          <p:cNvPr id="4" name="Picture 3">
            <a:extLst>
              <a:ext uri="{FF2B5EF4-FFF2-40B4-BE49-F238E27FC236}">
                <a16:creationId xmlns:a16="http://schemas.microsoft.com/office/drawing/2014/main" id="{68866424-7C60-67F1-32B9-7D2DBD3FC443}"/>
              </a:ext>
            </a:extLst>
          </p:cNvPr>
          <p:cNvPicPr>
            <a:picLocks noChangeAspect="1"/>
          </p:cNvPicPr>
          <p:nvPr/>
        </p:nvPicPr>
        <p:blipFill>
          <a:blip r:embed="rId3"/>
          <a:stretch>
            <a:fillRect/>
          </a:stretch>
        </p:blipFill>
        <p:spPr>
          <a:xfrm>
            <a:off x="10372725" y="79649"/>
            <a:ext cx="1743075" cy="998627"/>
          </a:xfrm>
          <a:prstGeom prst="rect">
            <a:avLst/>
          </a:prstGeom>
        </p:spPr>
      </p:pic>
    </p:spTree>
    <p:extLst>
      <p:ext uri="{BB962C8B-B14F-4D97-AF65-F5344CB8AC3E}">
        <p14:creationId xmlns:p14="http://schemas.microsoft.com/office/powerpoint/2010/main" val="21986922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9598-CCC3-CA0F-5948-03FC87FDFAA8}"/>
              </a:ext>
            </a:extLst>
          </p:cNvPr>
          <p:cNvSpPr>
            <a:spLocks noGrp="1"/>
          </p:cNvSpPr>
          <p:nvPr>
            <p:ph type="title"/>
          </p:nvPr>
        </p:nvSpPr>
        <p:spPr>
          <a:xfrm>
            <a:off x="992505" y="467578"/>
            <a:ext cx="10058400" cy="1294547"/>
          </a:xfrm>
        </p:spPr>
        <p:txBody>
          <a:bodyPr>
            <a:normAutofit/>
          </a:bodyPr>
          <a:lstStyle/>
          <a:p>
            <a:r>
              <a:rPr lang="en-IN" sz="4000" dirty="0"/>
              <a:t>Source Of Data :</a:t>
            </a:r>
            <a:br>
              <a:rPr lang="en-IN" dirty="0"/>
            </a:br>
            <a:r>
              <a:rPr lang="en-IN" sz="1600" dirty="0"/>
              <a:t>https://www.kaggle.com/code/simgeerek/churn-prediction-using-machine-learning</a:t>
            </a:r>
          </a:p>
        </p:txBody>
      </p:sp>
      <p:sp>
        <p:nvSpPr>
          <p:cNvPr id="3" name="Content Placeholder 2">
            <a:extLst>
              <a:ext uri="{FF2B5EF4-FFF2-40B4-BE49-F238E27FC236}">
                <a16:creationId xmlns:a16="http://schemas.microsoft.com/office/drawing/2014/main" id="{4E84ED01-7FCE-488D-5BC3-C797179023D7}"/>
              </a:ext>
            </a:extLst>
          </p:cNvPr>
          <p:cNvSpPr>
            <a:spLocks noGrp="1"/>
          </p:cNvSpPr>
          <p:nvPr>
            <p:ph idx="1"/>
          </p:nvPr>
        </p:nvSpPr>
        <p:spPr>
          <a:xfrm>
            <a:off x="992505" y="1974851"/>
            <a:ext cx="10058400" cy="3760891"/>
          </a:xfrm>
        </p:spPr>
        <p:txBody>
          <a:bodyPr>
            <a:normAutofit fontScale="25000" lnSpcReduction="20000"/>
          </a:bodyPr>
          <a:lstStyle/>
          <a:p>
            <a:pPr algn="l"/>
            <a:r>
              <a:rPr lang="en-US" sz="8000" b="1" dirty="0">
                <a:solidFill>
                  <a:schemeClr val="tx1"/>
                </a:solidFill>
              </a:rPr>
              <a:t>T</a:t>
            </a:r>
            <a:r>
              <a:rPr lang="en-US" sz="8000" b="1" i="0" dirty="0">
                <a:solidFill>
                  <a:schemeClr val="tx1"/>
                </a:solidFill>
                <a:effectLst/>
              </a:rPr>
              <a:t>ransactional Data:</a:t>
            </a:r>
            <a:endParaRPr lang="en-US" sz="8000" b="0" i="0" dirty="0">
              <a:solidFill>
                <a:schemeClr val="tx1"/>
              </a:solidFill>
              <a:effectLst/>
            </a:endParaRPr>
          </a:p>
          <a:p>
            <a:pPr algn="l">
              <a:buFont typeface="Arial" panose="020B0604020202020204" pitchFamily="34" charset="0"/>
              <a:buChar char="•"/>
            </a:pPr>
            <a:r>
              <a:rPr lang="en-US" sz="8000" b="0" i="0" dirty="0">
                <a:solidFill>
                  <a:schemeClr val="tx1"/>
                </a:solidFill>
                <a:effectLst/>
                <a:latin typeface="Söhne"/>
              </a:rPr>
              <a:t>Transactional data in banking includes records of customer financial activities and interactions with banking services.</a:t>
            </a:r>
          </a:p>
          <a:p>
            <a:pPr algn="l">
              <a:buFont typeface="Arial" panose="020B0604020202020204" pitchFamily="34" charset="0"/>
              <a:buChar char="•"/>
            </a:pPr>
            <a:r>
              <a:rPr lang="en-US" sz="8000" b="0" i="0" dirty="0">
                <a:solidFill>
                  <a:schemeClr val="tx1"/>
                </a:solidFill>
                <a:effectLst/>
                <a:latin typeface="Söhne"/>
              </a:rPr>
              <a:t>Examples:</a:t>
            </a:r>
          </a:p>
          <a:p>
            <a:pPr marL="742950" lvl="1" indent="-285750" algn="l">
              <a:buFont typeface="Arial" panose="020B0604020202020204" pitchFamily="34" charset="0"/>
              <a:buChar char="•"/>
            </a:pPr>
            <a:r>
              <a:rPr lang="en-US" sz="8000" b="0" i="0" dirty="0">
                <a:solidFill>
                  <a:schemeClr val="tx1"/>
                </a:solidFill>
                <a:effectLst/>
                <a:latin typeface="Söhne"/>
              </a:rPr>
              <a:t>Deposits and withdrawals</a:t>
            </a:r>
          </a:p>
          <a:p>
            <a:pPr marL="742950" lvl="1" indent="-285750" algn="l">
              <a:buFont typeface="Arial" panose="020B0604020202020204" pitchFamily="34" charset="0"/>
              <a:buChar char="•"/>
            </a:pPr>
            <a:r>
              <a:rPr lang="en-US" sz="8000" b="0" i="0" dirty="0">
                <a:solidFill>
                  <a:schemeClr val="tx1"/>
                </a:solidFill>
                <a:effectLst/>
                <a:latin typeface="Söhne"/>
              </a:rPr>
              <a:t>Loan applications and repayments</a:t>
            </a:r>
          </a:p>
          <a:p>
            <a:pPr marL="742950" lvl="1" indent="-285750" algn="l">
              <a:buFont typeface="Arial" panose="020B0604020202020204" pitchFamily="34" charset="0"/>
              <a:buChar char="•"/>
            </a:pPr>
            <a:r>
              <a:rPr lang="en-US" sz="8000" b="0" i="0" dirty="0">
                <a:solidFill>
                  <a:schemeClr val="tx1"/>
                </a:solidFill>
                <a:effectLst/>
                <a:latin typeface="Söhne"/>
              </a:rPr>
              <a:t>Credit card transactions</a:t>
            </a:r>
          </a:p>
          <a:p>
            <a:pPr algn="l">
              <a:buFont typeface="Arial" panose="020B0604020202020204" pitchFamily="34" charset="0"/>
              <a:buChar char="•"/>
            </a:pPr>
            <a:r>
              <a:rPr lang="en-US" sz="8000" b="0" i="0" dirty="0">
                <a:solidFill>
                  <a:schemeClr val="tx1"/>
                </a:solidFill>
                <a:effectLst/>
                <a:latin typeface="Söhne"/>
              </a:rPr>
              <a:t>Importance: Transactional data provides insights into individual banking behaviors, such as account usage patterns and financial stability indicators, which are crucial for predicting churn.</a:t>
            </a:r>
          </a:p>
          <a:p>
            <a:endParaRPr lang="en-IN" dirty="0"/>
          </a:p>
        </p:txBody>
      </p:sp>
      <p:pic>
        <p:nvPicPr>
          <p:cNvPr id="9" name="Picture 8">
            <a:extLst>
              <a:ext uri="{FF2B5EF4-FFF2-40B4-BE49-F238E27FC236}">
                <a16:creationId xmlns:a16="http://schemas.microsoft.com/office/drawing/2014/main" id="{B23C2A0C-CBA2-C45F-415C-8AB7B253AA1A}"/>
              </a:ext>
            </a:extLst>
          </p:cNvPr>
          <p:cNvPicPr>
            <a:picLocks noChangeAspect="1"/>
          </p:cNvPicPr>
          <p:nvPr/>
        </p:nvPicPr>
        <p:blipFill>
          <a:blip r:embed="rId2"/>
          <a:stretch>
            <a:fillRect/>
          </a:stretch>
        </p:blipFill>
        <p:spPr>
          <a:xfrm>
            <a:off x="10372725" y="79649"/>
            <a:ext cx="1743075" cy="998627"/>
          </a:xfrm>
          <a:prstGeom prst="rect">
            <a:avLst/>
          </a:prstGeom>
        </p:spPr>
      </p:pic>
    </p:spTree>
    <p:extLst>
      <p:ext uri="{BB962C8B-B14F-4D97-AF65-F5344CB8AC3E}">
        <p14:creationId xmlns:p14="http://schemas.microsoft.com/office/powerpoint/2010/main" val="191258737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CDC8B-E679-7703-5A6F-EAA787926022}"/>
              </a:ext>
            </a:extLst>
          </p:cNvPr>
          <p:cNvSpPr>
            <a:spLocks noGrp="1"/>
          </p:cNvSpPr>
          <p:nvPr>
            <p:ph idx="1"/>
          </p:nvPr>
        </p:nvSpPr>
        <p:spPr>
          <a:xfrm>
            <a:off x="504825" y="409576"/>
            <a:ext cx="10679430" cy="5564292"/>
          </a:xfrm>
        </p:spPr>
        <p:txBody>
          <a:bodyPr>
            <a:normAutofit fontScale="25000" lnSpcReduction="20000"/>
          </a:bodyPr>
          <a:lstStyle/>
          <a:p>
            <a:pPr algn="l"/>
            <a:r>
              <a:rPr lang="en-US" sz="8000" b="1" i="0" dirty="0">
                <a:solidFill>
                  <a:schemeClr val="tx1"/>
                </a:solidFill>
                <a:effectLst/>
              </a:rPr>
              <a:t>Behavioral Data:</a:t>
            </a:r>
            <a:endParaRPr lang="en-US" sz="8000" b="0" i="0" dirty="0">
              <a:solidFill>
                <a:schemeClr val="tx1"/>
              </a:solidFill>
              <a:effectLst/>
            </a:endParaRPr>
          </a:p>
          <a:p>
            <a:pPr algn="l">
              <a:buFont typeface="Arial" panose="020B0604020202020204" pitchFamily="34" charset="0"/>
              <a:buChar char="•"/>
            </a:pPr>
            <a:r>
              <a:rPr lang="en-US" sz="7200" b="0" i="0" dirty="0">
                <a:solidFill>
                  <a:schemeClr val="tx1"/>
                </a:solidFill>
                <a:effectLst/>
                <a:latin typeface="Söhne"/>
              </a:rPr>
              <a:t>Behavioral data in banking refers to customer actions and engagements with banking products and services.</a:t>
            </a:r>
          </a:p>
          <a:p>
            <a:pPr algn="l">
              <a:buFont typeface="Arial" panose="020B0604020202020204" pitchFamily="34" charset="0"/>
              <a:buChar char="•"/>
            </a:pPr>
            <a:r>
              <a:rPr lang="en-US" sz="7200" b="0" i="0" dirty="0">
                <a:solidFill>
                  <a:schemeClr val="tx1"/>
                </a:solidFill>
                <a:effectLst/>
                <a:latin typeface="Söhne"/>
              </a:rPr>
              <a:t>Examples:</a:t>
            </a:r>
          </a:p>
          <a:p>
            <a:pPr marL="742950" lvl="1" indent="-285750" algn="l">
              <a:buFont typeface="Arial" panose="020B0604020202020204" pitchFamily="34" charset="0"/>
              <a:buChar char="•"/>
            </a:pPr>
            <a:r>
              <a:rPr lang="en-US" sz="7200" b="0" i="0" dirty="0">
                <a:solidFill>
                  <a:schemeClr val="tx1"/>
                </a:solidFill>
                <a:effectLst/>
                <a:latin typeface="Söhne"/>
              </a:rPr>
              <a:t>Online banking logins and activity</a:t>
            </a:r>
          </a:p>
          <a:p>
            <a:pPr marL="742950" lvl="1" indent="-285750" algn="l">
              <a:buFont typeface="Arial" panose="020B0604020202020204" pitchFamily="34" charset="0"/>
              <a:buChar char="•"/>
            </a:pPr>
            <a:r>
              <a:rPr lang="en-US" sz="7200" b="0" i="0" dirty="0">
                <a:solidFill>
                  <a:schemeClr val="tx1"/>
                </a:solidFill>
                <a:effectLst/>
                <a:latin typeface="Söhne"/>
              </a:rPr>
              <a:t>ATM withdrawals and branch visits</a:t>
            </a:r>
          </a:p>
          <a:p>
            <a:pPr marL="742950" lvl="1" indent="-285750" algn="l">
              <a:buFont typeface="Arial" panose="020B0604020202020204" pitchFamily="34" charset="0"/>
              <a:buChar char="•"/>
            </a:pPr>
            <a:r>
              <a:rPr lang="en-US" sz="7200" b="0" i="0" dirty="0">
                <a:solidFill>
                  <a:schemeClr val="tx1"/>
                </a:solidFill>
                <a:effectLst/>
                <a:latin typeface="Söhne"/>
              </a:rPr>
              <a:t>Bill payments and fund transfers</a:t>
            </a:r>
          </a:p>
          <a:p>
            <a:pPr algn="l">
              <a:buFont typeface="Arial" panose="020B0604020202020204" pitchFamily="34" charset="0"/>
              <a:buChar char="•"/>
            </a:pPr>
            <a:r>
              <a:rPr lang="en-US" sz="7200" b="0" i="0" dirty="0">
                <a:solidFill>
                  <a:schemeClr val="tx1"/>
                </a:solidFill>
                <a:effectLst/>
                <a:latin typeface="Söhne"/>
              </a:rPr>
              <a:t>Importance: Behavioral data helps identify customer preferences, satisfaction levels, and potential indicators of dissatisfaction or churn, allowing banks to proactively address issues and retain customers</a:t>
            </a:r>
          </a:p>
          <a:p>
            <a:pPr algn="l"/>
            <a:r>
              <a:rPr lang="en-US" sz="8000" b="1" i="0" dirty="0">
                <a:solidFill>
                  <a:schemeClr val="tx1"/>
                </a:solidFill>
                <a:effectLst/>
              </a:rPr>
              <a:t>Demographic Data:</a:t>
            </a:r>
            <a:endParaRPr lang="en-US" sz="8000" b="0" i="0" dirty="0">
              <a:solidFill>
                <a:schemeClr val="tx1"/>
              </a:solidFill>
              <a:effectLst/>
            </a:endParaRPr>
          </a:p>
          <a:p>
            <a:pPr algn="l">
              <a:buFont typeface="Arial" panose="020B0604020202020204" pitchFamily="34" charset="0"/>
              <a:buChar char="•"/>
            </a:pPr>
            <a:r>
              <a:rPr lang="en-US" sz="7200" b="0" i="0" dirty="0">
                <a:solidFill>
                  <a:schemeClr val="tx1"/>
                </a:solidFill>
                <a:effectLst/>
                <a:latin typeface="Söhne"/>
              </a:rPr>
              <a:t>Demographic data in banking encompasses socio-economic and personal characteristics of customers.</a:t>
            </a:r>
          </a:p>
          <a:p>
            <a:pPr algn="l">
              <a:buFont typeface="Arial" panose="020B0604020202020204" pitchFamily="34" charset="0"/>
              <a:buChar char="•"/>
            </a:pPr>
            <a:r>
              <a:rPr lang="en-US" sz="7200" b="0" i="0" dirty="0">
                <a:solidFill>
                  <a:schemeClr val="tx1"/>
                </a:solidFill>
                <a:effectLst/>
                <a:latin typeface="Söhne"/>
              </a:rPr>
              <a:t>Examples:</a:t>
            </a:r>
          </a:p>
          <a:p>
            <a:pPr marL="742950" lvl="1" indent="-285750" algn="l">
              <a:buFont typeface="Arial" panose="020B0604020202020204" pitchFamily="34" charset="0"/>
              <a:buChar char="•"/>
            </a:pPr>
            <a:r>
              <a:rPr lang="en-US" sz="7200" b="0" i="0" dirty="0">
                <a:solidFill>
                  <a:schemeClr val="tx1"/>
                </a:solidFill>
                <a:effectLst/>
                <a:latin typeface="Söhne"/>
              </a:rPr>
              <a:t>Age, gender, marital status</a:t>
            </a:r>
          </a:p>
          <a:p>
            <a:pPr marL="742950" lvl="1" indent="-285750" algn="l">
              <a:buFont typeface="Arial" panose="020B0604020202020204" pitchFamily="34" charset="0"/>
              <a:buChar char="•"/>
            </a:pPr>
            <a:r>
              <a:rPr lang="en-US" sz="7200" b="0" i="0" dirty="0">
                <a:solidFill>
                  <a:schemeClr val="tx1"/>
                </a:solidFill>
                <a:effectLst/>
                <a:latin typeface="Söhne"/>
              </a:rPr>
              <a:t>Income level and employment status</a:t>
            </a:r>
          </a:p>
          <a:p>
            <a:pPr marL="742950" lvl="1" indent="-285750" algn="l">
              <a:buFont typeface="Arial" panose="020B0604020202020204" pitchFamily="34" charset="0"/>
              <a:buChar char="•"/>
            </a:pPr>
            <a:r>
              <a:rPr lang="en-US" sz="7200" b="0" i="0" dirty="0">
                <a:solidFill>
                  <a:schemeClr val="tx1"/>
                </a:solidFill>
                <a:effectLst/>
                <a:latin typeface="Söhne"/>
              </a:rPr>
              <a:t>Residential location </a:t>
            </a:r>
            <a:endParaRPr lang="en-US" sz="7200" dirty="0">
              <a:solidFill>
                <a:schemeClr val="tx1"/>
              </a:solidFill>
              <a:latin typeface="Söhne"/>
            </a:endParaRPr>
          </a:p>
          <a:p>
            <a:pPr marL="457200" lvl="1" indent="0" algn="l">
              <a:buNone/>
            </a:pPr>
            <a:r>
              <a:rPr lang="en-US" sz="7200" b="0" i="0" dirty="0">
                <a:solidFill>
                  <a:schemeClr val="tx1"/>
                </a:solidFill>
                <a:effectLst/>
                <a:latin typeface="Söhne"/>
              </a:rPr>
              <a:t>I</a:t>
            </a:r>
            <a:r>
              <a:rPr lang="en-US" sz="7200" dirty="0">
                <a:solidFill>
                  <a:schemeClr val="tx1"/>
                </a:solidFill>
                <a:latin typeface="Söhne"/>
              </a:rPr>
              <a:t>m</a:t>
            </a:r>
            <a:r>
              <a:rPr lang="en-US" sz="7200" b="0" i="0" dirty="0">
                <a:solidFill>
                  <a:schemeClr val="tx1"/>
                </a:solidFill>
                <a:effectLst/>
                <a:latin typeface="Söhne"/>
              </a:rPr>
              <a:t>portance: Demographic data enables banks to segment customers based on their unique needs and preferences, allowing for targeted marketing campaigns and personalized retention strategies tailored to different customer segments.</a:t>
            </a:r>
          </a:p>
          <a:p>
            <a:pPr marL="457200" lvl="1" indent="0" algn="l">
              <a:buNone/>
            </a:pPr>
            <a:endParaRPr lang="en-US" sz="7200" b="0" i="0" dirty="0">
              <a:solidFill>
                <a:schemeClr val="tx1"/>
              </a:solidFill>
              <a:effectLst/>
              <a:latin typeface="Söhne"/>
            </a:endParaRPr>
          </a:p>
          <a:p>
            <a:pPr algn="l">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2B93B950-20AE-2D19-B86B-3FBC3DDE81E3}"/>
              </a:ext>
            </a:extLst>
          </p:cNvPr>
          <p:cNvPicPr>
            <a:picLocks noChangeAspect="1"/>
          </p:cNvPicPr>
          <p:nvPr/>
        </p:nvPicPr>
        <p:blipFill>
          <a:blip r:embed="rId2"/>
          <a:stretch>
            <a:fillRect/>
          </a:stretch>
        </p:blipFill>
        <p:spPr>
          <a:xfrm>
            <a:off x="10506075" y="89174"/>
            <a:ext cx="1609725" cy="922229"/>
          </a:xfrm>
          <a:prstGeom prst="rect">
            <a:avLst/>
          </a:prstGeom>
        </p:spPr>
      </p:pic>
    </p:spTree>
    <p:extLst>
      <p:ext uri="{BB962C8B-B14F-4D97-AF65-F5344CB8AC3E}">
        <p14:creationId xmlns:p14="http://schemas.microsoft.com/office/powerpoint/2010/main" val="29783521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5C31-1C76-6AF5-2A00-884BCF8922B7}"/>
              </a:ext>
            </a:extLst>
          </p:cNvPr>
          <p:cNvSpPr>
            <a:spLocks noGrp="1"/>
          </p:cNvSpPr>
          <p:nvPr>
            <p:ph type="title"/>
          </p:nvPr>
        </p:nvSpPr>
        <p:spPr>
          <a:xfrm>
            <a:off x="1066800" y="-94397"/>
            <a:ext cx="10058400" cy="1561247"/>
          </a:xfrm>
        </p:spPr>
        <p:txBody>
          <a:bodyPr/>
          <a:lstStyle/>
          <a:p>
            <a:r>
              <a:rPr lang="en-IN" sz="4000" dirty="0"/>
              <a:t>Data Preprocessor</a:t>
            </a:r>
            <a:endParaRPr lang="en-IN" sz="2000" dirty="0"/>
          </a:p>
        </p:txBody>
      </p:sp>
      <p:sp>
        <p:nvSpPr>
          <p:cNvPr id="3" name="Content Placeholder 2">
            <a:extLst>
              <a:ext uri="{FF2B5EF4-FFF2-40B4-BE49-F238E27FC236}">
                <a16:creationId xmlns:a16="http://schemas.microsoft.com/office/drawing/2014/main" id="{31535BE9-E61B-9684-F180-3CD8AF61161F}"/>
              </a:ext>
            </a:extLst>
          </p:cNvPr>
          <p:cNvSpPr>
            <a:spLocks noGrp="1"/>
          </p:cNvSpPr>
          <p:nvPr>
            <p:ph idx="1"/>
          </p:nvPr>
        </p:nvSpPr>
        <p:spPr>
          <a:xfrm>
            <a:off x="1162051" y="1466850"/>
            <a:ext cx="9696450" cy="5143499"/>
          </a:xfrm>
        </p:spPr>
        <p:txBody>
          <a:bodyPr>
            <a:normAutofit fontScale="70000" lnSpcReduction="20000"/>
          </a:bodyPr>
          <a:lstStyle/>
          <a:p>
            <a:r>
              <a:rPr lang="en-IN" sz="2800" b="1" dirty="0"/>
              <a:t>CLEANING</a:t>
            </a:r>
            <a:endParaRPr lang="en-US" sz="2600" b="1" i="0" dirty="0">
              <a:solidFill>
                <a:schemeClr val="tx1"/>
              </a:solidFill>
              <a:effectLst/>
              <a:latin typeface="Söhne"/>
            </a:endParaRPr>
          </a:p>
          <a:p>
            <a:pPr algn="l">
              <a:buFont typeface="+mj-lt"/>
              <a:buAutoNum type="arabicPeriod"/>
            </a:pPr>
            <a:r>
              <a:rPr lang="en-US" sz="2600" b="1" i="0" dirty="0">
                <a:solidFill>
                  <a:schemeClr val="tx1"/>
                </a:solidFill>
                <a:effectLst/>
                <a:latin typeface="Söhne"/>
              </a:rPr>
              <a:t>Data Validation</a:t>
            </a:r>
            <a:r>
              <a:rPr lang="en-US" sz="2600" b="0" i="0" dirty="0">
                <a:solidFill>
                  <a:schemeClr val="tx1"/>
                </a:solidFill>
                <a:effectLst/>
                <a:latin typeface="Söhne"/>
              </a:rPr>
              <a:t>: The first step in cleaning customer churn data is to validate its integrity. This involves checking for any inconsistencies, errors, or anomalies in the data. For example, ensuring that all required fields are present, checking for data types, and verifying the accuracy of numerical values.</a:t>
            </a:r>
          </a:p>
          <a:p>
            <a:pPr algn="l">
              <a:buFont typeface="+mj-lt"/>
              <a:buAutoNum type="arabicPeriod"/>
            </a:pPr>
            <a:r>
              <a:rPr lang="en-US" sz="2600" b="1" i="0" dirty="0">
                <a:solidFill>
                  <a:schemeClr val="tx1"/>
                </a:solidFill>
                <a:effectLst/>
                <a:latin typeface="Söhne"/>
              </a:rPr>
              <a:t>Handling Missing Data</a:t>
            </a:r>
            <a:r>
              <a:rPr lang="en-US" sz="2600" b="0" i="0" dirty="0">
                <a:solidFill>
                  <a:schemeClr val="tx1"/>
                </a:solidFill>
                <a:effectLst/>
                <a:latin typeface="Söhne"/>
              </a:rPr>
              <a:t>: Customer churn data often contains missing values due to various reasons such as data entry errors or incomplete records. It's crucial to address these missing values to prevent them from affecting the accuracy of churn predictions. </a:t>
            </a:r>
          </a:p>
          <a:p>
            <a:pPr algn="l">
              <a:buFont typeface="+mj-lt"/>
              <a:buAutoNum type="arabicPeriod"/>
            </a:pPr>
            <a:r>
              <a:rPr lang="en-US" sz="2600" b="1" i="0" dirty="0">
                <a:solidFill>
                  <a:schemeClr val="tx1"/>
                </a:solidFill>
                <a:effectLst/>
                <a:latin typeface="Söhne"/>
              </a:rPr>
              <a:t>Dealing with Outliers</a:t>
            </a:r>
            <a:r>
              <a:rPr lang="en-US" sz="2600" b="0" i="0" dirty="0">
                <a:solidFill>
                  <a:schemeClr val="tx1"/>
                </a:solidFill>
                <a:effectLst/>
                <a:latin typeface="Söhne"/>
              </a:rPr>
              <a:t>: Outliers in customer churn data can skew analysis and model performance. Identifying and handling outliers is essential to ensure the reliability of churn prediction models. Depending on the nature of the outliers and the analysis goals, outliers can be removed, transformed, or treated separately.</a:t>
            </a:r>
          </a:p>
          <a:p>
            <a:pPr algn="l">
              <a:buFont typeface="+mj-lt"/>
              <a:buAutoNum type="arabicPeriod"/>
            </a:pPr>
            <a:r>
              <a:rPr lang="en-US" sz="2600" b="1" i="0" dirty="0">
                <a:solidFill>
                  <a:schemeClr val="tx1"/>
                </a:solidFill>
                <a:effectLst/>
                <a:latin typeface="Söhne"/>
              </a:rPr>
              <a:t>Normalization and Standardization</a:t>
            </a:r>
            <a:r>
              <a:rPr lang="en-US" sz="2600" b="0" i="0" dirty="0">
                <a:solidFill>
                  <a:schemeClr val="tx1"/>
                </a:solidFill>
                <a:effectLst/>
                <a:latin typeface="Söhne"/>
              </a:rPr>
              <a:t>: Customer churn datasets often contain features with varying scales. Normalizing or standardizing numerical features ensures that they have a comparable scale, which is important for many machine learning algorithms to perform effectively.</a:t>
            </a:r>
          </a:p>
          <a:p>
            <a:endParaRPr lang="en-IN" dirty="0"/>
          </a:p>
        </p:txBody>
      </p:sp>
      <p:pic>
        <p:nvPicPr>
          <p:cNvPr id="5" name="Picture 4">
            <a:extLst>
              <a:ext uri="{FF2B5EF4-FFF2-40B4-BE49-F238E27FC236}">
                <a16:creationId xmlns:a16="http://schemas.microsoft.com/office/drawing/2014/main" id="{CA0C439C-7432-9E8F-3A65-93DD681F0384}"/>
              </a:ext>
            </a:extLst>
          </p:cNvPr>
          <p:cNvPicPr>
            <a:picLocks noChangeAspect="1"/>
          </p:cNvPicPr>
          <p:nvPr/>
        </p:nvPicPr>
        <p:blipFill>
          <a:blip r:embed="rId2"/>
          <a:stretch>
            <a:fillRect/>
          </a:stretch>
        </p:blipFill>
        <p:spPr>
          <a:xfrm>
            <a:off x="10506075" y="79649"/>
            <a:ext cx="1609725" cy="922229"/>
          </a:xfrm>
          <a:prstGeom prst="rect">
            <a:avLst/>
          </a:prstGeom>
        </p:spPr>
      </p:pic>
    </p:spTree>
    <p:extLst>
      <p:ext uri="{BB962C8B-B14F-4D97-AF65-F5344CB8AC3E}">
        <p14:creationId xmlns:p14="http://schemas.microsoft.com/office/powerpoint/2010/main" val="41377320"/>
      </p:ext>
    </p:extLst>
  </p:cSld>
  <p:clrMapOvr>
    <a:masterClrMapping/>
  </p:clrMapOvr>
  <p:transition spd="med">
    <p:pull/>
  </p:transition>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{479B8F63-596D-47B9-8603-84A32931B196}tf22712842_win32</Template>
  <TotalTime>1398</TotalTime>
  <Words>3829</Words>
  <Application>Microsoft Office PowerPoint</Application>
  <PresentationFormat>Widescreen</PresentationFormat>
  <Paragraphs>278</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Aptos</vt:lpstr>
      <vt:lpstr>Arial</vt:lpstr>
      <vt:lpstr>Bookman Old Style</vt:lpstr>
      <vt:lpstr>Calibri</vt:lpstr>
      <vt:lpstr>Franklin Gothic Book</vt:lpstr>
      <vt:lpstr>Söhne</vt:lpstr>
      <vt:lpstr>Wingdings</vt:lpstr>
      <vt:lpstr>Custom</vt:lpstr>
      <vt:lpstr>Customer Churn Prediction</vt:lpstr>
      <vt:lpstr>TEAM MEMBERS</vt:lpstr>
      <vt:lpstr>What is Customer Churn?</vt:lpstr>
      <vt:lpstr>Objectives</vt:lpstr>
      <vt:lpstr>Introduction</vt:lpstr>
      <vt:lpstr>PowerPoint Presentation</vt:lpstr>
      <vt:lpstr>Source Of Data : https://www.kaggle.com/code/simgeerek/churn-prediction-using-machine-learning</vt:lpstr>
      <vt:lpstr>PowerPoint Presentation</vt:lpstr>
      <vt:lpstr>Data Preprocessor</vt:lpstr>
      <vt:lpstr>TRANSFORMATION</vt:lpstr>
      <vt:lpstr>EDA(Exploratory Data Analysis)</vt:lpstr>
      <vt:lpstr>PowerPoint Presentation</vt:lpstr>
      <vt:lpstr>2.GENDER VS EXITED</vt:lpstr>
      <vt:lpstr>PowerPoint Presentation</vt:lpstr>
      <vt:lpstr>3. COUNT VS ACTIVE MEMBER</vt:lpstr>
      <vt:lpstr>PowerPoint Presentation</vt:lpstr>
      <vt:lpstr>Techniques for Feature Selection </vt:lpstr>
      <vt:lpstr>PowerPoint Presentation</vt:lpstr>
      <vt:lpstr>MODEL SELECTION</vt:lpstr>
      <vt:lpstr>EVALUATION METRICS</vt:lpstr>
      <vt:lpstr>1.Regression</vt:lpstr>
      <vt:lpstr>PowerPoint Presentation</vt:lpstr>
      <vt:lpstr>Model Accuracy</vt:lpstr>
      <vt:lpstr>Confusion Matrix</vt:lpstr>
      <vt:lpstr>SUPPORT VECTOR MACHINE</vt:lpstr>
      <vt:lpstr>Model Accuracy</vt:lpstr>
      <vt:lpstr>Confusion Matrix</vt:lpstr>
      <vt:lpstr>DECISION TREE</vt:lpstr>
      <vt:lpstr>Model Accuracy</vt:lpstr>
      <vt:lpstr>Confusion Matrix</vt:lpstr>
      <vt:lpstr>RANDOM FOREST</vt:lpstr>
      <vt:lpstr>Model Accuracy</vt:lpstr>
      <vt:lpstr>Confusion Matrix</vt:lpstr>
      <vt:lpstr>K-NEAREST NEIGHBOUR</vt:lpstr>
      <vt:lpstr>Model Accuracy</vt:lpstr>
      <vt:lpstr>Confusion Matrix</vt:lpstr>
      <vt:lpstr>KFOLD CROSS-VALIDATION</vt:lpstr>
      <vt:lpstr>IMPLEMENTATION</vt:lpstr>
      <vt:lpstr>CONCLUSION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prachi Singla</dc:creator>
  <cp:lastModifiedBy>prachi Singla</cp:lastModifiedBy>
  <cp:revision>56</cp:revision>
  <dcterms:created xsi:type="dcterms:W3CDTF">2024-04-22T04:25:02Z</dcterms:created>
  <dcterms:modified xsi:type="dcterms:W3CDTF">2024-05-17T03:46:07Z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