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CF014-12C9-43D2-8C14-20B58FDDD7C7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E89BC-46FD-48D0-95D8-3C689C1C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89BC-46FD-48D0-95D8-3C689C1CF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89BC-46FD-48D0-95D8-3C689C1CF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89BC-46FD-48D0-95D8-3C689C1CF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0"/>
            <a:ext cx="8229600" cy="1219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82296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>
              <a:defRPr lang="en-US">
                <a:solidFill>
                  <a:schemeClr val="accent5"/>
                </a:solidFill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AC21-034B-472A-BCD1-7F136C33EE19}" type="datetimeFigureOut">
              <a:rPr lang="en-US" smtClean="0"/>
              <a:t>10/04/14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ED25-6FB5-43E7-926D-708217AA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229600" cy="2057400"/>
          </a:xfrm>
        </p:spPr>
        <p:txBody>
          <a:bodyPr>
            <a:noAutofit/>
          </a:bodyPr>
          <a:lstStyle/>
          <a:p>
            <a:r>
              <a:rPr lang="en-US" sz="6600" dirty="0" smtClean="0"/>
              <a:t>Automation </a:t>
            </a:r>
            <a:r>
              <a:rPr lang="en-US" sz="6600" dirty="0" smtClean="0"/>
              <a:t>Tool: </a:t>
            </a:r>
            <a:br>
              <a:rPr lang="en-US" sz="6600" dirty="0" smtClean="0"/>
            </a:br>
            <a:r>
              <a:rPr lang="en-US" sz="6600" dirty="0" smtClean="0"/>
              <a:t>Logistic </a:t>
            </a:r>
            <a:r>
              <a:rPr lang="en-US" sz="6600" dirty="0" smtClean="0"/>
              <a:t>Regression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Brief Overview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3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 smtClean="0"/>
              <a:t>Objective</a:t>
            </a:r>
            <a:r>
              <a:rPr lang="en-US" sz="2000" dirty="0" smtClean="0"/>
              <a:t>: End to End automation for building best possible Logistic Regression Models.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Inputs to Tool:</a:t>
            </a:r>
            <a:r>
              <a:rPr lang="en-US" sz="2000" dirty="0" smtClean="0"/>
              <a:t> </a:t>
            </a:r>
            <a:endParaRPr lang="en-US" sz="2000" u="sng" dirty="0" smtClean="0"/>
          </a:p>
          <a:p>
            <a:r>
              <a:rPr lang="en-US" sz="2000" dirty="0" smtClean="0"/>
              <a:t>Dataset with raw variables and Business/Derived variables if any (e.g. ratio of balance to payment, ratio of balance 1 month/balance average 3 month etc.</a:t>
            </a:r>
          </a:p>
          <a:p>
            <a:r>
              <a:rPr lang="en-US" sz="2000" dirty="0" smtClean="0"/>
              <a:t>A list of variables that can be used in the model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Architecture:</a:t>
            </a:r>
            <a:r>
              <a:rPr lang="en-US" sz="2000" dirty="0" smtClean="0"/>
              <a:t> </a:t>
            </a:r>
            <a:endParaRPr lang="en-US" sz="2000" u="sng" dirty="0" smtClean="0"/>
          </a:p>
          <a:p>
            <a:r>
              <a:rPr lang="en-US" sz="2000" dirty="0" smtClean="0"/>
              <a:t>Thin Client Approach – Front end GUI which talks to SAS server at the backend</a:t>
            </a:r>
          </a:p>
          <a:p>
            <a:r>
              <a:rPr lang="en-US" sz="2000" dirty="0" smtClean="0"/>
              <a:t>Plan to port code base to R and other platforms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50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Modified Genetic Algorithm for convergence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Three Step Approach:</a:t>
            </a:r>
          </a:p>
          <a:p>
            <a:r>
              <a:rPr lang="en-US" sz="2000" b="1" dirty="0" smtClean="0"/>
              <a:t>Variable derivation:</a:t>
            </a:r>
            <a:r>
              <a:rPr lang="en-US" sz="2000" dirty="0" smtClean="0"/>
              <a:t>  Automated WOE and Indicator transformation against each variable.</a:t>
            </a:r>
          </a:p>
          <a:p>
            <a:r>
              <a:rPr lang="en-US" sz="2000" b="1" dirty="0" smtClean="0"/>
              <a:t>Variable Selection</a:t>
            </a:r>
            <a:r>
              <a:rPr lang="en-US" sz="2000" dirty="0" smtClean="0"/>
              <a:t>: Each variable is ranked against other variables based on more than 30 attributes (IV, p-value, KS etc. along with other custom attributes) using proprietary ranking mechanism.</a:t>
            </a:r>
          </a:p>
          <a:p>
            <a:r>
              <a:rPr lang="en-US" sz="2000" b="1" dirty="0" smtClean="0"/>
              <a:t>Convergence:</a:t>
            </a:r>
            <a:r>
              <a:rPr lang="en-US" sz="2000" dirty="0" smtClean="0"/>
              <a:t> This is achieved through applying a variant of above ranking mechanism (for a group of variables) to iteratively converge to best possible group.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526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Tool has been tested on synthetic as well as real life datasets from banking industry* and in all cases it either</a:t>
            </a:r>
          </a:p>
          <a:p>
            <a:r>
              <a:rPr lang="en-US" sz="2000" dirty="0" smtClean="0"/>
              <a:t>Defeats the manually created  models or</a:t>
            </a:r>
          </a:p>
          <a:p>
            <a:r>
              <a:rPr lang="en-US" sz="2000" dirty="0" smtClean="0"/>
              <a:t>Gives similar performing models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6324600"/>
            <a:ext cx="8229600" cy="33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*unofficial testing - Test code was given to our colleagues in few companies and they reported back the results to us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2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 - 1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2" y="1752600"/>
            <a:ext cx="4306820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628"/>
              </p:ext>
            </p:extLst>
          </p:nvPr>
        </p:nvGraphicFramePr>
        <p:xfrm>
          <a:off x="351947" y="1066800"/>
          <a:ext cx="8312860" cy="533400"/>
        </p:xfrm>
        <a:graphic>
          <a:graphicData uri="http://schemas.openxmlformats.org/drawingml/2006/table">
            <a:tbl>
              <a:tblPr/>
              <a:tblGrid>
                <a:gridCol w="1662572"/>
                <a:gridCol w="1662572"/>
                <a:gridCol w="1662572"/>
                <a:gridCol w="1662572"/>
                <a:gridCol w="1662572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Variables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Taken - Manual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Taken - 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~5K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~2.15%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1+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 hours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1" y="4210739"/>
            <a:ext cx="4306821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33" y="1752600"/>
            <a:ext cx="3969067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33" y="4210739"/>
            <a:ext cx="3969067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914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49153"/>
              </p:ext>
            </p:extLst>
          </p:nvPr>
        </p:nvGraphicFramePr>
        <p:xfrm>
          <a:off x="351947" y="1066800"/>
          <a:ext cx="8312860" cy="533400"/>
        </p:xfrm>
        <a:graphic>
          <a:graphicData uri="http://schemas.openxmlformats.org/drawingml/2006/table">
            <a:tbl>
              <a:tblPr/>
              <a:tblGrid>
                <a:gridCol w="1662572"/>
                <a:gridCol w="1662572"/>
                <a:gridCol w="1662572"/>
                <a:gridCol w="1662572"/>
                <a:gridCol w="1662572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Variables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Taken - Manual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Taken - 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752600"/>
            <a:ext cx="4306823" cy="234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210739"/>
            <a:ext cx="4306824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90" y="1752600"/>
            <a:ext cx="3968497" cy="234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90" y="4210739"/>
            <a:ext cx="3968497" cy="23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 -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9144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533</TotalTime>
  <Words>293</Words>
  <Application>Microsoft Macintosh PowerPoint</Application>
  <PresentationFormat>On-screen Show (4:3)</PresentationFormat>
  <Paragraphs>49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Automation Tool:  Logistic Regression</vt:lpstr>
      <vt:lpstr>Overview</vt:lpstr>
      <vt:lpstr>Algorithm</vt:lpstr>
      <vt:lpstr>Results</vt:lpstr>
      <vt:lpstr>Result - 1</vt:lpstr>
      <vt:lpstr>Result - 2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Tool – Logistic Regression</dc:title>
  <dc:creator>Singla, Ripu [NCB-NACB]</dc:creator>
  <cp:lastModifiedBy>Skywalker</cp:lastModifiedBy>
  <cp:revision>38</cp:revision>
  <dcterms:created xsi:type="dcterms:W3CDTF">2014-03-26T15:29:12Z</dcterms:created>
  <dcterms:modified xsi:type="dcterms:W3CDTF">2014-04-10T02:09:41Z</dcterms:modified>
</cp:coreProperties>
</file>