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gIWSbCXzUzbvdJ7GxL1alpgWOm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ef8dabd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aef8dabd0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3" name="Shape 23"/>
        <p:cNvGrpSpPr/>
        <p:nvPr/>
      </p:nvGrpSpPr>
      <p:grpSpPr>
        <a:xfrm>
          <a:off x="0" y="0"/>
          <a:ext cx="0" cy="0"/>
          <a:chOff x="0" y="0"/>
          <a:chExt cx="0" cy="0"/>
        </a:xfrm>
      </p:grpSpPr>
      <p:sp>
        <p:nvSpPr>
          <p:cNvPr id="24" name="Google Shape;24;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 name="Google Shape;26;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 name="Google Shape;28;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txBox="1"/>
          <p:nvPr>
            <p:ph type="ctrTitle"/>
          </p:nvPr>
        </p:nvSpPr>
        <p:spPr>
          <a:xfrm>
            <a:off x="569651" y="215173"/>
            <a:ext cx="11052698" cy="2049864"/>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Calibri"/>
              <a:buNone/>
            </a:pPr>
            <a:r>
              <a:rPr b="1" lang="en-US" sz="3600">
                <a:solidFill>
                  <a:schemeClr val="dk1"/>
                </a:solidFill>
                <a:latin typeface="Calibri"/>
                <a:ea typeface="Calibri"/>
                <a:cs typeface="Calibri"/>
                <a:sym typeface="Calibri"/>
              </a:rPr>
              <a:t>IS 636</a:t>
            </a:r>
            <a:br>
              <a:rPr b="1" lang="en-US" sz="3600">
                <a:solidFill>
                  <a:schemeClr val="dk1"/>
                </a:solidFill>
                <a:latin typeface="Calibri"/>
                <a:ea typeface="Calibri"/>
                <a:cs typeface="Calibri"/>
                <a:sym typeface="Calibri"/>
              </a:rPr>
            </a:br>
            <a:r>
              <a:rPr b="1" lang="en-US" sz="3600">
                <a:solidFill>
                  <a:schemeClr val="dk1"/>
                </a:solidFill>
                <a:latin typeface="Calibri"/>
                <a:ea typeface="Calibri"/>
                <a:cs typeface="Calibri"/>
                <a:sym typeface="Calibri"/>
              </a:rPr>
              <a:t>Structured System Design and Analysis</a:t>
            </a:r>
            <a:br>
              <a:rPr b="1" lang="en-US" sz="3600">
                <a:solidFill>
                  <a:schemeClr val="dk1"/>
                </a:solidFill>
                <a:latin typeface="Calibri"/>
                <a:ea typeface="Calibri"/>
                <a:cs typeface="Calibri"/>
                <a:sym typeface="Calibri"/>
              </a:rPr>
            </a:br>
            <a:br>
              <a:rPr b="1" lang="en-US" sz="3600">
                <a:solidFill>
                  <a:schemeClr val="dk1"/>
                </a:solidFill>
                <a:latin typeface="Calibri"/>
                <a:ea typeface="Calibri"/>
                <a:cs typeface="Calibri"/>
                <a:sym typeface="Calibri"/>
              </a:rPr>
            </a:br>
            <a:r>
              <a:rPr b="1" lang="en-US" sz="3600"/>
              <a:t>Project Topic: Education </a:t>
            </a:r>
            <a:r>
              <a:rPr b="1" lang="en-US" sz="3600">
                <a:solidFill>
                  <a:schemeClr val="dk1"/>
                </a:solidFill>
                <a:latin typeface="Calibri"/>
                <a:ea typeface="Calibri"/>
                <a:cs typeface="Calibri"/>
                <a:sym typeface="Calibri"/>
              </a:rPr>
              <a:t>System at UMBC</a:t>
            </a:r>
            <a:endParaRPr/>
          </a:p>
        </p:txBody>
      </p:sp>
      <p:cxnSp>
        <p:nvCxnSpPr>
          <p:cNvPr id="85" name="Google Shape;85;p1"/>
          <p:cNvCxnSpPr/>
          <p:nvPr/>
        </p:nvCxnSpPr>
        <p:spPr>
          <a:xfrm>
            <a:off x="1047624" y="2265037"/>
            <a:ext cx="10125012" cy="0"/>
          </a:xfrm>
          <a:prstGeom prst="straightConnector1">
            <a:avLst/>
          </a:prstGeom>
          <a:noFill/>
          <a:ln cap="flat" cmpd="sng" w="15875">
            <a:solidFill>
              <a:srgbClr val="595959"/>
            </a:solidFill>
            <a:prstDash val="solid"/>
            <a:miter lim="800000"/>
            <a:headEnd len="sm" w="sm" type="none"/>
            <a:tailEnd len="sm" w="sm" type="none"/>
          </a:ln>
        </p:spPr>
      </p:cxnSp>
      <p:pic>
        <p:nvPicPr>
          <p:cNvPr descr="Classroom" id="86" name="Google Shape;86;p1"/>
          <p:cNvPicPr preferRelativeResize="0"/>
          <p:nvPr/>
        </p:nvPicPr>
        <p:blipFill rotWithShape="1">
          <a:blip r:embed="rId3">
            <a:alphaModFix/>
          </a:blip>
          <a:srcRect b="0" l="0" r="0" t="0"/>
          <a:stretch/>
        </p:blipFill>
        <p:spPr>
          <a:xfrm>
            <a:off x="1333206" y="3041924"/>
            <a:ext cx="2928114" cy="2928114"/>
          </a:xfrm>
          <a:prstGeom prst="rect">
            <a:avLst/>
          </a:prstGeom>
          <a:noFill/>
          <a:ln>
            <a:noFill/>
          </a:ln>
        </p:spPr>
      </p:pic>
      <p:sp>
        <p:nvSpPr>
          <p:cNvPr id="87" name="Google Shape;87;p1"/>
          <p:cNvSpPr txBox="1"/>
          <p:nvPr>
            <p:ph idx="1" type="subTitle"/>
          </p:nvPr>
        </p:nvSpPr>
        <p:spPr>
          <a:xfrm>
            <a:off x="5340180" y="3041924"/>
            <a:ext cx="6282169" cy="3215749"/>
          </a:xfrm>
          <a:prstGeom prst="rect">
            <a:avLst/>
          </a:prstGeom>
          <a:noFill/>
          <a:ln>
            <a:noFill/>
          </a:ln>
        </p:spPr>
        <p:txBody>
          <a:bodyPr anchorCtr="0" anchor="t" bIns="45700" lIns="91425" spcFirstLastPara="1" rIns="91425" wrap="square" tIns="45700">
            <a:normAutofit/>
          </a:bodyPr>
          <a:lstStyle/>
          <a:p>
            <a:pPr indent="0" lvl="0" marL="0" rtl="0" algn="l">
              <a:lnSpc>
                <a:spcPct val="50000"/>
              </a:lnSpc>
              <a:spcBef>
                <a:spcPts val="0"/>
              </a:spcBef>
              <a:spcAft>
                <a:spcPts val="0"/>
              </a:spcAft>
              <a:buClr>
                <a:schemeClr val="dk1"/>
              </a:buClr>
              <a:buSzPts val="2400"/>
              <a:buNone/>
            </a:pPr>
            <a:r>
              <a:t/>
            </a:r>
            <a:endParaRPr b="1" i="0" u="none" strike="noStrike"/>
          </a:p>
          <a:p>
            <a:pPr indent="0" lvl="0" marL="0" rtl="0" algn="l">
              <a:lnSpc>
                <a:spcPct val="50000"/>
              </a:lnSpc>
              <a:spcBef>
                <a:spcPts val="1000"/>
              </a:spcBef>
              <a:spcAft>
                <a:spcPts val="0"/>
              </a:spcAft>
              <a:buClr>
                <a:schemeClr val="dk1"/>
              </a:buClr>
              <a:buSzPts val="2400"/>
              <a:buNone/>
            </a:pPr>
            <a:r>
              <a:rPr b="1" i="0" lang="en-US" u="none" strike="noStrike"/>
              <a:t>Team 2</a:t>
            </a:r>
            <a:endParaRPr/>
          </a:p>
          <a:p>
            <a:pPr indent="0" lvl="0" marL="0" rtl="0" algn="l">
              <a:lnSpc>
                <a:spcPct val="50000"/>
              </a:lnSpc>
              <a:spcBef>
                <a:spcPts val="1000"/>
              </a:spcBef>
              <a:spcAft>
                <a:spcPts val="0"/>
              </a:spcAft>
              <a:buClr>
                <a:schemeClr val="dk1"/>
              </a:buClr>
              <a:buSzPts val="2400"/>
              <a:buNone/>
            </a:pPr>
            <a:r>
              <a:rPr b="0" lang="en-US"/>
              <a:t>Aishwarya Anil Kadam</a:t>
            </a:r>
            <a:endParaRPr/>
          </a:p>
          <a:p>
            <a:pPr indent="0" lvl="0" marL="0" rtl="0" algn="l">
              <a:lnSpc>
                <a:spcPct val="50000"/>
              </a:lnSpc>
              <a:spcBef>
                <a:spcPts val="1000"/>
              </a:spcBef>
              <a:spcAft>
                <a:spcPts val="0"/>
              </a:spcAft>
              <a:buClr>
                <a:schemeClr val="dk1"/>
              </a:buClr>
              <a:buSzPts val="2400"/>
              <a:buNone/>
            </a:pPr>
            <a:r>
              <a:rPr lang="en-US"/>
              <a:t>Karan Hiten Dhamecha</a:t>
            </a:r>
            <a:endParaRPr/>
          </a:p>
          <a:p>
            <a:pPr indent="0" lvl="0" marL="0" rtl="0" algn="l">
              <a:lnSpc>
                <a:spcPct val="50000"/>
              </a:lnSpc>
              <a:spcBef>
                <a:spcPts val="1000"/>
              </a:spcBef>
              <a:spcAft>
                <a:spcPts val="0"/>
              </a:spcAft>
              <a:buClr>
                <a:schemeClr val="dk1"/>
              </a:buClr>
              <a:buSzPts val="2400"/>
              <a:buNone/>
            </a:pPr>
            <a:r>
              <a:rPr lang="en-US"/>
              <a:t>Mahendra Amarnath Panuganti</a:t>
            </a:r>
            <a:endParaRPr/>
          </a:p>
          <a:p>
            <a:pPr indent="0" lvl="0" marL="0" rtl="0" algn="l">
              <a:lnSpc>
                <a:spcPct val="50000"/>
              </a:lnSpc>
              <a:spcBef>
                <a:spcPts val="1000"/>
              </a:spcBef>
              <a:spcAft>
                <a:spcPts val="0"/>
              </a:spcAft>
              <a:buClr>
                <a:schemeClr val="dk1"/>
              </a:buClr>
              <a:buSzPts val="2400"/>
              <a:buNone/>
            </a:pPr>
            <a:r>
              <a:rPr lang="en-US"/>
              <a:t>Sonal Ingle</a:t>
            </a:r>
            <a:endParaRPr/>
          </a:p>
          <a:p>
            <a:pPr indent="0" lvl="0" marL="0" rtl="0" algn="l">
              <a:lnSpc>
                <a:spcPct val="50000"/>
              </a:lnSpc>
              <a:spcBef>
                <a:spcPts val="1000"/>
              </a:spcBef>
              <a:spcAft>
                <a:spcPts val="0"/>
              </a:spcAft>
              <a:buClr>
                <a:schemeClr val="dk1"/>
              </a:buClr>
              <a:buSzPts val="2400"/>
              <a:buNone/>
            </a:pPr>
            <a:r>
              <a:rPr lang="en-US"/>
              <a:t>Surbhi Singhal</a:t>
            </a:r>
            <a:endParaRPr/>
          </a:p>
          <a:p>
            <a:pPr indent="0" lvl="0" marL="0" rtl="0" algn="l">
              <a:lnSpc>
                <a:spcPct val="90000"/>
              </a:lnSpc>
              <a:spcBef>
                <a:spcPts val="10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400"/>
              <a:buNone/>
            </a:pPr>
            <a:r>
              <a:t/>
            </a:r>
            <a:endParaRPr/>
          </a:p>
        </p:txBody>
      </p:sp>
      <p:sp>
        <p:nvSpPr>
          <p:cNvPr id="88" name="Google Shape;88;p1"/>
          <p:cNvSpPr txBox="1"/>
          <p:nvPr/>
        </p:nvSpPr>
        <p:spPr>
          <a:xfrm flipH="1">
            <a:off x="2707690" y="1211152"/>
            <a:ext cx="8016536"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000" u="none" cap="none" strike="noStrike">
                <a:solidFill>
                  <a:schemeClr val="dk1"/>
                </a:solidFill>
                <a:latin typeface="Calibri"/>
                <a:ea typeface="Calibri"/>
                <a:cs typeface="Calibri"/>
                <a:sym typeface="Calibri"/>
              </a:rPr>
              <a:t>Under the guidance of Dr. Md Osman Gani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96000">
              <a:srgbClr val="F5F7FC"/>
            </a:gs>
            <a:gs pos="100000">
              <a:srgbClr val="A9BEE4"/>
            </a:gs>
          </a:gsLst>
          <a:lin ang="2700000" scaled="0"/>
        </a:gradFill>
      </p:bgPr>
    </p:bg>
    <p:spTree>
      <p:nvGrpSpPr>
        <p:cNvPr id="169" name="Shape 169"/>
        <p:cNvGrpSpPr/>
        <p:nvPr/>
      </p:nvGrpSpPr>
      <p:grpSpPr>
        <a:xfrm>
          <a:off x="0" y="0"/>
          <a:ext cx="0" cy="0"/>
          <a:chOff x="0" y="0"/>
          <a:chExt cx="0" cy="0"/>
        </a:xfrm>
      </p:grpSpPr>
      <p:sp>
        <p:nvSpPr>
          <p:cNvPr id="170" name="Google Shape;170;p9"/>
          <p:cNvSpPr txBox="1"/>
          <p:nvPr>
            <p:ph type="title"/>
          </p:nvPr>
        </p:nvSpPr>
        <p:spPr>
          <a:xfrm>
            <a:off x="838200" y="-20891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ER Diagram</a:t>
            </a:r>
            <a:endParaRPr/>
          </a:p>
        </p:txBody>
      </p:sp>
      <p:pic>
        <p:nvPicPr>
          <p:cNvPr id="171" name="Google Shape;171;p9"/>
          <p:cNvPicPr preferRelativeResize="0"/>
          <p:nvPr/>
        </p:nvPicPr>
        <p:blipFill rotWithShape="1">
          <a:blip r:embed="rId3">
            <a:alphaModFix/>
          </a:blip>
          <a:srcRect b="0" l="0" r="0" t="0"/>
          <a:stretch/>
        </p:blipFill>
        <p:spPr>
          <a:xfrm>
            <a:off x="2133600" y="749142"/>
            <a:ext cx="7924800" cy="604218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92000">
              <a:srgbClr val="F5F7FC"/>
            </a:gs>
            <a:gs pos="100000">
              <a:srgbClr val="A9BEE4"/>
            </a:gs>
          </a:gsLst>
          <a:lin ang="2700000" scaled="0"/>
        </a:gradFill>
      </p:bgPr>
    </p:bg>
    <p:spTree>
      <p:nvGrpSpPr>
        <p:cNvPr id="175" name="Shape 175"/>
        <p:cNvGrpSpPr/>
        <p:nvPr/>
      </p:nvGrpSpPr>
      <p:grpSpPr>
        <a:xfrm>
          <a:off x="0" y="0"/>
          <a:ext cx="0" cy="0"/>
          <a:chOff x="0" y="0"/>
          <a:chExt cx="0" cy="0"/>
        </a:xfrm>
      </p:grpSpPr>
      <p:sp>
        <p:nvSpPr>
          <p:cNvPr id="176" name="Google Shape;176;p10"/>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User Interface: Dialogue Diagram</a:t>
            </a:r>
            <a:endParaRPr/>
          </a:p>
        </p:txBody>
      </p:sp>
      <p:pic>
        <p:nvPicPr>
          <p:cNvPr id="177" name="Google Shape;177;p10"/>
          <p:cNvPicPr preferRelativeResize="0"/>
          <p:nvPr>
            <p:ph idx="1" type="body"/>
          </p:nvPr>
        </p:nvPicPr>
        <p:blipFill rotWithShape="1">
          <a:blip r:embed="rId3">
            <a:alphaModFix/>
          </a:blip>
          <a:srcRect b="0" l="0" r="0" t="0"/>
          <a:stretch/>
        </p:blipFill>
        <p:spPr>
          <a:xfrm>
            <a:off x="3307889" y="1020763"/>
            <a:ext cx="5216986" cy="57520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88000">
              <a:srgbClr val="F5F7FC"/>
            </a:gs>
            <a:gs pos="100000">
              <a:srgbClr val="A9BEE4"/>
            </a:gs>
          </a:gsLst>
          <a:lin ang="2700000" scaled="0"/>
        </a:gradFill>
      </p:bgPr>
    </p:bg>
    <p:spTree>
      <p:nvGrpSpPr>
        <p:cNvPr id="181" name="Shape 181"/>
        <p:cNvGrpSpPr/>
        <p:nvPr/>
      </p:nvGrpSpPr>
      <p:grpSpPr>
        <a:xfrm>
          <a:off x="0" y="0"/>
          <a:ext cx="0" cy="0"/>
          <a:chOff x="0" y="0"/>
          <a:chExt cx="0" cy="0"/>
        </a:xfrm>
      </p:grpSpPr>
      <p:sp>
        <p:nvSpPr>
          <p:cNvPr id="182" name="Google Shape;182;p11"/>
          <p:cNvSpPr txBox="1"/>
          <p:nvPr>
            <p:ph type="title"/>
          </p:nvPr>
        </p:nvSpPr>
        <p:spPr>
          <a:xfrm>
            <a:off x="838200" y="16744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User Interface Diagrams</a:t>
            </a:r>
            <a:endParaRPr/>
          </a:p>
        </p:txBody>
      </p:sp>
      <p:sp>
        <p:nvSpPr>
          <p:cNvPr id="183" name="Google Shape;183;p11"/>
          <p:cNvSpPr txBox="1"/>
          <p:nvPr>
            <p:ph idx="1" type="body"/>
          </p:nvPr>
        </p:nvSpPr>
        <p:spPr>
          <a:xfrm>
            <a:off x="752475" y="1566863"/>
            <a:ext cx="9811954" cy="396374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Model Web Page Layout</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84" name="Google Shape;184;p11"/>
          <p:cNvPicPr preferRelativeResize="0"/>
          <p:nvPr/>
        </p:nvPicPr>
        <p:blipFill rotWithShape="1">
          <a:blip r:embed="rId3">
            <a:alphaModFix/>
          </a:blip>
          <a:srcRect b="0" l="0" r="0" t="0"/>
          <a:stretch/>
        </p:blipFill>
        <p:spPr>
          <a:xfrm>
            <a:off x="3067953" y="2212976"/>
            <a:ext cx="5180998" cy="4054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87000">
              <a:srgbClr val="F5F7FC"/>
            </a:gs>
            <a:gs pos="100000">
              <a:srgbClr val="A9BEE4"/>
            </a:gs>
          </a:gsLst>
          <a:lin ang="2700000" scaled="0"/>
        </a:gradFill>
      </p:bgPr>
    </p:bg>
    <p:spTree>
      <p:nvGrpSpPr>
        <p:cNvPr id="188" name="Shape 188"/>
        <p:cNvGrpSpPr/>
        <p:nvPr/>
      </p:nvGrpSpPr>
      <p:grpSpPr>
        <a:xfrm>
          <a:off x="0" y="0"/>
          <a:ext cx="0" cy="0"/>
          <a:chOff x="0" y="0"/>
          <a:chExt cx="0" cy="0"/>
        </a:xfrm>
      </p:grpSpPr>
      <p:sp>
        <p:nvSpPr>
          <p:cNvPr id="189" name="Google Shape;189;p12"/>
          <p:cNvSpPr txBox="1"/>
          <p:nvPr>
            <p:ph idx="1" type="body"/>
          </p:nvPr>
        </p:nvSpPr>
        <p:spPr>
          <a:xfrm>
            <a:off x="838200" y="6572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University Employee’s (Faculty) Web Page Layout</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90" name="Google Shape;190;p12"/>
          <p:cNvPicPr preferRelativeResize="0"/>
          <p:nvPr/>
        </p:nvPicPr>
        <p:blipFill rotWithShape="1">
          <a:blip r:embed="rId3">
            <a:alphaModFix/>
          </a:blip>
          <a:srcRect b="0" l="0" r="0" t="0"/>
          <a:stretch/>
        </p:blipFill>
        <p:spPr>
          <a:xfrm>
            <a:off x="3419475" y="1438275"/>
            <a:ext cx="5353050" cy="4762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94000">
              <a:srgbClr val="F5F7FC"/>
            </a:gs>
            <a:gs pos="99000">
              <a:srgbClr val="A9BEE4"/>
            </a:gs>
            <a:gs pos="100000">
              <a:srgbClr val="A9BEE4"/>
            </a:gs>
          </a:gsLst>
          <a:lin ang="2700000" scaled="0"/>
        </a:gradFill>
      </p:bgPr>
    </p:bg>
    <p:spTree>
      <p:nvGrpSpPr>
        <p:cNvPr id="194" name="Shape 194"/>
        <p:cNvGrpSpPr/>
        <p:nvPr/>
      </p:nvGrpSpPr>
      <p:grpSpPr>
        <a:xfrm>
          <a:off x="0" y="0"/>
          <a:ext cx="0" cy="0"/>
          <a:chOff x="0" y="0"/>
          <a:chExt cx="0" cy="0"/>
        </a:xfrm>
      </p:grpSpPr>
      <p:sp>
        <p:nvSpPr>
          <p:cNvPr id="195" name="Google Shape;195;p13"/>
          <p:cNvSpPr txBox="1"/>
          <p:nvPr>
            <p:ph type="title"/>
          </p:nvPr>
        </p:nvSpPr>
        <p:spPr>
          <a:xfrm>
            <a:off x="838200" y="16093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i="0" lang="en-US" u="none" strike="noStrike">
                <a:solidFill>
                  <a:srgbClr val="000000"/>
                </a:solidFill>
                <a:latin typeface="Calibri"/>
                <a:ea typeface="Calibri"/>
                <a:cs typeface="Calibri"/>
                <a:sym typeface="Calibri"/>
              </a:rPr>
              <a:t>User Interface Design (Inputs and Outputs)</a:t>
            </a:r>
            <a:endParaRPr>
              <a:latin typeface="Calibri"/>
              <a:ea typeface="Calibri"/>
              <a:cs typeface="Calibri"/>
              <a:sym typeface="Calibri"/>
            </a:endParaRPr>
          </a:p>
        </p:txBody>
      </p:sp>
      <p:sp>
        <p:nvSpPr>
          <p:cNvPr id="196" name="Google Shape;196;p13"/>
          <p:cNvSpPr txBox="1"/>
          <p:nvPr>
            <p:ph idx="1" type="body"/>
          </p:nvPr>
        </p:nvSpPr>
        <p:spPr>
          <a:xfrm>
            <a:off x="962025" y="1486502"/>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Student Login Form</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97" name="Google Shape;197;p13"/>
          <p:cNvPicPr preferRelativeResize="0"/>
          <p:nvPr/>
        </p:nvPicPr>
        <p:blipFill rotWithShape="1">
          <a:blip r:embed="rId3">
            <a:alphaModFix/>
          </a:blip>
          <a:srcRect b="0" l="0" r="0" t="0"/>
          <a:stretch/>
        </p:blipFill>
        <p:spPr>
          <a:xfrm>
            <a:off x="3981449" y="2057017"/>
            <a:ext cx="4555831" cy="359130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93000">
              <a:srgbClr val="F5F7FC"/>
            </a:gs>
            <a:gs pos="100000">
              <a:srgbClr val="A9BEE4"/>
            </a:gs>
          </a:gsLst>
          <a:lin ang="2700000" scaled="0"/>
        </a:gradFill>
      </p:bgPr>
    </p:bg>
    <p:spTree>
      <p:nvGrpSpPr>
        <p:cNvPr id="201" name="Shape 201"/>
        <p:cNvGrpSpPr/>
        <p:nvPr/>
      </p:nvGrpSpPr>
      <p:grpSpPr>
        <a:xfrm>
          <a:off x="0" y="0"/>
          <a:ext cx="0" cy="0"/>
          <a:chOff x="0" y="0"/>
          <a:chExt cx="0" cy="0"/>
        </a:xfrm>
      </p:grpSpPr>
      <p:sp>
        <p:nvSpPr>
          <p:cNvPr id="202" name="Google Shape;20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Course Registration Form</a:t>
            </a:r>
            <a:endParaRPr/>
          </a:p>
        </p:txBody>
      </p:sp>
      <p:pic>
        <p:nvPicPr>
          <p:cNvPr id="203" name="Google Shape;203;p14"/>
          <p:cNvPicPr preferRelativeResize="0"/>
          <p:nvPr/>
        </p:nvPicPr>
        <p:blipFill rotWithShape="1">
          <a:blip r:embed="rId3">
            <a:alphaModFix/>
          </a:blip>
          <a:srcRect b="0" l="0" r="0" t="0"/>
          <a:stretch/>
        </p:blipFill>
        <p:spPr>
          <a:xfrm>
            <a:off x="7677150" y="365125"/>
            <a:ext cx="3676650" cy="3238500"/>
          </a:xfrm>
          <a:prstGeom prst="rect">
            <a:avLst/>
          </a:prstGeom>
          <a:noFill/>
          <a:ln>
            <a:noFill/>
          </a:ln>
        </p:spPr>
      </p:pic>
      <p:pic>
        <p:nvPicPr>
          <p:cNvPr id="204" name="Google Shape;204;p14"/>
          <p:cNvPicPr preferRelativeResize="0"/>
          <p:nvPr/>
        </p:nvPicPr>
        <p:blipFill rotWithShape="1">
          <a:blip r:embed="rId4">
            <a:alphaModFix/>
          </a:blip>
          <a:srcRect b="0" l="0" r="0" t="0"/>
          <a:stretch/>
        </p:blipFill>
        <p:spPr>
          <a:xfrm>
            <a:off x="7677150" y="3475832"/>
            <a:ext cx="3676650" cy="2828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93000">
              <a:srgbClr val="F5F7FC"/>
            </a:gs>
            <a:gs pos="100000">
              <a:srgbClr val="A9BEE4"/>
            </a:gs>
          </a:gsLst>
          <a:lin ang="2700000" scaled="0"/>
        </a:gradFill>
      </p:bgPr>
    </p:bg>
    <p:spTree>
      <p:nvGrpSpPr>
        <p:cNvPr id="208" name="Shape 208"/>
        <p:cNvGrpSpPr/>
        <p:nvPr/>
      </p:nvGrpSpPr>
      <p:grpSpPr>
        <a:xfrm>
          <a:off x="0" y="0"/>
          <a:ext cx="0" cy="0"/>
          <a:chOff x="0" y="0"/>
          <a:chExt cx="0" cy="0"/>
        </a:xfrm>
      </p:grpSpPr>
      <p:sp>
        <p:nvSpPr>
          <p:cNvPr id="209" name="Google Shape;209;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Course Registration Form</a:t>
            </a:r>
            <a:endParaRPr/>
          </a:p>
        </p:txBody>
      </p:sp>
      <p:pic>
        <p:nvPicPr>
          <p:cNvPr id="210" name="Google Shape;210;p15"/>
          <p:cNvPicPr preferRelativeResize="0"/>
          <p:nvPr>
            <p:ph idx="2" type="body"/>
          </p:nvPr>
        </p:nvPicPr>
        <p:blipFill rotWithShape="1">
          <a:blip r:embed="rId3">
            <a:alphaModFix/>
          </a:blip>
          <a:srcRect b="0" l="0" r="0" t="0"/>
          <a:stretch/>
        </p:blipFill>
        <p:spPr>
          <a:xfrm>
            <a:off x="765538" y="2181226"/>
            <a:ext cx="5330462" cy="3381374"/>
          </a:xfrm>
          <a:prstGeom prst="rect">
            <a:avLst/>
          </a:prstGeom>
          <a:noFill/>
          <a:ln>
            <a:noFill/>
          </a:ln>
        </p:spPr>
      </p:pic>
      <p:pic>
        <p:nvPicPr>
          <p:cNvPr id="211" name="Google Shape;211;p15"/>
          <p:cNvPicPr preferRelativeResize="0"/>
          <p:nvPr>
            <p:ph idx="4" type="body"/>
          </p:nvPr>
        </p:nvPicPr>
        <p:blipFill rotWithShape="1">
          <a:blip r:embed="rId4">
            <a:alphaModFix/>
          </a:blip>
          <a:srcRect b="0" l="0" r="0" t="0"/>
          <a:stretch/>
        </p:blipFill>
        <p:spPr>
          <a:xfrm>
            <a:off x="6670353" y="2110185"/>
            <a:ext cx="4685035" cy="352345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p16"/>
          <p:cNvSpPr txBox="1"/>
          <p:nvPr>
            <p:ph type="title"/>
          </p:nvPr>
        </p:nvSpPr>
        <p:spPr>
          <a:xfrm>
            <a:off x="429744" y="1237749"/>
            <a:ext cx="10391774" cy="161975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br>
              <a:rPr lang="en-US" sz="4000">
                <a:latin typeface="Calibri"/>
                <a:ea typeface="Calibri"/>
                <a:cs typeface="Calibri"/>
                <a:sym typeface="Calibri"/>
              </a:rPr>
            </a:br>
            <a:r>
              <a:rPr lang="en-US" sz="4000">
                <a:latin typeface="Calibri"/>
                <a:ea typeface="Calibri"/>
                <a:cs typeface="Calibri"/>
                <a:sym typeface="Calibri"/>
              </a:rPr>
              <a:t>Recommendation received from </a:t>
            </a:r>
            <a:br>
              <a:rPr lang="en-US" sz="4000">
                <a:latin typeface="Calibri"/>
                <a:ea typeface="Calibri"/>
                <a:cs typeface="Calibri"/>
                <a:sym typeface="Calibri"/>
              </a:rPr>
            </a:br>
            <a:r>
              <a:rPr lang="en-US" sz="4000">
                <a:latin typeface="Calibri"/>
                <a:ea typeface="Calibri"/>
                <a:cs typeface="Calibri"/>
                <a:sym typeface="Calibri"/>
              </a:rPr>
              <a:t>Organizational Contact</a:t>
            </a:r>
            <a:br>
              <a:rPr lang="en-US" sz="4000">
                <a:latin typeface="Calibri"/>
                <a:ea typeface="Calibri"/>
                <a:cs typeface="Calibri"/>
                <a:sym typeface="Calibri"/>
              </a:rPr>
            </a:br>
            <a:br>
              <a:rPr lang="en-US" sz="4000">
                <a:latin typeface="Calibri"/>
                <a:ea typeface="Calibri"/>
                <a:cs typeface="Calibri"/>
                <a:sym typeface="Calibri"/>
              </a:rPr>
            </a:br>
            <a:endParaRPr sz="4000">
              <a:latin typeface="Calibri"/>
              <a:ea typeface="Calibri"/>
              <a:cs typeface="Calibri"/>
              <a:sym typeface="Calibri"/>
            </a:endParaRPr>
          </a:p>
        </p:txBody>
      </p:sp>
      <p:sp>
        <p:nvSpPr>
          <p:cNvPr id="217" name="Google Shape;217;p16"/>
          <p:cNvSpPr txBox="1"/>
          <p:nvPr>
            <p:ph idx="1" type="body"/>
          </p:nvPr>
        </p:nvSpPr>
        <p:spPr>
          <a:xfrm>
            <a:off x="429744" y="2705100"/>
            <a:ext cx="7207471" cy="1613010"/>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Introduce chatbots</a:t>
            </a:r>
            <a:endParaRPr/>
          </a:p>
          <a:p>
            <a:pPr indent="-228600" lvl="0" marL="228600" rtl="0" algn="l">
              <a:lnSpc>
                <a:spcPct val="90000"/>
              </a:lnSpc>
              <a:spcBef>
                <a:spcPts val="1000"/>
              </a:spcBef>
              <a:spcAft>
                <a:spcPts val="0"/>
              </a:spcAft>
              <a:buClr>
                <a:schemeClr val="dk1"/>
              </a:buClr>
              <a:buSzPts val="2400"/>
              <a:buChar char="•"/>
            </a:pPr>
            <a:r>
              <a:rPr lang="en-US" sz="2400"/>
              <a:t>A system that connects faculty and students easily</a:t>
            </a:r>
            <a:endParaRPr/>
          </a:p>
          <a:p>
            <a:pPr indent="-76200" lvl="0" marL="228600" rtl="0" algn="l">
              <a:lnSpc>
                <a:spcPct val="90000"/>
              </a:lnSpc>
              <a:spcBef>
                <a:spcPts val="1000"/>
              </a:spcBef>
              <a:spcAft>
                <a:spcPts val="0"/>
              </a:spcAft>
              <a:buClr>
                <a:schemeClr val="dk1"/>
              </a:buClr>
              <a:buSzPts val="2400"/>
              <a:buNone/>
            </a:pPr>
            <a:r>
              <a:t/>
            </a:r>
            <a:endParaRPr sz="2400"/>
          </a:p>
        </p:txBody>
      </p:sp>
      <p:sp>
        <p:nvSpPr>
          <p:cNvPr id="218" name="Google Shape;218;p16"/>
          <p:cNvSpPr/>
          <p:nvPr/>
        </p:nvSpPr>
        <p:spPr>
          <a:xfrm>
            <a:off x="10088880" y="0"/>
            <a:ext cx="210312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16"/>
          <p:cNvSpPr/>
          <p:nvPr/>
        </p:nvSpPr>
        <p:spPr>
          <a:xfrm>
            <a:off x="8915400" y="2358913"/>
            <a:ext cx="2140172" cy="2140172"/>
          </a:xfrm>
          <a:prstGeom prst="ellipse">
            <a:avLst/>
          </a:prstGeom>
          <a:solidFill>
            <a:srgbClr val="FFFFFF"/>
          </a:solidFill>
          <a:ln cap="flat" cmpd="sng" w="222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Email" id="220" name="Google Shape;220;p16"/>
          <p:cNvPicPr preferRelativeResize="0"/>
          <p:nvPr/>
        </p:nvPicPr>
        <p:blipFill rotWithShape="1">
          <a:blip r:embed="rId3">
            <a:alphaModFix/>
          </a:blip>
          <a:srcRect b="0" l="0" r="0" t="0"/>
          <a:stretch/>
        </p:blipFill>
        <p:spPr>
          <a:xfrm>
            <a:off x="9413987" y="2857501"/>
            <a:ext cx="1142998" cy="1142998"/>
          </a:xfrm>
          <a:prstGeom prst="rect">
            <a:avLst/>
          </a:prstGeom>
          <a:noFill/>
          <a:ln>
            <a:noFill/>
          </a:ln>
        </p:spPr>
      </p:pic>
      <p:sp>
        <p:nvSpPr>
          <p:cNvPr id="221" name="Google Shape;221;p16"/>
          <p:cNvSpPr txBox="1"/>
          <p:nvPr/>
        </p:nvSpPr>
        <p:spPr>
          <a:xfrm flipH="1">
            <a:off x="482098" y="4230950"/>
            <a:ext cx="7207469"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Our proposed system aims to incorporate all the recommendations received and so far, we have been able to do that in our system design phases.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sp>
        <p:nvSpPr>
          <p:cNvPr id="226" name="Google Shape;226;p1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17"/>
          <p:cNvSpPr txBox="1"/>
          <p:nvPr>
            <p:ph type="title"/>
          </p:nvPr>
        </p:nvSpPr>
        <p:spPr>
          <a:xfrm>
            <a:off x="3605276" y="2872089"/>
            <a:ext cx="4978399" cy="109997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solidFill>
                  <a:schemeClr val="dk1"/>
                </a:solidFill>
                <a:latin typeface="Calibri"/>
                <a:ea typeface="Calibri"/>
                <a:cs typeface="Calibri"/>
                <a:sym typeface="Calibri"/>
              </a:rPr>
              <a:t>Thank You!</a:t>
            </a:r>
            <a:endParaRPr/>
          </a:p>
        </p:txBody>
      </p:sp>
      <p:pic>
        <p:nvPicPr>
          <p:cNvPr descr="Handshake" id="228" name="Google Shape;228;p17"/>
          <p:cNvPicPr preferRelativeResize="0"/>
          <p:nvPr/>
        </p:nvPicPr>
        <p:blipFill rotWithShape="1">
          <a:blip r:embed="rId3">
            <a:alphaModFix amt="15000"/>
          </a:blip>
          <a:srcRect b="0" l="0" r="0" t="0"/>
          <a:stretch/>
        </p:blipFill>
        <p:spPr>
          <a:xfrm>
            <a:off x="6607815" y="716407"/>
            <a:ext cx="5411343" cy="54113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2"/>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 name="Google Shape;94;p2"/>
          <p:cNvSpPr txBox="1"/>
          <p:nvPr>
            <p:ph type="title"/>
          </p:nvPr>
        </p:nvSpPr>
        <p:spPr>
          <a:xfrm>
            <a:off x="836675" y="0"/>
            <a:ext cx="10515600" cy="11336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200"/>
              <a:buFont typeface="Calibri"/>
              <a:buNone/>
            </a:pPr>
            <a:r>
              <a:rPr lang="en-US" sz="5200">
                <a:latin typeface="Calibri"/>
                <a:ea typeface="Calibri"/>
                <a:cs typeface="Calibri"/>
                <a:sym typeface="Calibri"/>
              </a:rPr>
              <a:t>Agenda</a:t>
            </a:r>
            <a:endParaRPr/>
          </a:p>
        </p:txBody>
      </p:sp>
      <p:grpSp>
        <p:nvGrpSpPr>
          <p:cNvPr id="95" name="Google Shape;95;p2"/>
          <p:cNvGrpSpPr/>
          <p:nvPr/>
        </p:nvGrpSpPr>
        <p:grpSpPr>
          <a:xfrm>
            <a:off x="482585" y="943036"/>
            <a:ext cx="11144890" cy="5182017"/>
            <a:chOff x="-354090" y="0"/>
            <a:chExt cx="11144890" cy="5182017"/>
          </a:xfrm>
        </p:grpSpPr>
        <p:sp>
          <p:nvSpPr>
            <p:cNvPr id="96" name="Google Shape;96;p2"/>
            <p:cNvSpPr/>
            <p:nvPr/>
          </p:nvSpPr>
          <p:spPr>
            <a:xfrm>
              <a:off x="-354090" y="65275"/>
              <a:ext cx="10515600" cy="101406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63179" y="281783"/>
              <a:ext cx="590511" cy="581048"/>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720622" y="0"/>
              <a:ext cx="4732020" cy="12675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txBox="1"/>
            <p:nvPr/>
          </p:nvSpPr>
          <p:spPr>
            <a:xfrm>
              <a:off x="720622" y="0"/>
              <a:ext cx="4732020" cy="1267580"/>
            </a:xfrm>
            <a:prstGeom prst="rect">
              <a:avLst/>
            </a:prstGeom>
            <a:noFill/>
            <a:ln>
              <a:noFill/>
            </a:ln>
          </p:spPr>
          <p:txBody>
            <a:bodyPr anchorCtr="0" anchor="ctr" bIns="134150" lIns="134150" spcFirstLastPara="1" rIns="134150" wrap="square" tIns="134150">
              <a:noAutofit/>
            </a:bodyPr>
            <a:lstStyle/>
            <a:p>
              <a:pPr indent="0" lvl="0" marL="0" marR="0" rtl="0" algn="l">
                <a:lnSpc>
                  <a:spcPct val="100000"/>
                </a:lnSpc>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Introduction</a:t>
              </a:r>
              <a:endParaRPr/>
            </a:p>
          </p:txBody>
        </p:sp>
        <p:sp>
          <p:nvSpPr>
            <p:cNvPr id="100" name="Google Shape;100;p2"/>
            <p:cNvSpPr/>
            <p:nvPr/>
          </p:nvSpPr>
          <p:spPr>
            <a:xfrm>
              <a:off x="4568727" y="0"/>
              <a:ext cx="4469655" cy="126634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txBox="1"/>
            <p:nvPr/>
          </p:nvSpPr>
          <p:spPr>
            <a:xfrm>
              <a:off x="4568727" y="0"/>
              <a:ext cx="4469655" cy="1266342"/>
            </a:xfrm>
            <a:prstGeom prst="rect">
              <a:avLst/>
            </a:prstGeom>
            <a:noFill/>
            <a:ln>
              <a:noFill/>
            </a:ln>
          </p:spPr>
          <p:txBody>
            <a:bodyPr anchorCtr="0" anchor="ctr" bIns="134000" lIns="134000" spcFirstLastPara="1" rIns="134000" wrap="square" tIns="134000">
              <a:noAutofit/>
            </a:bodyPr>
            <a:lstStyle/>
            <a:p>
              <a:pPr indent="0" lvl="0" marL="0" marR="0" rtl="0" algn="l">
                <a:lnSpc>
                  <a:spcPct val="100000"/>
                </a:lnSpc>
                <a:spcBef>
                  <a:spcPts val="0"/>
                </a:spcBef>
                <a:spcAft>
                  <a:spcPts val="0"/>
                </a:spcAft>
                <a:buClr>
                  <a:schemeClr val="dk1"/>
                </a:buClr>
                <a:buSzPts val="2000"/>
                <a:buFont typeface="Calibri"/>
                <a:buNone/>
              </a:pPr>
              <a:r>
                <a:rPr b="0" lang="en-US" sz="2000">
                  <a:solidFill>
                    <a:schemeClr val="dk1"/>
                  </a:solidFill>
                  <a:latin typeface="Calibri"/>
                  <a:ea typeface="Calibri"/>
                  <a:cs typeface="Calibri"/>
                  <a:sym typeface="Calibri"/>
                </a:rPr>
                <a:t>Project Overview</a:t>
              </a:r>
              <a:endParaRPr/>
            </a:p>
            <a:p>
              <a:pPr indent="0" lvl="0" marL="0" marR="0" rtl="0" algn="l">
                <a:lnSpc>
                  <a:spcPct val="100000"/>
                </a:lnSpc>
                <a:spcBef>
                  <a:spcPts val="700"/>
                </a:spcBef>
                <a:spcAft>
                  <a:spcPts val="0"/>
                </a:spcAft>
                <a:buClr>
                  <a:schemeClr val="dk1"/>
                </a:buClr>
                <a:buSzPts val="2000"/>
                <a:buFont typeface="Calibri"/>
                <a:buNone/>
              </a:pPr>
              <a:r>
                <a:rPr b="0" lang="en-US" sz="2000">
                  <a:solidFill>
                    <a:schemeClr val="dk1"/>
                  </a:solidFill>
                  <a:latin typeface="Calibri"/>
                  <a:ea typeface="Calibri"/>
                  <a:cs typeface="Calibri"/>
                  <a:sym typeface="Calibri"/>
                </a:rPr>
                <a:t>Recommendations</a:t>
              </a:r>
              <a:endParaRPr/>
            </a:p>
          </p:txBody>
        </p:sp>
        <p:sp>
          <p:nvSpPr>
            <p:cNvPr id="102" name="Google Shape;102;p2"/>
            <p:cNvSpPr/>
            <p:nvPr/>
          </p:nvSpPr>
          <p:spPr>
            <a:xfrm>
              <a:off x="-354090" y="1676440"/>
              <a:ext cx="10515600" cy="178532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92964" y="2204218"/>
              <a:ext cx="650082" cy="762619"/>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818244" y="2078496"/>
              <a:ext cx="4732020" cy="12675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txBox="1"/>
            <p:nvPr/>
          </p:nvSpPr>
          <p:spPr>
            <a:xfrm>
              <a:off x="818244" y="2078496"/>
              <a:ext cx="4732020" cy="1267580"/>
            </a:xfrm>
            <a:prstGeom prst="rect">
              <a:avLst/>
            </a:prstGeom>
            <a:noFill/>
            <a:ln>
              <a:noFill/>
            </a:ln>
          </p:spPr>
          <p:txBody>
            <a:bodyPr anchorCtr="0" anchor="ctr" bIns="134150" lIns="134150" spcFirstLastPara="1" rIns="134150" wrap="square" tIns="134150">
              <a:noAutofit/>
            </a:bodyPr>
            <a:lstStyle/>
            <a:p>
              <a:pPr indent="0" lvl="0" marL="0" marR="0" rtl="0" algn="l">
                <a:lnSpc>
                  <a:spcPct val="100000"/>
                </a:lnSpc>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Systems Design</a:t>
              </a:r>
              <a:endParaRPr/>
            </a:p>
          </p:txBody>
        </p:sp>
        <p:sp>
          <p:nvSpPr>
            <p:cNvPr id="106" name="Google Shape;106;p2"/>
            <p:cNvSpPr/>
            <p:nvPr/>
          </p:nvSpPr>
          <p:spPr>
            <a:xfrm>
              <a:off x="4621603" y="1489963"/>
              <a:ext cx="6169197" cy="212383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txBox="1"/>
            <p:nvPr/>
          </p:nvSpPr>
          <p:spPr>
            <a:xfrm>
              <a:off x="4621603" y="1489963"/>
              <a:ext cx="6169197" cy="2123833"/>
            </a:xfrm>
            <a:prstGeom prst="rect">
              <a:avLst/>
            </a:prstGeom>
            <a:noFill/>
            <a:ln>
              <a:noFill/>
            </a:ln>
          </p:spPr>
          <p:txBody>
            <a:bodyPr anchorCtr="0" anchor="ctr" bIns="134000" lIns="134000" spcFirstLastPara="1" rIns="134000" wrap="square" tIns="134000">
              <a:noAutofit/>
            </a:bodyPr>
            <a:lstStyle/>
            <a:p>
              <a:pPr indent="0" lvl="0" marL="0" marR="0" rtl="0" algn="l">
                <a:lnSpc>
                  <a:spcPct val="10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Design Strategy</a:t>
              </a:r>
              <a:endParaRPr/>
            </a:p>
            <a:p>
              <a:pPr indent="0" lvl="0" marL="0" marR="0" rtl="0" algn="l">
                <a:lnSpc>
                  <a:spcPct val="100000"/>
                </a:lnSpc>
                <a:spcBef>
                  <a:spcPts val="63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Context Diagram</a:t>
              </a:r>
              <a:endParaRPr/>
            </a:p>
            <a:p>
              <a:pPr indent="0" lvl="0" marL="0" marR="0" rtl="0" algn="l">
                <a:lnSpc>
                  <a:spcPct val="100000"/>
                </a:lnSpc>
                <a:spcBef>
                  <a:spcPts val="63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A level 0 physical data flow diagram</a:t>
              </a:r>
              <a:endParaRPr/>
            </a:p>
            <a:p>
              <a:pPr indent="0" lvl="0" marL="0" marR="0" rtl="0" algn="l">
                <a:lnSpc>
                  <a:spcPct val="100000"/>
                </a:lnSpc>
                <a:spcBef>
                  <a:spcPts val="63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ER diagram of the new system</a:t>
              </a:r>
              <a:endParaRPr/>
            </a:p>
            <a:p>
              <a:pPr indent="0" lvl="0" marL="0" marR="0" rtl="0" algn="l">
                <a:lnSpc>
                  <a:spcPct val="100000"/>
                </a:lnSpc>
                <a:spcBef>
                  <a:spcPts val="63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User Interface Diagram</a:t>
              </a:r>
              <a:endParaRPr/>
            </a:p>
          </p:txBody>
        </p:sp>
        <p:sp>
          <p:nvSpPr>
            <p:cNvPr id="108" name="Google Shape;108;p2"/>
            <p:cNvSpPr/>
            <p:nvPr/>
          </p:nvSpPr>
          <p:spPr>
            <a:xfrm>
              <a:off x="-354090" y="4104549"/>
              <a:ext cx="10515600" cy="101406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9699" y="4410149"/>
              <a:ext cx="558826" cy="557735"/>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18244" y="3886297"/>
              <a:ext cx="9201675" cy="12957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txBox="1"/>
            <p:nvPr/>
          </p:nvSpPr>
          <p:spPr>
            <a:xfrm>
              <a:off x="818244" y="3886297"/>
              <a:ext cx="9201675" cy="1295720"/>
            </a:xfrm>
            <a:prstGeom prst="rect">
              <a:avLst/>
            </a:prstGeom>
            <a:noFill/>
            <a:ln>
              <a:noFill/>
            </a:ln>
          </p:spPr>
          <p:txBody>
            <a:bodyPr anchorCtr="0" anchor="ctr" bIns="134150" lIns="134150" spcFirstLastPara="1" rIns="134150" wrap="square" tIns="134150">
              <a:noAutofit/>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lnSpc>
                  <a:spcPct val="100000"/>
                </a:lnSpc>
                <a:spcBef>
                  <a:spcPts val="84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Recommendation received from organizational contact</a:t>
              </a:r>
              <a:br>
                <a:rPr lang="en-US"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3"/>
          <p:cNvSpPr/>
          <p:nvPr/>
        </p:nvSpPr>
        <p:spPr>
          <a:xfrm>
            <a:off x="0" y="0"/>
            <a:ext cx="12192000" cy="191135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600"/>
              <a:buFont typeface="Calibri"/>
              <a:buNone/>
            </a:pPr>
            <a:r>
              <a:rPr lang="en-US" sz="4600">
                <a:solidFill>
                  <a:srgbClr val="FFFFFF"/>
                </a:solidFill>
                <a:latin typeface="Calibri"/>
                <a:ea typeface="Calibri"/>
                <a:cs typeface="Calibri"/>
                <a:sym typeface="Calibri"/>
              </a:rPr>
              <a:t>Project Overview</a:t>
            </a:r>
            <a:endParaRPr/>
          </a:p>
        </p:txBody>
      </p:sp>
      <p:sp>
        <p:nvSpPr>
          <p:cNvPr id="118" name="Google Shape;118;p3"/>
          <p:cNvSpPr txBox="1"/>
          <p:nvPr>
            <p:ph idx="1" type="body"/>
          </p:nvPr>
        </p:nvSpPr>
        <p:spPr>
          <a:xfrm>
            <a:off x="838200" y="2438399"/>
            <a:ext cx="10515600" cy="4054475"/>
          </a:xfrm>
          <a:prstGeom prst="rect">
            <a:avLst/>
          </a:prstGeom>
          <a:noFill/>
          <a:ln>
            <a:noFill/>
          </a:ln>
        </p:spPr>
        <p:txBody>
          <a:bodyPr anchorCtr="0" anchor="t" bIns="45700" lIns="91425" spcFirstLastPara="1" rIns="91425" wrap="square" tIns="45700">
            <a:noAutofit/>
          </a:bodyPr>
          <a:lstStyle/>
          <a:p>
            <a:pPr indent="-285750" lvl="0" marL="971550" rtl="0" algn="l">
              <a:lnSpc>
                <a:spcPct val="90000"/>
              </a:lnSpc>
              <a:spcBef>
                <a:spcPts val="0"/>
              </a:spcBef>
              <a:spcAft>
                <a:spcPts val="0"/>
              </a:spcAft>
              <a:buClr>
                <a:schemeClr val="dk1"/>
              </a:buClr>
              <a:buSzPts val="1800"/>
              <a:buChar char="•"/>
            </a:pPr>
            <a:r>
              <a:rPr b="0" i="0" lang="en-US" sz="1800" u="none" strike="noStrike"/>
              <a:t>The Department of Education at any university is important to improve access to education for the students in every way. The Education Department of UMBC offers students undergraduate and graduate programs of study. It provides a master's degree in science, mathematics, etc. UMBC believes in the importance of public education. </a:t>
            </a:r>
            <a:endParaRPr/>
          </a:p>
          <a:p>
            <a:pPr indent="-285750" lvl="0" marL="971550" rtl="0" algn="l">
              <a:lnSpc>
                <a:spcPct val="90000"/>
              </a:lnSpc>
              <a:spcBef>
                <a:spcPts val="2400"/>
              </a:spcBef>
              <a:spcAft>
                <a:spcPts val="0"/>
              </a:spcAft>
              <a:buClr>
                <a:schemeClr val="dk1"/>
              </a:buClr>
              <a:buSzPts val="1800"/>
              <a:buChar char="•"/>
            </a:pPr>
            <a:r>
              <a:rPr b="0" i="0" lang="en-US" sz="1800" u="none" strike="noStrike"/>
              <a:t>The Education Department at UMBC wants to upgrade its system to provide better management of educational resources. The mission of faculties at UMBC is to develop learning that helps students to be skilled, thoughtful, and responsive. So it is necessary to make some changes to the system so that it can help the student in their education means they can easily use the educational resources like syllabus course material and assignment and also, they can ask doubts on the portal so that it will help them to grow. In the way, the new system will help faculties to easily interact with the students and helps in grading the assignments. The proposed system also ensures that a large class could be taught in a systematic way building all the knowledge gaps. The organization wants to propose a system that has enough management assets, expertise, resources, and competence to remodel the educational needs.</a:t>
            </a:r>
            <a:br>
              <a:rPr b="0" lang="en-US" sz="1800"/>
            </a:b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sp>
        <p:nvSpPr>
          <p:cNvPr id="123" name="Google Shape;123;p4"/>
          <p:cNvSpPr/>
          <p:nvPr/>
        </p:nvSpPr>
        <p:spPr>
          <a:xfrm>
            <a:off x="0" y="0"/>
            <a:ext cx="12192000" cy="191135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600"/>
              <a:buFont typeface="Calibri"/>
              <a:buNone/>
            </a:pPr>
            <a:r>
              <a:rPr lang="en-US" sz="4600">
                <a:solidFill>
                  <a:srgbClr val="FFFFFF"/>
                </a:solidFill>
                <a:latin typeface="Calibri"/>
                <a:ea typeface="Calibri"/>
                <a:cs typeface="Calibri"/>
                <a:sym typeface="Calibri"/>
              </a:rPr>
              <a:t>Project Overview</a:t>
            </a:r>
            <a:endParaRPr/>
          </a:p>
        </p:txBody>
      </p:sp>
      <p:sp>
        <p:nvSpPr>
          <p:cNvPr id="125" name="Google Shape;125;p4"/>
          <p:cNvSpPr txBox="1"/>
          <p:nvPr>
            <p:ph idx="1" type="body"/>
          </p:nvPr>
        </p:nvSpPr>
        <p:spPr>
          <a:xfrm>
            <a:off x="838200" y="2438399"/>
            <a:ext cx="10515600" cy="4054475"/>
          </a:xfrm>
          <a:prstGeom prst="rect">
            <a:avLst/>
          </a:prstGeom>
          <a:noFill/>
          <a:ln>
            <a:noFill/>
          </a:ln>
        </p:spPr>
        <p:txBody>
          <a:bodyPr anchorCtr="0" anchor="t" bIns="45700" lIns="91425" spcFirstLastPara="1" rIns="91425" wrap="square" tIns="45700">
            <a:noAutofit/>
          </a:bodyPr>
          <a:lstStyle/>
          <a:p>
            <a:pPr indent="-228600" lvl="0" marL="914400" rtl="0" algn="l">
              <a:lnSpc>
                <a:spcPct val="90000"/>
              </a:lnSpc>
              <a:spcBef>
                <a:spcPts val="0"/>
              </a:spcBef>
              <a:spcAft>
                <a:spcPts val="0"/>
              </a:spcAft>
              <a:buClr>
                <a:schemeClr val="dk1"/>
              </a:buClr>
              <a:buSzPts val="1800"/>
              <a:buChar char="•"/>
            </a:pPr>
            <a:r>
              <a:rPr b="0" i="0" lang="en-US" sz="1800" u="none" strike="noStrike"/>
              <a:t>The Education System at the University of Maryland, Baltimore County is working hard to improve access to education on all perspectives for the students and faculty. Education is a very important part of our society. The United States spends more money on education but still faces issues that affect both students and faculties. Faculties face issues to conduct lectures for large groups of students in class with different learning styles, backgrounds, and gaps and this also limits the faculty to provide feedback to every student in the class. Also faces issues in grading the assignment for such a large number of students.</a:t>
            </a:r>
            <a:endParaRPr b="0" sz="1800"/>
          </a:p>
          <a:p>
            <a:pPr indent="-228600" lvl="0" marL="914400" rtl="0" algn="l">
              <a:lnSpc>
                <a:spcPct val="90000"/>
              </a:lnSpc>
              <a:spcBef>
                <a:spcPts val="800"/>
              </a:spcBef>
              <a:spcAft>
                <a:spcPts val="0"/>
              </a:spcAft>
              <a:buClr>
                <a:schemeClr val="dk1"/>
              </a:buClr>
              <a:buSzPts val="1800"/>
              <a:buChar char="•"/>
            </a:pPr>
            <a:r>
              <a:rPr b="0" i="0" lang="en-US" sz="1800" u="none" strike="noStrike"/>
              <a:t>As a student coming from a different country with a different education system, they fail to understand the digital platform provided, which is not user friendly. Students are not aware of how to use the software, and hence they waste their time figuring out, and even faculties face problems after years of experience. All this problem contributes to an inefficient education system. So, in attempts to fix these problems, various ways are introduced. Introducing online websites, numerous YouTube channels for specific subjects. Providing these solutions won't help students and faculties and they are still facing the problems with the software. Now a days due to COVID students are learning digitally only. So, it necessary to solve this problem in order provide better education.</a:t>
            </a:r>
            <a:br>
              <a:rPr b="0" lang="en-US" sz="1800"/>
            </a:b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5"/>
          <p:cNvSpPr txBox="1"/>
          <p:nvPr>
            <p:ph type="title"/>
          </p:nvPr>
        </p:nvSpPr>
        <p:spPr>
          <a:xfrm>
            <a:off x="390525" y="741864"/>
            <a:ext cx="747417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Recommendations</a:t>
            </a:r>
            <a:endParaRPr/>
          </a:p>
        </p:txBody>
      </p:sp>
      <p:sp>
        <p:nvSpPr>
          <p:cNvPr id="131" name="Google Shape;131;p5"/>
          <p:cNvSpPr txBox="1"/>
          <p:nvPr>
            <p:ph idx="1" type="body"/>
          </p:nvPr>
        </p:nvSpPr>
        <p:spPr>
          <a:xfrm>
            <a:off x="390525" y="2586733"/>
            <a:ext cx="8524875" cy="345061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0" i="0" lang="en-US" sz="1800" u="none" strike="noStrike"/>
              <a:t>The Education System of UMBC is trying to provide the best educational system in every way. According to the problem statement the project should recommend to have:</a:t>
            </a:r>
            <a:endParaRPr/>
          </a:p>
          <a:p>
            <a:pPr indent="0" lvl="0" marL="0" rtl="0" algn="l">
              <a:lnSpc>
                <a:spcPct val="90000"/>
              </a:lnSpc>
              <a:spcBef>
                <a:spcPts val="800"/>
              </a:spcBef>
              <a:spcAft>
                <a:spcPts val="0"/>
              </a:spcAft>
              <a:buClr>
                <a:schemeClr val="dk1"/>
              </a:buClr>
              <a:buSzPts val="1800"/>
              <a:buNone/>
            </a:pPr>
            <a:r>
              <a:t/>
            </a:r>
            <a:endParaRPr b="0" sz="1800"/>
          </a:p>
          <a:p>
            <a:pPr indent="-228600" lvl="2" marL="1143000" rtl="0" algn="l">
              <a:lnSpc>
                <a:spcPct val="90000"/>
              </a:lnSpc>
              <a:spcBef>
                <a:spcPts val="800"/>
              </a:spcBef>
              <a:spcAft>
                <a:spcPts val="0"/>
              </a:spcAft>
              <a:buClr>
                <a:schemeClr val="dk1"/>
              </a:buClr>
              <a:buSzPts val="1800"/>
              <a:buFont typeface="Arial"/>
              <a:buChar char="•"/>
            </a:pPr>
            <a:r>
              <a:rPr b="0" i="0" lang="en-US" sz="1800" u="none" strike="noStrike"/>
              <a:t>Information system that can help students in providing advance abilities like chatbots which help them to clear their doubts </a:t>
            </a:r>
            <a:endParaRPr/>
          </a:p>
          <a:p>
            <a:pPr indent="-228600" lvl="2" marL="1143000" rtl="0" algn="l">
              <a:lnSpc>
                <a:spcPct val="90000"/>
              </a:lnSpc>
              <a:spcBef>
                <a:spcPts val="800"/>
              </a:spcBef>
              <a:spcAft>
                <a:spcPts val="0"/>
              </a:spcAft>
              <a:buClr>
                <a:schemeClr val="dk1"/>
              </a:buClr>
              <a:buSzPts val="1800"/>
              <a:buFont typeface="Arial"/>
              <a:buChar char="•"/>
            </a:pPr>
            <a:r>
              <a:rPr b="0" i="0" lang="en-US" sz="1800" u="none" strike="noStrike"/>
              <a:t>The system should help students to connect them to faculties and peers so they can communicate easily if they have any doubts.</a:t>
            </a:r>
            <a:endParaRPr/>
          </a:p>
          <a:p>
            <a:pPr indent="-228600" lvl="2" marL="1143000" rtl="0" algn="l">
              <a:lnSpc>
                <a:spcPct val="90000"/>
              </a:lnSpc>
              <a:spcBef>
                <a:spcPts val="800"/>
              </a:spcBef>
              <a:spcAft>
                <a:spcPts val="0"/>
              </a:spcAft>
              <a:buClr>
                <a:schemeClr val="dk1"/>
              </a:buClr>
              <a:buSzPts val="1800"/>
              <a:buFont typeface="Arial"/>
              <a:buChar char="•"/>
            </a:pPr>
            <a:r>
              <a:rPr b="0" i="0" lang="en-US" sz="1800" u="none" strike="noStrike"/>
              <a:t>There should be a discussion board where faculties can help and post the discussion regarding the learnings.</a:t>
            </a:r>
            <a:endParaRPr/>
          </a:p>
          <a:p>
            <a:pPr indent="-228600" lvl="2" marL="1143000" rtl="0" algn="l">
              <a:lnSpc>
                <a:spcPct val="90000"/>
              </a:lnSpc>
              <a:spcBef>
                <a:spcPts val="800"/>
              </a:spcBef>
              <a:spcAft>
                <a:spcPts val="0"/>
              </a:spcAft>
              <a:buClr>
                <a:schemeClr val="dk1"/>
              </a:buClr>
              <a:buSzPts val="1800"/>
              <a:buFont typeface="Arial"/>
              <a:buChar char="•"/>
            </a:pPr>
            <a:r>
              <a:rPr b="0" i="0" lang="en-US" sz="1800" u="none" strike="noStrike"/>
              <a:t>The faculties can access assignments and assessments and can automate the grading process.</a:t>
            </a:r>
            <a:endParaRPr/>
          </a:p>
          <a:p>
            <a:pPr indent="-228600" lvl="2" marL="1143000" rtl="0" algn="l">
              <a:lnSpc>
                <a:spcPct val="90000"/>
              </a:lnSpc>
              <a:spcBef>
                <a:spcPts val="800"/>
              </a:spcBef>
              <a:spcAft>
                <a:spcPts val="0"/>
              </a:spcAft>
              <a:buClr>
                <a:schemeClr val="dk1"/>
              </a:buClr>
              <a:buSzPts val="1800"/>
              <a:buFont typeface="Arial"/>
              <a:buChar char="•"/>
            </a:pPr>
            <a:r>
              <a:rPr b="0" i="0" lang="en-US" sz="1800" u="none" strike="noStrike"/>
              <a:t>The system should also provide resources like exercise materials so that it can help students in learning.</a:t>
            </a:r>
            <a:endParaRPr/>
          </a:p>
          <a:p>
            <a:pPr indent="0" lvl="0" marL="0" rtl="0" algn="l">
              <a:lnSpc>
                <a:spcPct val="90000"/>
              </a:lnSpc>
              <a:spcBef>
                <a:spcPts val="1800"/>
              </a:spcBef>
              <a:spcAft>
                <a:spcPts val="0"/>
              </a:spcAft>
              <a:buClr>
                <a:schemeClr val="dk1"/>
              </a:buClr>
              <a:buSzPts val="1800"/>
              <a:buNone/>
            </a:pPr>
            <a:br>
              <a:rPr b="0" lang="en-US" sz="1800"/>
            </a:br>
            <a:endParaRPr sz="1800"/>
          </a:p>
        </p:txBody>
      </p:sp>
      <p:sp>
        <p:nvSpPr>
          <p:cNvPr id="132" name="Google Shape;132;p5"/>
          <p:cNvSpPr/>
          <p:nvPr/>
        </p:nvSpPr>
        <p:spPr>
          <a:xfrm>
            <a:off x="10088880" y="0"/>
            <a:ext cx="210312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5"/>
          <p:cNvSpPr/>
          <p:nvPr/>
        </p:nvSpPr>
        <p:spPr>
          <a:xfrm>
            <a:off x="8915400" y="2358913"/>
            <a:ext cx="2140172" cy="2140172"/>
          </a:xfrm>
          <a:prstGeom prst="ellipse">
            <a:avLst/>
          </a:prstGeom>
          <a:solidFill>
            <a:srgbClr val="FFFFFF"/>
          </a:solidFill>
          <a:ln cap="flat" cmpd="sng" w="222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Books" id="134" name="Google Shape;134;p5"/>
          <p:cNvPicPr preferRelativeResize="0"/>
          <p:nvPr/>
        </p:nvPicPr>
        <p:blipFill rotWithShape="1">
          <a:blip r:embed="rId3">
            <a:alphaModFix/>
          </a:blip>
          <a:srcRect b="0" l="0" r="0" t="0"/>
          <a:stretch/>
        </p:blipFill>
        <p:spPr>
          <a:xfrm>
            <a:off x="9413987" y="2857501"/>
            <a:ext cx="1142998" cy="11429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gaef8dabd09_0_5"/>
          <p:cNvSpPr txBox="1"/>
          <p:nvPr>
            <p:ph type="title"/>
          </p:nvPr>
        </p:nvSpPr>
        <p:spPr>
          <a:xfrm>
            <a:off x="133950" y="-11"/>
            <a:ext cx="7474200" cy="1325700"/>
          </a:xfrm>
          <a:prstGeom prst="rect">
            <a:avLst/>
          </a:prstGeom>
          <a:noFill/>
          <a:ln>
            <a:noFill/>
          </a:ln>
        </p:spPr>
        <p:txBody>
          <a:bodyPr anchorCtr="0" anchor="ctr" bIns="45700" lIns="91425" spcFirstLastPara="1" rIns="91425" wrap="square" tIns="45700">
            <a:noAutofit/>
          </a:bodyPr>
          <a:lstStyle/>
          <a:p>
            <a:pPr indent="0" lvl="0" marL="0" rtl="0" algn="l">
              <a:spcBef>
                <a:spcPts val="1800"/>
              </a:spcBef>
              <a:spcAft>
                <a:spcPts val="0"/>
              </a:spcAft>
              <a:buClr>
                <a:schemeClr val="dk1"/>
              </a:buClr>
              <a:buSzPts val="1100"/>
              <a:buFont typeface="Arial"/>
              <a:buNone/>
            </a:pPr>
            <a:r>
              <a:rPr lang="en-US"/>
              <a:t>Alternative solutions</a:t>
            </a:r>
            <a:endParaRPr/>
          </a:p>
        </p:txBody>
      </p:sp>
      <p:sp>
        <p:nvSpPr>
          <p:cNvPr id="140" name="Google Shape;140;gaef8dabd09_0_5"/>
          <p:cNvSpPr txBox="1"/>
          <p:nvPr>
            <p:ph idx="1" type="body"/>
          </p:nvPr>
        </p:nvSpPr>
        <p:spPr>
          <a:xfrm>
            <a:off x="133950" y="1178725"/>
            <a:ext cx="8593800" cy="5023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800"/>
              </a:spcBef>
              <a:spcAft>
                <a:spcPts val="0"/>
              </a:spcAft>
              <a:buClr>
                <a:schemeClr val="dk1"/>
              </a:buClr>
              <a:buSzPts val="1100"/>
              <a:buFont typeface="Arial"/>
              <a:buNone/>
            </a:pPr>
            <a:r>
              <a:rPr lang="en-US" sz="1800"/>
              <a:t>1. Upgrade the current system and add new features to it.</a:t>
            </a:r>
            <a:endParaRPr sz="1800"/>
          </a:p>
          <a:p>
            <a:pPr indent="0" lvl="0" marL="0" rtl="0" algn="l">
              <a:lnSpc>
                <a:spcPct val="90000"/>
              </a:lnSpc>
              <a:spcBef>
                <a:spcPts val="1800"/>
              </a:spcBef>
              <a:spcAft>
                <a:spcPts val="0"/>
              </a:spcAft>
              <a:buClr>
                <a:schemeClr val="dk1"/>
              </a:buClr>
              <a:buSzPts val="1100"/>
              <a:buNone/>
            </a:pPr>
            <a:r>
              <a:rPr lang="en-US" sz="1800"/>
              <a:t>2. Provide pre-recorded videos, software manuals for the designated user base to make   them understand the newly developed system and to allow a smooth transition from the old system to the new one.</a:t>
            </a:r>
            <a:endParaRPr sz="1800"/>
          </a:p>
          <a:p>
            <a:pPr indent="0" lvl="0" marL="0" rtl="0" algn="l">
              <a:lnSpc>
                <a:spcPct val="90000"/>
              </a:lnSpc>
              <a:spcBef>
                <a:spcPts val="1800"/>
              </a:spcBef>
              <a:spcAft>
                <a:spcPts val="0"/>
              </a:spcAft>
              <a:buClr>
                <a:schemeClr val="dk1"/>
              </a:buClr>
              <a:buSzPts val="1100"/>
              <a:buNone/>
            </a:pPr>
            <a:r>
              <a:t/>
            </a:r>
            <a:endParaRPr sz="1800"/>
          </a:p>
          <a:p>
            <a:pPr indent="0" lvl="0" marL="0" rtl="0" algn="l">
              <a:lnSpc>
                <a:spcPct val="90000"/>
              </a:lnSpc>
              <a:spcBef>
                <a:spcPts val="1800"/>
              </a:spcBef>
              <a:spcAft>
                <a:spcPts val="0"/>
              </a:spcAft>
              <a:buClr>
                <a:schemeClr val="dk1"/>
              </a:buClr>
              <a:buSzPts val="1100"/>
              <a:buNone/>
            </a:pPr>
            <a:r>
              <a:rPr b="1" lang="en-US" sz="1800" u="sng"/>
              <a:t>Feasibility Analysis</a:t>
            </a:r>
            <a:endParaRPr b="1" sz="1800" u="sng"/>
          </a:p>
          <a:p>
            <a:pPr indent="0" lvl="0" marL="0" rtl="0" algn="l">
              <a:lnSpc>
                <a:spcPct val="90000"/>
              </a:lnSpc>
              <a:spcBef>
                <a:spcPts val="1800"/>
              </a:spcBef>
              <a:spcAft>
                <a:spcPts val="0"/>
              </a:spcAft>
              <a:buClr>
                <a:schemeClr val="dk1"/>
              </a:buClr>
              <a:buSzPts val="1100"/>
              <a:buNone/>
            </a:pPr>
            <a:r>
              <a:rPr lang="en-US" sz="1800"/>
              <a:t>Feasibility analysis is the mechanism that allows the organization to ensure that the strategy, plan, the successful completion of the project in a sensible way can be supported by the design adopted. </a:t>
            </a:r>
            <a:endParaRPr sz="1800"/>
          </a:p>
          <a:p>
            <a:pPr indent="0" lvl="0" marL="0" rtl="0" algn="l">
              <a:lnSpc>
                <a:spcPct val="90000"/>
              </a:lnSpc>
              <a:spcBef>
                <a:spcPts val="1800"/>
              </a:spcBef>
              <a:spcAft>
                <a:spcPts val="0"/>
              </a:spcAft>
              <a:buClr>
                <a:schemeClr val="dk1"/>
              </a:buClr>
              <a:buSzPts val="1100"/>
              <a:buNone/>
            </a:pPr>
            <a:r>
              <a:rPr lang="en-US" sz="1800"/>
              <a:t>The takeaway is all related factors are considered, such as technological, organizational, and economic factors. The feasibility analysis factors can differ according to the nature of the project.</a:t>
            </a:r>
            <a:endParaRPr sz="1800"/>
          </a:p>
          <a:p>
            <a:pPr indent="0" lvl="0" marL="0" rtl="0" algn="l">
              <a:lnSpc>
                <a:spcPct val="90000"/>
              </a:lnSpc>
              <a:spcBef>
                <a:spcPts val="1800"/>
              </a:spcBef>
              <a:spcAft>
                <a:spcPts val="0"/>
              </a:spcAft>
              <a:buClr>
                <a:schemeClr val="dk1"/>
              </a:buClr>
              <a:buSzPts val="1100"/>
              <a:buFont typeface="Arial"/>
              <a:buNone/>
            </a:pPr>
            <a:r>
              <a:t/>
            </a:r>
            <a:endParaRPr sz="1800"/>
          </a:p>
          <a:p>
            <a:pPr indent="0" lvl="0" marL="0" rtl="0" algn="l">
              <a:lnSpc>
                <a:spcPct val="90000"/>
              </a:lnSpc>
              <a:spcBef>
                <a:spcPts val="1800"/>
              </a:spcBef>
              <a:spcAft>
                <a:spcPts val="0"/>
              </a:spcAft>
              <a:buClr>
                <a:schemeClr val="dk1"/>
              </a:buClr>
              <a:buSzPts val="1800"/>
              <a:buNone/>
            </a:pPr>
            <a:r>
              <a:t/>
            </a:r>
            <a:endParaRPr sz="1800"/>
          </a:p>
        </p:txBody>
      </p:sp>
      <p:sp>
        <p:nvSpPr>
          <p:cNvPr id="141" name="Google Shape;141;gaef8dabd09_0_5"/>
          <p:cNvSpPr/>
          <p:nvPr/>
        </p:nvSpPr>
        <p:spPr>
          <a:xfrm>
            <a:off x="10088880" y="0"/>
            <a:ext cx="2103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Google Shape;142;gaef8dabd09_0_5"/>
          <p:cNvSpPr/>
          <p:nvPr/>
        </p:nvSpPr>
        <p:spPr>
          <a:xfrm>
            <a:off x="8915400" y="2358913"/>
            <a:ext cx="2140200" cy="2140200"/>
          </a:xfrm>
          <a:prstGeom prst="ellipse">
            <a:avLst/>
          </a:prstGeom>
          <a:solidFill>
            <a:srgbClr val="FFFFFF"/>
          </a:solidFill>
          <a:ln cap="flat" cmpd="sng" w="222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Books" id="143" name="Google Shape;143;gaef8dabd09_0_5"/>
          <p:cNvPicPr preferRelativeResize="0"/>
          <p:nvPr/>
        </p:nvPicPr>
        <p:blipFill rotWithShape="1">
          <a:blip r:embed="rId3">
            <a:alphaModFix/>
          </a:blip>
          <a:srcRect b="0" l="0" r="0" t="0"/>
          <a:stretch/>
        </p:blipFill>
        <p:spPr>
          <a:xfrm>
            <a:off x="9413987" y="2857501"/>
            <a:ext cx="1142998" cy="11429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6"/>
          <p:cNvSpPr txBox="1"/>
          <p:nvPr>
            <p:ph type="title"/>
          </p:nvPr>
        </p:nvSpPr>
        <p:spPr>
          <a:xfrm>
            <a:off x="389741" y="751389"/>
            <a:ext cx="747417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Design Strategy</a:t>
            </a:r>
            <a:endParaRPr/>
          </a:p>
        </p:txBody>
      </p:sp>
      <p:sp>
        <p:nvSpPr>
          <p:cNvPr id="149" name="Google Shape;149;p6"/>
          <p:cNvSpPr txBox="1"/>
          <p:nvPr>
            <p:ph idx="1" type="body"/>
          </p:nvPr>
        </p:nvSpPr>
        <p:spPr>
          <a:xfrm>
            <a:off x="389741" y="2925873"/>
            <a:ext cx="8686800" cy="345061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t>Steps to create a design strategy</a:t>
            </a:r>
            <a:endParaRPr/>
          </a:p>
          <a:p>
            <a:pPr indent="-228600" lvl="0" marL="228600" rtl="0" algn="l">
              <a:lnSpc>
                <a:spcPct val="90000"/>
              </a:lnSpc>
              <a:spcBef>
                <a:spcPts val="1400"/>
              </a:spcBef>
              <a:spcAft>
                <a:spcPts val="0"/>
              </a:spcAft>
              <a:buClr>
                <a:schemeClr val="dk1"/>
              </a:buClr>
              <a:buSzPts val="1800"/>
              <a:buChar char="•"/>
            </a:pPr>
            <a:r>
              <a:rPr lang="en-US" sz="1800"/>
              <a:t>These are the three main steps to get started with your business’ design strategy.</a:t>
            </a:r>
            <a:endParaRPr/>
          </a:p>
          <a:p>
            <a:pPr indent="-228600" lvl="1" marL="749300" rtl="0" algn="l">
              <a:lnSpc>
                <a:spcPct val="90000"/>
              </a:lnSpc>
              <a:spcBef>
                <a:spcPts val="3200"/>
              </a:spcBef>
              <a:spcAft>
                <a:spcPts val="0"/>
              </a:spcAft>
              <a:buClr>
                <a:schemeClr val="dk1"/>
              </a:buClr>
              <a:buSzPts val="1800"/>
              <a:buFont typeface="Calibri"/>
              <a:buAutoNum type="arabicPeriod"/>
            </a:pPr>
            <a:r>
              <a:rPr lang="en-US" sz="1800"/>
              <a:t>Define your vision</a:t>
            </a:r>
            <a:endParaRPr/>
          </a:p>
          <a:p>
            <a:pPr indent="-228600" lvl="1" marL="749300" rtl="0" algn="l">
              <a:lnSpc>
                <a:spcPct val="90000"/>
              </a:lnSpc>
              <a:spcBef>
                <a:spcPts val="0"/>
              </a:spcBef>
              <a:spcAft>
                <a:spcPts val="0"/>
              </a:spcAft>
              <a:buClr>
                <a:schemeClr val="dk1"/>
              </a:buClr>
              <a:buSzPts val="1800"/>
              <a:buFont typeface="Calibri"/>
              <a:buAutoNum type="arabicPeriod"/>
            </a:pPr>
            <a:r>
              <a:rPr lang="en-US" sz="1800"/>
              <a:t>Design your competitive advantage</a:t>
            </a:r>
            <a:endParaRPr/>
          </a:p>
          <a:p>
            <a:pPr indent="-228600" lvl="1" marL="749300" rtl="0" algn="l">
              <a:lnSpc>
                <a:spcPct val="90000"/>
              </a:lnSpc>
              <a:spcBef>
                <a:spcPts val="0"/>
              </a:spcBef>
              <a:spcAft>
                <a:spcPts val="0"/>
              </a:spcAft>
              <a:buClr>
                <a:schemeClr val="dk1"/>
              </a:buClr>
              <a:buSzPts val="1800"/>
              <a:buFont typeface="Calibri"/>
              <a:buAutoNum type="arabicPeriod"/>
            </a:pPr>
            <a:r>
              <a:rPr lang="en-US" sz="1800"/>
              <a:t>Set measurable goals</a:t>
            </a:r>
            <a:endParaRPr/>
          </a:p>
          <a:p>
            <a:pPr indent="-228600" lvl="0" marL="228600" rtl="0" algn="l">
              <a:lnSpc>
                <a:spcPct val="90000"/>
              </a:lnSpc>
              <a:spcBef>
                <a:spcPts val="1400"/>
              </a:spcBef>
              <a:spcAft>
                <a:spcPts val="0"/>
              </a:spcAft>
              <a:buClr>
                <a:schemeClr val="dk1"/>
              </a:buClr>
              <a:buSzPts val="1800"/>
              <a:buChar char="•"/>
            </a:pPr>
            <a:r>
              <a:rPr lang="en-US" sz="1800"/>
              <a:t>Our design is mainly focused on solving the problems with the online education system. The online education system requires lots of information exchange between the student and faculty. This online/portal-based education system is better and more accurate than the traditional one. For our system, we are using Structured Design strategy.</a:t>
            </a:r>
            <a:endParaRPr/>
          </a:p>
          <a:p>
            <a:pPr indent="-228600" lvl="0" marL="228600" rtl="0" algn="l">
              <a:lnSpc>
                <a:spcPct val="90000"/>
              </a:lnSpc>
              <a:spcBef>
                <a:spcPts val="1400"/>
              </a:spcBef>
              <a:spcAft>
                <a:spcPts val="0"/>
              </a:spcAft>
              <a:buClr>
                <a:schemeClr val="dk1"/>
              </a:buClr>
              <a:buSzPts val="1800"/>
              <a:buChar char="•"/>
            </a:pPr>
            <a:r>
              <a:rPr lang="en-US" sz="1800"/>
              <a:t>In structured designing, the system specifications act as a basis for graphically representing the flow of data and sequence of processes involved in a software development with the help of DFDs.</a:t>
            </a:r>
            <a:endParaRPr sz="1800"/>
          </a:p>
          <a:p>
            <a:pPr indent="-228600" lvl="0" marL="228600" rtl="0" algn="l">
              <a:lnSpc>
                <a:spcPct val="90000"/>
              </a:lnSpc>
              <a:spcBef>
                <a:spcPts val="1400"/>
              </a:spcBef>
              <a:spcAft>
                <a:spcPts val="0"/>
              </a:spcAft>
              <a:buSzPts val="1800"/>
              <a:buChar char="•"/>
            </a:pPr>
            <a:r>
              <a:rPr lang="en-US" sz="1800"/>
              <a:t>We are going to make a use of in-house resources to develop this system.</a:t>
            </a:r>
            <a:endParaRPr sz="1800"/>
          </a:p>
          <a:p>
            <a:pPr indent="-114300" lvl="0" marL="228600" rtl="0" algn="l">
              <a:lnSpc>
                <a:spcPct val="90000"/>
              </a:lnSpc>
              <a:spcBef>
                <a:spcPts val="1400"/>
              </a:spcBef>
              <a:spcAft>
                <a:spcPts val="0"/>
              </a:spcAft>
              <a:buClr>
                <a:schemeClr val="dk1"/>
              </a:buClr>
              <a:buSzPts val="1800"/>
              <a:buNone/>
            </a:pPr>
            <a:r>
              <a:t/>
            </a:r>
            <a:endParaRPr sz="1800"/>
          </a:p>
          <a:p>
            <a:pPr indent="0" lvl="1" marL="520700" rtl="0" algn="l">
              <a:lnSpc>
                <a:spcPct val="90000"/>
              </a:lnSpc>
              <a:spcBef>
                <a:spcPts val="0"/>
              </a:spcBef>
              <a:spcAft>
                <a:spcPts val="0"/>
              </a:spcAft>
              <a:buClr>
                <a:schemeClr val="dk1"/>
              </a:buClr>
              <a:buSzPts val="1800"/>
              <a:buNone/>
            </a:pPr>
            <a:r>
              <a:t/>
            </a:r>
            <a:endParaRPr sz="1800"/>
          </a:p>
          <a:p>
            <a:pPr indent="0" lvl="1" marL="520700" rtl="0" algn="l">
              <a:lnSpc>
                <a:spcPct val="90000"/>
              </a:lnSpc>
              <a:spcBef>
                <a:spcPts val="0"/>
              </a:spcBef>
              <a:spcAft>
                <a:spcPts val="0"/>
              </a:spcAft>
              <a:buClr>
                <a:schemeClr val="dk1"/>
              </a:buClr>
              <a:buSzPts val="1800"/>
              <a:buNone/>
            </a:pPr>
            <a:r>
              <a:t/>
            </a:r>
            <a:endParaRPr b="0" i="0" sz="1800" u="none" strike="noStrike"/>
          </a:p>
          <a:p>
            <a:pPr indent="0" lvl="0" marL="0" rtl="0" algn="l">
              <a:lnSpc>
                <a:spcPct val="90000"/>
              </a:lnSpc>
              <a:spcBef>
                <a:spcPts val="1000"/>
              </a:spcBef>
              <a:spcAft>
                <a:spcPts val="0"/>
              </a:spcAft>
              <a:buClr>
                <a:schemeClr val="dk1"/>
              </a:buClr>
              <a:buSzPts val="1800"/>
              <a:buNone/>
            </a:pPr>
            <a:br>
              <a:rPr b="0" lang="en-US" sz="1800"/>
            </a:br>
            <a:endParaRPr sz="1800"/>
          </a:p>
        </p:txBody>
      </p:sp>
      <p:sp>
        <p:nvSpPr>
          <p:cNvPr id="150" name="Google Shape;150;p6"/>
          <p:cNvSpPr/>
          <p:nvPr/>
        </p:nvSpPr>
        <p:spPr>
          <a:xfrm>
            <a:off x="10088880" y="0"/>
            <a:ext cx="210312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6"/>
          <p:cNvSpPr/>
          <p:nvPr/>
        </p:nvSpPr>
        <p:spPr>
          <a:xfrm>
            <a:off x="8915400" y="2358913"/>
            <a:ext cx="2140172" cy="2140172"/>
          </a:xfrm>
          <a:prstGeom prst="ellipse">
            <a:avLst/>
          </a:prstGeom>
          <a:solidFill>
            <a:srgbClr val="FFFFFF"/>
          </a:solidFill>
          <a:ln cap="flat" cmpd="sng" w="222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laybook" id="152" name="Google Shape;152;p6"/>
          <p:cNvPicPr preferRelativeResize="0"/>
          <p:nvPr/>
        </p:nvPicPr>
        <p:blipFill rotWithShape="1">
          <a:blip r:embed="rId3">
            <a:alphaModFix/>
          </a:blip>
          <a:srcRect b="0" l="0" r="0" t="0"/>
          <a:stretch/>
        </p:blipFill>
        <p:spPr>
          <a:xfrm>
            <a:off x="9413987" y="2857501"/>
            <a:ext cx="1142998" cy="1142998"/>
          </a:xfrm>
          <a:prstGeom prst="rect">
            <a:avLst/>
          </a:prstGeom>
          <a:noFill/>
          <a:ln>
            <a:noFill/>
          </a:ln>
        </p:spPr>
      </p:pic>
      <p:sp>
        <p:nvSpPr>
          <p:cNvPr descr="Head with Gears" id="153" name="Google Shape;153;p6"/>
          <p:cNvSpPr/>
          <p:nvPr/>
        </p:nvSpPr>
        <p:spPr>
          <a:xfrm>
            <a:off x="4016264" y="1008115"/>
            <a:ext cx="812109" cy="812109"/>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39000">
              <a:srgbClr val="F5F7FC"/>
            </a:gs>
            <a:gs pos="96000">
              <a:srgbClr val="C5D3ED"/>
            </a:gs>
            <a:gs pos="100000">
              <a:srgbClr val="A9BEE4"/>
            </a:gs>
          </a:gsLst>
          <a:lin ang="2700000" scaled="0"/>
        </a:gradFill>
      </p:bgPr>
    </p:bg>
    <p:spTree>
      <p:nvGrpSpPr>
        <p:cNvPr id="157" name="Shape 157"/>
        <p:cNvGrpSpPr/>
        <p:nvPr/>
      </p:nvGrpSpPr>
      <p:grpSpPr>
        <a:xfrm>
          <a:off x="0" y="0"/>
          <a:ext cx="0" cy="0"/>
          <a:chOff x="0" y="0"/>
          <a:chExt cx="0" cy="0"/>
        </a:xfrm>
      </p:grpSpPr>
      <p:sp>
        <p:nvSpPr>
          <p:cNvPr id="158" name="Google Shape;158;p7"/>
          <p:cNvSpPr txBox="1"/>
          <p:nvPr>
            <p:ph type="title"/>
          </p:nvPr>
        </p:nvSpPr>
        <p:spPr>
          <a:xfrm>
            <a:off x="838200" y="8991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Context Diagram of the proposed system</a:t>
            </a:r>
            <a:endParaRPr>
              <a:latin typeface="Calibri"/>
              <a:ea typeface="Calibri"/>
              <a:cs typeface="Calibri"/>
              <a:sym typeface="Calibri"/>
            </a:endParaRPr>
          </a:p>
        </p:txBody>
      </p:sp>
      <p:pic>
        <p:nvPicPr>
          <p:cNvPr id="159" name="Google Shape;159;p7"/>
          <p:cNvPicPr preferRelativeResize="0"/>
          <p:nvPr/>
        </p:nvPicPr>
        <p:blipFill rotWithShape="1">
          <a:blip r:embed="rId3">
            <a:alphaModFix/>
          </a:blip>
          <a:srcRect b="0" l="0" r="0" t="0"/>
          <a:stretch/>
        </p:blipFill>
        <p:spPr>
          <a:xfrm>
            <a:off x="1552575" y="1247775"/>
            <a:ext cx="9801225" cy="5162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62000">
              <a:srgbClr val="F5F7FC"/>
            </a:gs>
            <a:gs pos="98000">
              <a:srgbClr val="C5D3ED"/>
            </a:gs>
            <a:gs pos="100000">
              <a:srgbClr val="A9BEE4"/>
            </a:gs>
          </a:gsLst>
          <a:lin ang="2700000" scaled="0"/>
        </a:gradFill>
      </p:bgPr>
    </p:bg>
    <p:spTree>
      <p:nvGrpSpPr>
        <p:cNvPr id="163" name="Shape 163"/>
        <p:cNvGrpSpPr/>
        <p:nvPr/>
      </p:nvGrpSpPr>
      <p:grpSpPr>
        <a:xfrm>
          <a:off x="0" y="0"/>
          <a:ext cx="0" cy="0"/>
          <a:chOff x="0" y="0"/>
          <a:chExt cx="0" cy="0"/>
        </a:xfrm>
      </p:grpSpPr>
      <p:sp>
        <p:nvSpPr>
          <p:cNvPr id="164" name="Google Shape;164;p8"/>
          <p:cNvSpPr txBox="1"/>
          <p:nvPr>
            <p:ph type="title"/>
          </p:nvPr>
        </p:nvSpPr>
        <p:spPr>
          <a:xfrm>
            <a:off x="838200" y="-9525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Data Flow Diagram: Level 0</a:t>
            </a:r>
            <a:endParaRPr/>
          </a:p>
        </p:txBody>
      </p:sp>
      <p:pic>
        <p:nvPicPr>
          <p:cNvPr id="165" name="Google Shape;165;p8"/>
          <p:cNvPicPr preferRelativeResize="0"/>
          <p:nvPr>
            <p:ph idx="1" type="body"/>
          </p:nvPr>
        </p:nvPicPr>
        <p:blipFill rotWithShape="1">
          <a:blip r:embed="rId3">
            <a:alphaModFix/>
          </a:blip>
          <a:srcRect b="0" l="0" r="0" t="0"/>
          <a:stretch/>
        </p:blipFill>
        <p:spPr>
          <a:xfrm>
            <a:off x="2243137" y="900762"/>
            <a:ext cx="7705725" cy="59572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2020-12-02T21:53:35Z</dcterms:created>
  <dc:creator>akadam1@umbc.edu</dc:creator>
</cp:coreProperties>
</file>