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L/vV9O6QJFVuiMyL3Ux9VnQV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73d5c46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73d5c46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1" name="Google Shape;1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5"/>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5"/>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2" name="Shape 12"/>
        <p:cNvGrpSpPr/>
        <p:nvPr/>
      </p:nvGrpSpPr>
      <p:grpSpPr>
        <a:xfrm>
          <a:off x="0" y="0"/>
          <a:ext cx="0" cy="0"/>
          <a:chOff x="0" y="0"/>
          <a:chExt cx="0" cy="0"/>
        </a:xfrm>
      </p:grpSpPr>
      <p:sp>
        <p:nvSpPr>
          <p:cNvPr id="13" name="Google Shape;13;p1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4" name="Google Shape;14;p1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5" name="Google Shape;15;p17"/>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7" name="Shape 17"/>
        <p:cNvGrpSpPr/>
        <p:nvPr/>
      </p:nvGrpSpPr>
      <p:grpSpPr>
        <a:xfrm>
          <a:off x="0" y="0"/>
          <a:ext cx="0" cy="0"/>
          <a:chOff x="0" y="0"/>
          <a:chExt cx="0" cy="0"/>
        </a:xfrm>
      </p:grpSpPr>
      <p:sp>
        <p:nvSpPr>
          <p:cNvPr id="18" name="Google Shape;18;p18"/>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9" name="Google Shape;19;p18"/>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0" name="Google Shape;20;p18"/>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5" name="Google Shape;25;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6" name="Google Shape;26;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7" name="Google Shape;27;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2" name="Google Shape;32;p20"/>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20"/>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21"/>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8" name="Google Shape;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22"/>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2" name="Google Shape;42;p22"/>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3"/>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3"/>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2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researchgate.net/publication/331034889_Survey_on_Load_Balancing_Techniques" TargetMode="External"/><Relationship Id="rId4" Type="http://schemas.openxmlformats.org/officeDocument/2006/relationships/hyperlink" Target="https://www.researchgate.net/publication/331034889_Survey_on_Load_Balancing_Techniques" TargetMode="External"/><Relationship Id="rId5" Type="http://schemas.openxmlformats.org/officeDocument/2006/relationships/hyperlink" Target="https://ieeexplore.ieee.org/document/8740642" TargetMode="External"/><Relationship Id="rId6" Type="http://schemas.openxmlformats.org/officeDocument/2006/relationships/hyperlink" Target="https://ieeexplore.ieee.org/document/8740642" TargetMode="External"/><Relationship Id="rId7" Type="http://schemas.openxmlformats.org/officeDocument/2006/relationships/hyperlink" Target="https://ieeexplore-ieee-org.proxy-bc.researchport.umd.edu/stamp/stamp.jsp?tp=&amp;arnumber=7342686&amp;tag=1" TargetMode="External"/><Relationship Id="rId8" Type="http://schemas.openxmlformats.org/officeDocument/2006/relationships/hyperlink" Target="https://ieeexplore-ieee-org.proxy-bc.researchport.umd.edu/stamp/stamp.jsp?tp=&amp;arnumber=7342686&amp;tag=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
          <p:cNvSpPr txBox="1"/>
          <p:nvPr>
            <p:ph type="title"/>
          </p:nvPr>
        </p:nvSpPr>
        <p:spPr>
          <a:xfrm>
            <a:off x="311675" y="210625"/>
            <a:ext cx="8722800" cy="2035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3600"/>
              <a:buNone/>
            </a:pPr>
            <a:r>
              <a:rPr b="1" lang="en">
                <a:solidFill>
                  <a:srgbClr val="FFFFFF"/>
                </a:solidFill>
                <a:latin typeface="Arial"/>
                <a:ea typeface="Arial"/>
                <a:cs typeface="Arial"/>
                <a:sym typeface="Arial"/>
              </a:rPr>
              <a:t>Load Balancing Techniques and Algorithms in Distributed System</a:t>
            </a:r>
            <a:endParaRPr b="1" sz="6500">
              <a:solidFill>
                <a:srgbClr val="FFFFFF"/>
              </a:solidFill>
              <a:latin typeface="Arial"/>
              <a:ea typeface="Arial"/>
              <a:cs typeface="Arial"/>
              <a:sym typeface="Arial"/>
            </a:endParaRPr>
          </a:p>
        </p:txBody>
      </p:sp>
      <p:sp>
        <p:nvSpPr>
          <p:cNvPr id="65" name="Google Shape;65;p1"/>
          <p:cNvSpPr txBox="1"/>
          <p:nvPr>
            <p:ph idx="4294967295" type="subTitle"/>
          </p:nvPr>
        </p:nvSpPr>
        <p:spPr>
          <a:xfrm>
            <a:off x="311675" y="3803950"/>
            <a:ext cx="2958300" cy="10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300"/>
              <a:buFont typeface="Roboto"/>
              <a:buNone/>
            </a:pPr>
            <a:r>
              <a:rPr b="1" i="0" lang="en" sz="1400" u="none" cap="none" strike="noStrike">
                <a:solidFill>
                  <a:srgbClr val="FFFFFF"/>
                </a:solidFill>
                <a:latin typeface="Arial"/>
                <a:ea typeface="Arial"/>
                <a:cs typeface="Arial"/>
                <a:sym typeface="Arial"/>
              </a:rPr>
              <a:t>Sonal Ingle (YV16051)</a:t>
            </a:r>
            <a:endParaRPr b="1"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300"/>
              <a:buFont typeface="Roboto"/>
              <a:buNone/>
            </a:pPr>
            <a:r>
              <a:rPr b="1" i="0" lang="en" sz="1400" u="none" cap="none" strike="noStrike">
                <a:solidFill>
                  <a:srgbClr val="FFFFFF"/>
                </a:solidFill>
                <a:latin typeface="Arial"/>
                <a:ea typeface="Arial"/>
                <a:cs typeface="Arial"/>
                <a:sym typeface="Arial"/>
              </a:rPr>
              <a:t>Shubhi Shrivastava </a:t>
            </a:r>
            <a:r>
              <a:rPr b="1" lang="en" sz="1400">
                <a:solidFill>
                  <a:schemeClr val="lt1"/>
                </a:solidFill>
                <a:latin typeface="Arial"/>
                <a:ea typeface="Arial"/>
                <a:cs typeface="Arial"/>
                <a:sym typeface="Arial"/>
              </a:rPr>
              <a:t>(NN46376)</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300"/>
              <a:buFont typeface="Roboto"/>
              <a:buNone/>
            </a:pPr>
            <a:r>
              <a:rPr b="1" i="0" lang="en" sz="1400" u="none" cap="none" strike="noStrike">
                <a:solidFill>
                  <a:srgbClr val="FFFFFF"/>
                </a:solidFill>
                <a:latin typeface="Arial"/>
                <a:ea typeface="Arial"/>
                <a:cs typeface="Arial"/>
                <a:sym typeface="Arial"/>
              </a:rPr>
              <a:t>Tanvi Kulkarni (</a:t>
            </a:r>
            <a:r>
              <a:rPr b="1" lang="en" sz="1400">
                <a:solidFill>
                  <a:srgbClr val="FFFFFF"/>
                </a:solidFill>
                <a:latin typeface="Arial"/>
                <a:ea typeface="Arial"/>
                <a:cs typeface="Arial"/>
                <a:sym typeface="Arial"/>
              </a:rPr>
              <a:t>UV 93494</a:t>
            </a:r>
            <a:r>
              <a:rPr b="1" i="0" lang="en" sz="1400" u="none" cap="none" strike="noStrike">
                <a:solidFill>
                  <a:srgbClr val="FFFFFF"/>
                </a:solidFill>
                <a:latin typeface="Arial"/>
                <a:ea typeface="Arial"/>
                <a:cs typeface="Arial"/>
                <a:sym typeface="Arial"/>
              </a:rPr>
              <a:t>)</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300"/>
              <a:buFont typeface="Roboto"/>
              <a:buNone/>
            </a:pPr>
            <a:r>
              <a:rPr b="1" i="0" lang="en" sz="1400" u="none" cap="none" strike="noStrike">
                <a:solidFill>
                  <a:srgbClr val="FFFFFF"/>
                </a:solidFill>
                <a:latin typeface="Arial"/>
                <a:ea typeface="Arial"/>
                <a:cs typeface="Arial"/>
                <a:sym typeface="Arial"/>
              </a:rPr>
              <a:t>Karan Dhamecha (PS91095)</a:t>
            </a:r>
            <a:endParaRPr b="1" i="0" sz="1400" u="none" cap="none" strike="noStrike">
              <a:solidFill>
                <a:srgbClr val="FFFFFF"/>
              </a:solidFill>
              <a:latin typeface="Arial"/>
              <a:ea typeface="Arial"/>
              <a:cs typeface="Arial"/>
              <a:sym typeface="Arial"/>
            </a:endParaRPr>
          </a:p>
        </p:txBody>
      </p:sp>
      <p:sp>
        <p:nvSpPr>
          <p:cNvPr id="66" name="Google Shape;66;p1"/>
          <p:cNvSpPr txBox="1"/>
          <p:nvPr/>
        </p:nvSpPr>
        <p:spPr>
          <a:xfrm>
            <a:off x="2887800" y="1735150"/>
            <a:ext cx="31233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Roboto"/>
                <a:ea typeface="Roboto"/>
                <a:cs typeface="Roboto"/>
                <a:sym typeface="Roboto"/>
              </a:rPr>
              <a:t>Type 2: Review and Design</a:t>
            </a:r>
            <a:endParaRPr b="1" sz="19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7773d5c46b_5_0"/>
          <p:cNvSpPr txBox="1"/>
          <p:nvPr>
            <p:ph type="title"/>
          </p:nvPr>
        </p:nvSpPr>
        <p:spPr>
          <a:xfrm>
            <a:off x="311700" y="1066800"/>
            <a:ext cx="8520600" cy="2779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rPr b="1" lang="en" sz="1400">
                <a:solidFill>
                  <a:srgbClr val="000000"/>
                </a:solidFill>
                <a:latin typeface="Arial"/>
                <a:ea typeface="Arial"/>
                <a:cs typeface="Arial"/>
                <a:sym typeface="Arial"/>
              </a:rPr>
              <a:t>Our proposed work is designed for n nodes(N1,N2…Nn).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Considering Load = L, CPU = C, Memory = M, bandwidth = B, Disk usage = D.</a:t>
            </a:r>
            <a:endParaRPr b="1"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b="1" sz="1400">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rPr b="1" lang="en" sz="1400">
                <a:solidFill>
                  <a:srgbClr val="000000"/>
                </a:solidFill>
                <a:latin typeface="Arial"/>
                <a:ea typeface="Arial"/>
                <a:cs typeface="Arial"/>
                <a:sym typeface="Arial"/>
              </a:rPr>
              <a:t>Prerequisites for i th node are: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The weight for node Ni is W=ai, which is pre-assigned to each machine. It is calculated on basis of machine parameters C,M,D,B.</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The threshold T will be set for each machine depending on the machine capacity.</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Server capacity is pre-calculated on all the nodes based on the parameters C,M,B,D.</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 Our proposed system adds a new server whenever there is resource crunch.</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Hence the probability of system crash becomes negligible.</a:t>
            </a:r>
            <a:endParaRPr b="1"/>
          </a:p>
        </p:txBody>
      </p:sp>
      <p:sp>
        <p:nvSpPr>
          <p:cNvPr id="125" name="Google Shape;125;g7773d5c46b_5_0"/>
          <p:cNvSpPr txBox="1"/>
          <p:nvPr>
            <p:ph type="title"/>
          </p:nvPr>
        </p:nvSpPr>
        <p:spPr>
          <a:xfrm>
            <a:off x="311700" y="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Proposed Design</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10"/>
          <p:cNvPicPr preferRelativeResize="0"/>
          <p:nvPr/>
        </p:nvPicPr>
        <p:blipFill rotWithShape="1">
          <a:blip r:embed="rId3">
            <a:alphaModFix/>
          </a:blip>
          <a:srcRect b="0" l="0" r="0" t="0"/>
          <a:stretch/>
        </p:blipFill>
        <p:spPr>
          <a:xfrm>
            <a:off x="1152237" y="632200"/>
            <a:ext cx="6839524" cy="4511300"/>
          </a:xfrm>
          <a:prstGeom prst="rect">
            <a:avLst/>
          </a:prstGeom>
          <a:noFill/>
          <a:ln>
            <a:noFill/>
          </a:ln>
        </p:spPr>
      </p:pic>
      <p:sp>
        <p:nvSpPr>
          <p:cNvPr id="131" name="Google Shape;131;p10"/>
          <p:cNvSpPr txBox="1"/>
          <p:nvPr>
            <p:ph type="title"/>
          </p:nvPr>
        </p:nvSpPr>
        <p:spPr>
          <a:xfrm>
            <a:off x="311700" y="0"/>
            <a:ext cx="8520600" cy="63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Proposed Design</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1"/>
          <p:cNvSpPr txBox="1"/>
          <p:nvPr/>
        </p:nvSpPr>
        <p:spPr>
          <a:xfrm>
            <a:off x="465725" y="782100"/>
            <a:ext cx="7969200" cy="415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t>The major application our proposed design will be used is e-commerce. Our proposed design is majorly used when the company has sudden exponential increase in the customer’s requests. During the “Black Friday Sale”, the retailers like Walmart, Kohl's, Macy's, Amazon, Target, and Best Buy have to handle huge requests. These increased requests demand more resources to function without any issues. This design allows scalability of the system increasing the throughput of the system. Whenever the  number of requests increase more than the threshold of each node, then there is requirement of more resources. Hence a new server is added from the pool into the system which will be ready to handle further requests. Once the customer is done with the online shopping, the extra resources are not required. Once the request is complete, the extra server is removed. This minimizes the cost of the system while providing extra resources.</a:t>
            </a:r>
            <a:endParaRPr b="1"/>
          </a:p>
          <a:p>
            <a:pPr indent="0" lvl="0" marL="0" rtl="0" algn="just">
              <a:lnSpc>
                <a:spcPct val="115000"/>
              </a:lnSpc>
              <a:spcBef>
                <a:spcPts val="0"/>
              </a:spcBef>
              <a:spcAft>
                <a:spcPts val="0"/>
              </a:spcAft>
              <a:buNone/>
            </a:pPr>
            <a:r>
              <a:rPr b="1" lang="en"/>
              <a:t>The response time is little high as compared to others because after the addition of new servers the local communication time will increase slightly. The other factors like performance and latency are improved in this model with scalability as additional factor. Hence while serving such huge requests, the probability of the system going offline is negligible.</a:t>
            </a:r>
            <a:endParaRPr b="1"/>
          </a:p>
        </p:txBody>
      </p:sp>
      <p:sp>
        <p:nvSpPr>
          <p:cNvPr id="137" name="Google Shape;137;p11"/>
          <p:cNvSpPr txBox="1"/>
          <p:nvPr>
            <p:ph type="title"/>
          </p:nvPr>
        </p:nvSpPr>
        <p:spPr>
          <a:xfrm>
            <a:off x="311700" y="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Application of </a:t>
            </a:r>
            <a:r>
              <a:rPr lang="en">
                <a:latin typeface="Arial"/>
                <a:ea typeface="Arial"/>
                <a:cs typeface="Arial"/>
                <a:sym typeface="Arial"/>
              </a:rPr>
              <a:t>Proposed Design</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Comparison</a:t>
            </a:r>
            <a:endParaRPr>
              <a:latin typeface="Arial"/>
              <a:ea typeface="Arial"/>
              <a:cs typeface="Arial"/>
              <a:sym typeface="Arial"/>
            </a:endParaRPr>
          </a:p>
        </p:txBody>
      </p:sp>
      <p:sp>
        <p:nvSpPr>
          <p:cNvPr id="143" name="Google Shape;143;p12"/>
          <p:cNvSpPr txBox="1"/>
          <p:nvPr/>
        </p:nvSpPr>
        <p:spPr>
          <a:xfrm>
            <a:off x="3780175" y="3148075"/>
            <a:ext cx="3966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4" name="Google Shape;144;p12"/>
          <p:cNvPicPr preferRelativeResize="0"/>
          <p:nvPr/>
        </p:nvPicPr>
        <p:blipFill>
          <a:blip r:embed="rId3">
            <a:alphaModFix/>
          </a:blip>
          <a:stretch>
            <a:fillRect/>
          </a:stretch>
        </p:blipFill>
        <p:spPr>
          <a:xfrm>
            <a:off x="465575" y="1086900"/>
            <a:ext cx="8203000" cy="377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3"/>
          <p:cNvSpPr txBox="1"/>
          <p:nvPr/>
        </p:nvSpPr>
        <p:spPr>
          <a:xfrm>
            <a:off x="587400" y="932950"/>
            <a:ext cx="7969200" cy="38949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b="1" lang="en"/>
              <a:t>In our project we discuss various load balancing algorithms in distributed environment used for network and application layers and also propose a designed algorithm which is basically a Weighted Least Connection algorithm </a:t>
            </a:r>
            <a:r>
              <a:rPr b="1" lang="en"/>
              <a:t>scalability feature</a:t>
            </a:r>
            <a:r>
              <a:rPr b="1" lang="en"/>
              <a:t>.</a:t>
            </a:r>
            <a:endParaRPr b="1"/>
          </a:p>
          <a:p>
            <a:pPr indent="-317500" lvl="0" marL="457200" rtl="0" algn="just">
              <a:lnSpc>
                <a:spcPct val="115000"/>
              </a:lnSpc>
              <a:spcBef>
                <a:spcPts val="0"/>
              </a:spcBef>
              <a:spcAft>
                <a:spcPts val="0"/>
              </a:spcAft>
              <a:buSzPts val="1400"/>
              <a:buChar char="●"/>
            </a:pPr>
            <a:r>
              <a:rPr b="1" lang="en"/>
              <a:t>We also compare these algorithms based on different aspects such as performance, throughput, response time etc. And we can say each proposed algorithms has its own advantages and disadvantages.</a:t>
            </a:r>
            <a:endParaRPr b="1"/>
          </a:p>
          <a:p>
            <a:pPr indent="-317500" lvl="0" marL="457200" rtl="0" algn="just">
              <a:lnSpc>
                <a:spcPct val="115000"/>
              </a:lnSpc>
              <a:spcBef>
                <a:spcPts val="0"/>
              </a:spcBef>
              <a:spcAft>
                <a:spcPts val="0"/>
              </a:spcAft>
              <a:buSzPts val="1400"/>
              <a:buChar char="●"/>
            </a:pPr>
            <a:r>
              <a:rPr b="1" lang="en"/>
              <a:t>For example, for the web related applications, a simple round robin technique would be sufficient to handle the download requests for the static web pages. Where as in dynamic applications for example in case of real time interactive applications, where the requests take longer than the others to process, advanced load balancing algorithms such as Least Connections or Weighted Least Connections can be used.</a:t>
            </a:r>
            <a:endParaRPr b="1"/>
          </a:p>
          <a:p>
            <a:pPr indent="-317500" lvl="0" marL="457200" rtl="0" algn="just">
              <a:lnSpc>
                <a:spcPct val="115000"/>
              </a:lnSpc>
              <a:spcBef>
                <a:spcPts val="0"/>
              </a:spcBef>
              <a:spcAft>
                <a:spcPts val="0"/>
              </a:spcAft>
              <a:buSzPts val="1400"/>
              <a:buChar char="●"/>
            </a:pPr>
            <a:r>
              <a:rPr b="1" lang="en"/>
              <a:t>Whatever might be the load balancing technique we choose for an application, the chosen technique should be an efficient technique to handle the </a:t>
            </a:r>
            <a:r>
              <a:rPr b="1" lang="en"/>
              <a:t>workload</a:t>
            </a:r>
            <a:r>
              <a:rPr b="1" lang="en"/>
              <a:t> of the application in an efficient way.</a:t>
            </a:r>
            <a:endParaRPr b="1"/>
          </a:p>
        </p:txBody>
      </p:sp>
      <p:sp>
        <p:nvSpPr>
          <p:cNvPr id="150" name="Google Shape;150;p13"/>
          <p:cNvSpPr txBox="1"/>
          <p:nvPr>
            <p:ph type="title"/>
          </p:nvPr>
        </p:nvSpPr>
        <p:spPr>
          <a:xfrm>
            <a:off x="311700" y="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367125" y="191775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Thank You</a:t>
            </a:r>
            <a:endParaRPr>
              <a:latin typeface="Arial"/>
              <a:ea typeface="Arial"/>
              <a:cs typeface="Arial"/>
              <a:sym typeface="Arial"/>
            </a:endParaRPr>
          </a:p>
        </p:txBody>
      </p:sp>
      <p:sp>
        <p:nvSpPr>
          <p:cNvPr id="156" name="Google Shape;156;p14"/>
          <p:cNvSpPr txBox="1"/>
          <p:nvPr/>
        </p:nvSpPr>
        <p:spPr>
          <a:xfrm>
            <a:off x="3346375" y="2699850"/>
            <a:ext cx="28257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Stay Home! Stay Safe!</a:t>
            </a:r>
            <a:endParaRPr sz="2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2"/>
          <p:cNvSpPr txBox="1"/>
          <p:nvPr>
            <p:ph idx="4294967295" type="body"/>
          </p:nvPr>
        </p:nvSpPr>
        <p:spPr>
          <a:xfrm>
            <a:off x="780000" y="971175"/>
            <a:ext cx="7584000" cy="223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Survey on Load Balancing Techniques</a:t>
            </a:r>
            <a:r>
              <a:rPr b="1" lang="en" sz="1400">
                <a:solidFill>
                  <a:srgbClr val="000000"/>
                </a:solidFill>
                <a:uFill>
                  <a:noFill/>
                </a:uFill>
                <a:latin typeface="Arial"/>
                <a:ea typeface="Arial"/>
                <a:cs typeface="Arial"/>
                <a:sym typeface="Arial"/>
                <a:hlinkClick r:id="rId3"/>
              </a:rPr>
              <a:t> </a:t>
            </a:r>
            <a:r>
              <a:rPr b="1" lang="en" sz="1400" u="sng">
                <a:solidFill>
                  <a:srgbClr val="4A86E8"/>
                </a:solidFill>
                <a:latin typeface="Arial"/>
                <a:ea typeface="Arial"/>
                <a:cs typeface="Arial"/>
                <a:sym typeface="Arial"/>
                <a:hlinkClick r:id="rId4"/>
              </a:rPr>
              <a:t>https://www.researchgate.net/publication/331034889_Survey_on_Load_Balancing_Techniques</a:t>
            </a:r>
            <a:endParaRPr b="1" sz="1400" u="sng">
              <a:solidFill>
                <a:srgbClr val="4A86E8"/>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Improved Dynamic Load Balancing Algorithm Based on Least-Connection Scheduling</a:t>
            </a:r>
            <a:r>
              <a:rPr b="1" lang="en" sz="1400">
                <a:solidFill>
                  <a:srgbClr val="000000"/>
                </a:solidFill>
                <a:uFill>
                  <a:noFill/>
                </a:uFill>
                <a:latin typeface="Arial"/>
                <a:ea typeface="Arial"/>
                <a:cs typeface="Arial"/>
                <a:sym typeface="Arial"/>
                <a:hlinkClick r:id="rId5"/>
              </a:rPr>
              <a:t> </a:t>
            </a:r>
            <a:r>
              <a:rPr b="1" lang="en" sz="1400" u="sng">
                <a:solidFill>
                  <a:srgbClr val="4A86E8"/>
                </a:solidFill>
                <a:latin typeface="Arial"/>
                <a:ea typeface="Arial"/>
                <a:cs typeface="Arial"/>
                <a:sym typeface="Arial"/>
                <a:hlinkClick r:id="rId6"/>
              </a:rPr>
              <a:t>https://ieeexplore.ieee.org/document/8740642</a:t>
            </a:r>
            <a:r>
              <a:rPr b="1" lang="en" sz="1400">
                <a:solidFill>
                  <a:srgbClr val="4A86E8"/>
                </a:solidFill>
                <a:latin typeface="Arial"/>
                <a:ea typeface="Arial"/>
                <a:cs typeface="Arial"/>
                <a:sym typeface="Arial"/>
              </a:rPr>
              <a:t>.</a:t>
            </a:r>
            <a:endParaRPr b="1" sz="1400">
              <a:solidFill>
                <a:srgbClr val="4A86E8"/>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Different technique of load balancing in distributed system: A review paper. </a:t>
            </a:r>
            <a:r>
              <a:rPr b="1" lang="en" sz="1400">
                <a:solidFill>
                  <a:srgbClr val="000000"/>
                </a:solidFill>
                <a:uFill>
                  <a:noFill/>
                </a:uFill>
                <a:latin typeface="Arial"/>
                <a:ea typeface="Arial"/>
                <a:cs typeface="Arial"/>
                <a:sym typeface="Arial"/>
                <a:hlinkClick r:id="rId7"/>
              </a:rPr>
              <a:t> </a:t>
            </a:r>
            <a:r>
              <a:rPr b="1" lang="en" sz="1400" u="sng">
                <a:solidFill>
                  <a:srgbClr val="4A86E8"/>
                </a:solidFill>
                <a:latin typeface="Arial"/>
                <a:ea typeface="Arial"/>
                <a:cs typeface="Arial"/>
                <a:sym typeface="Arial"/>
                <a:hlinkClick r:id="rId8"/>
              </a:rPr>
              <a:t>https://ieeexplore-ieee-org.proxy-bc.researchport.umd.edu/stamp/stamp.jsp?tp=&amp;arnumber=7342686&amp;tag=1</a:t>
            </a:r>
            <a:endParaRPr b="1" sz="1400" u="sng">
              <a:solidFill>
                <a:srgbClr val="4A86E8"/>
              </a:solidFill>
              <a:latin typeface="Arial"/>
              <a:ea typeface="Arial"/>
              <a:cs typeface="Arial"/>
              <a:sym typeface="Arial"/>
            </a:endParaRPr>
          </a:p>
          <a:p>
            <a:pPr indent="0" lvl="0" marL="457200" rtl="0" algn="l">
              <a:lnSpc>
                <a:spcPct val="115000"/>
              </a:lnSpc>
              <a:spcBef>
                <a:spcPts val="1200"/>
              </a:spcBef>
              <a:spcAft>
                <a:spcPts val="1600"/>
              </a:spcAft>
              <a:buSzPts val="1300"/>
              <a:buNone/>
            </a:pPr>
            <a:r>
              <a:t/>
            </a:r>
            <a:endParaRPr sz="1400">
              <a:latin typeface="Arial"/>
              <a:ea typeface="Arial"/>
              <a:cs typeface="Arial"/>
              <a:sym typeface="Arial"/>
            </a:endParaRPr>
          </a:p>
        </p:txBody>
      </p:sp>
      <p:sp>
        <p:nvSpPr>
          <p:cNvPr id="72" name="Google Shape;72;p2"/>
          <p:cNvSpPr txBox="1"/>
          <p:nvPr>
            <p:ph type="title"/>
          </p:nvPr>
        </p:nvSpPr>
        <p:spPr>
          <a:xfrm>
            <a:off x="311700" y="0"/>
            <a:ext cx="8520600" cy="6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600"/>
              <a:buNone/>
            </a:pPr>
            <a:r>
              <a:rPr lang="en">
                <a:latin typeface="Arial"/>
                <a:ea typeface="Arial"/>
                <a:cs typeface="Arial"/>
                <a:sym typeface="Arial"/>
              </a:rPr>
              <a:t>Source for literature review</a:t>
            </a:r>
            <a:endParaRPr>
              <a:latin typeface="Arial"/>
              <a:ea typeface="Arial"/>
              <a:cs typeface="Arial"/>
              <a:sym typeface="Arial"/>
            </a:endParaRPr>
          </a:p>
          <a:p>
            <a:pPr indent="0" lvl="0" marL="0" rtl="0" algn="ctr">
              <a:lnSpc>
                <a:spcPct val="100000"/>
              </a:lnSpc>
              <a:spcBef>
                <a:spcPts val="0"/>
              </a:spcBef>
              <a:spcAft>
                <a:spcPts val="0"/>
              </a:spcAft>
              <a:buSzPts val="360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3"/>
          <p:cNvSpPr txBox="1"/>
          <p:nvPr/>
        </p:nvSpPr>
        <p:spPr>
          <a:xfrm>
            <a:off x="366750" y="827200"/>
            <a:ext cx="8410500" cy="3950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None/>
            </a:pPr>
            <a:r>
              <a:rPr b="1" i="0" lang="en" u="none" cap="none" strike="noStrike">
                <a:solidFill>
                  <a:srgbClr val="000000"/>
                </a:solidFill>
              </a:rPr>
              <a:t>In our project we are discussing how load balancer plays a crucial role in distributing incoming network traffic across a group of backend servers for network and application layers and what are the different algorithms it uses for doing so.</a:t>
            </a:r>
            <a:r>
              <a:rPr b="1" lang="en"/>
              <a:t> </a:t>
            </a:r>
            <a:r>
              <a:rPr b="1" i="0" lang="en" u="none" cap="none" strike="noStrike">
                <a:solidFill>
                  <a:srgbClr val="000000"/>
                </a:solidFill>
              </a:rPr>
              <a:t>Different load balancing algorithms provide different benefits and depending upon the situation you can choose the one that is best suited in that situation. Load balancing algorithms falls in two main categories – weighted and non-weighted algorithms. Weighted algorithms use a calculation based on weight or preference to make the decision for example servers with more weight receives more traffic. Whereas non-weighted algorithms make no such distinctions, instead it assumes that all the servers have the same capacity.</a:t>
            </a:r>
            <a:r>
              <a:rPr b="1" lang="en"/>
              <a:t> </a:t>
            </a:r>
            <a:r>
              <a:rPr b="1" i="0" lang="en" u="none" cap="none" strike="noStrike">
                <a:solidFill>
                  <a:srgbClr val="000000"/>
                </a:solidFill>
              </a:rPr>
              <a:t>We will be discussing in detail about various algorithms that are implemented at Network and application layer which includes Round Robin, Weighted Round Robin, Least Connection, Weighted Least Connection and </a:t>
            </a:r>
            <a:r>
              <a:rPr b="1" lang="en"/>
              <a:t>Random.</a:t>
            </a:r>
            <a:endParaRPr i="0" u="none" cap="none" strike="noStrike">
              <a:solidFill>
                <a:srgbClr val="000000"/>
              </a:solidFill>
            </a:endParaRPr>
          </a:p>
        </p:txBody>
      </p:sp>
      <p:sp>
        <p:nvSpPr>
          <p:cNvPr id="78" name="Google Shape;78;p3"/>
          <p:cNvSpPr txBox="1"/>
          <p:nvPr>
            <p:ph type="title"/>
          </p:nvPr>
        </p:nvSpPr>
        <p:spPr>
          <a:xfrm>
            <a:off x="311700" y="0"/>
            <a:ext cx="8520600" cy="6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Introduction</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4"/>
          <p:cNvSpPr txBox="1"/>
          <p:nvPr/>
        </p:nvSpPr>
        <p:spPr>
          <a:xfrm>
            <a:off x="311700" y="1396050"/>
            <a:ext cx="5317200" cy="2351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Clr>
                <a:srgbClr val="000000"/>
              </a:buClr>
              <a:buSzPts val="1400"/>
              <a:buAutoNum type="arabicPeriod"/>
            </a:pPr>
            <a:r>
              <a:rPr b="1" i="0" lang="en" sz="1400" u="none" cap="none" strike="noStrike">
                <a:solidFill>
                  <a:srgbClr val="000000"/>
                </a:solidFill>
              </a:rPr>
              <a:t>Round Robin </a:t>
            </a:r>
            <a:endParaRPr b="1" i="0" sz="1400" u="none" cap="none" strike="noStrike">
              <a:solidFill>
                <a:srgbClr val="000000"/>
              </a:solidFill>
            </a:endParaRPr>
          </a:p>
          <a:p>
            <a:pPr indent="-317500" lvl="0" marL="457200" marR="0" rtl="0" algn="l">
              <a:lnSpc>
                <a:spcPct val="200000"/>
              </a:lnSpc>
              <a:spcBef>
                <a:spcPts val="0"/>
              </a:spcBef>
              <a:spcAft>
                <a:spcPts val="0"/>
              </a:spcAft>
              <a:buClr>
                <a:srgbClr val="000000"/>
              </a:buClr>
              <a:buSzPts val="1400"/>
              <a:buAutoNum type="arabicPeriod"/>
            </a:pPr>
            <a:r>
              <a:rPr b="1" i="0" lang="en" sz="1400" u="none" cap="none" strike="noStrike">
                <a:solidFill>
                  <a:srgbClr val="000000"/>
                </a:solidFill>
              </a:rPr>
              <a:t>Weighted Round Robin</a:t>
            </a:r>
            <a:endParaRPr b="1" i="0" sz="1400" u="none" cap="none" strike="noStrike">
              <a:solidFill>
                <a:srgbClr val="000000"/>
              </a:solidFill>
            </a:endParaRPr>
          </a:p>
          <a:p>
            <a:pPr indent="-317500" lvl="0" marL="457200" marR="0" rtl="0" algn="l">
              <a:lnSpc>
                <a:spcPct val="200000"/>
              </a:lnSpc>
              <a:spcBef>
                <a:spcPts val="0"/>
              </a:spcBef>
              <a:spcAft>
                <a:spcPts val="0"/>
              </a:spcAft>
              <a:buClr>
                <a:srgbClr val="000000"/>
              </a:buClr>
              <a:buSzPts val="1400"/>
              <a:buAutoNum type="arabicPeriod"/>
            </a:pPr>
            <a:r>
              <a:rPr b="1" i="0" lang="en" sz="1400" u="none" cap="none" strike="noStrike">
                <a:solidFill>
                  <a:srgbClr val="000000"/>
                </a:solidFill>
              </a:rPr>
              <a:t>Least Connection</a:t>
            </a:r>
            <a:endParaRPr b="1" i="0" sz="1400" u="none" cap="none" strike="noStrike">
              <a:solidFill>
                <a:srgbClr val="000000"/>
              </a:solidFill>
            </a:endParaRPr>
          </a:p>
          <a:p>
            <a:pPr indent="-317500" lvl="0" marL="457200" marR="0" rtl="0" algn="l">
              <a:lnSpc>
                <a:spcPct val="200000"/>
              </a:lnSpc>
              <a:spcBef>
                <a:spcPts val="0"/>
              </a:spcBef>
              <a:spcAft>
                <a:spcPts val="0"/>
              </a:spcAft>
              <a:buClr>
                <a:srgbClr val="000000"/>
              </a:buClr>
              <a:buSzPts val="1400"/>
              <a:buAutoNum type="arabicPeriod"/>
            </a:pPr>
            <a:r>
              <a:rPr b="1" i="0" lang="en" sz="1400" u="none" cap="none" strike="noStrike">
                <a:solidFill>
                  <a:srgbClr val="000000"/>
                </a:solidFill>
              </a:rPr>
              <a:t>Weighted Least connection</a:t>
            </a:r>
            <a:endParaRPr b="1" i="0" sz="1400" u="none" cap="none" strike="noStrike">
              <a:solidFill>
                <a:srgbClr val="000000"/>
              </a:solidFill>
            </a:endParaRPr>
          </a:p>
          <a:p>
            <a:pPr indent="-317500" lvl="0" marL="457200" marR="0" rtl="0" algn="l">
              <a:lnSpc>
                <a:spcPct val="200000"/>
              </a:lnSpc>
              <a:spcBef>
                <a:spcPts val="0"/>
              </a:spcBef>
              <a:spcAft>
                <a:spcPts val="0"/>
              </a:spcAft>
              <a:buClr>
                <a:srgbClr val="000000"/>
              </a:buClr>
              <a:buSzPts val="1400"/>
              <a:buAutoNum type="arabicPeriod"/>
            </a:pPr>
            <a:r>
              <a:rPr b="1" lang="en"/>
              <a:t>Random</a:t>
            </a:r>
            <a:endParaRPr b="1" i="0" sz="1400" u="none" cap="none" strike="noStrike">
              <a:solidFill>
                <a:srgbClr val="000000"/>
              </a:solidFill>
            </a:endParaRPr>
          </a:p>
        </p:txBody>
      </p:sp>
      <p:sp>
        <p:nvSpPr>
          <p:cNvPr id="84" name="Google Shape;84;p4"/>
          <p:cNvSpPr txBox="1"/>
          <p:nvPr>
            <p:ph type="title"/>
          </p:nvPr>
        </p:nvSpPr>
        <p:spPr>
          <a:xfrm>
            <a:off x="311700" y="0"/>
            <a:ext cx="8520600" cy="6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600"/>
              <a:buNone/>
            </a:pPr>
            <a:r>
              <a:rPr lang="en">
                <a:latin typeface="Arial"/>
                <a:ea typeface="Arial"/>
                <a:cs typeface="Arial"/>
                <a:sym typeface="Arial"/>
              </a:rPr>
              <a:t>Different Load Balancing Algorithms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0"/>
            <a:ext cx="8520600" cy="6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Round Robin Algorithm</a:t>
            </a:r>
            <a:endParaRPr>
              <a:latin typeface="Arial"/>
              <a:ea typeface="Arial"/>
              <a:cs typeface="Arial"/>
              <a:sym typeface="Arial"/>
            </a:endParaRPr>
          </a:p>
        </p:txBody>
      </p:sp>
      <p:pic>
        <p:nvPicPr>
          <p:cNvPr id="90" name="Google Shape;90;p5"/>
          <p:cNvPicPr preferRelativeResize="0"/>
          <p:nvPr/>
        </p:nvPicPr>
        <p:blipFill rotWithShape="1">
          <a:blip r:embed="rId3">
            <a:alphaModFix/>
          </a:blip>
          <a:srcRect b="0" l="0" r="0" t="0"/>
          <a:stretch/>
        </p:blipFill>
        <p:spPr>
          <a:xfrm>
            <a:off x="0" y="654000"/>
            <a:ext cx="5049574" cy="4068275"/>
          </a:xfrm>
          <a:prstGeom prst="rect">
            <a:avLst/>
          </a:prstGeom>
          <a:noFill/>
          <a:ln>
            <a:noFill/>
          </a:ln>
        </p:spPr>
      </p:pic>
      <p:sp>
        <p:nvSpPr>
          <p:cNvPr id="91" name="Google Shape;91;p5"/>
          <p:cNvSpPr txBox="1"/>
          <p:nvPr/>
        </p:nvSpPr>
        <p:spPr>
          <a:xfrm>
            <a:off x="5270100" y="654000"/>
            <a:ext cx="3664500" cy="41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
              <a:t>Pros</a:t>
            </a:r>
            <a:endParaRPr b="1" i="0" sz="1400" u="none" cap="none" strike="noStrike">
              <a:solidFill>
                <a:srgbClr val="000000"/>
              </a:solidFill>
            </a:endParaRPr>
          </a:p>
          <a:p>
            <a:pPr indent="-317500" lvl="0" marL="457200" marR="0" rtl="0" algn="just">
              <a:lnSpc>
                <a:spcPct val="100000"/>
              </a:lnSpc>
              <a:spcBef>
                <a:spcPts val="0"/>
              </a:spcBef>
              <a:spcAft>
                <a:spcPts val="0"/>
              </a:spcAft>
              <a:buClr>
                <a:srgbClr val="000000"/>
              </a:buClr>
              <a:buSzPts val="1400"/>
              <a:buChar char="●"/>
            </a:pPr>
            <a:r>
              <a:rPr b="1" lang="en"/>
              <a:t>Widely used and easy to implement.</a:t>
            </a:r>
            <a:endParaRPr b="1"/>
          </a:p>
          <a:p>
            <a:pPr indent="-317500" lvl="0" marL="457200" marR="0" rtl="0" algn="just">
              <a:lnSpc>
                <a:spcPct val="100000"/>
              </a:lnSpc>
              <a:spcBef>
                <a:spcPts val="0"/>
              </a:spcBef>
              <a:spcAft>
                <a:spcPts val="0"/>
              </a:spcAft>
              <a:buSzPts val="1400"/>
              <a:buChar char="●"/>
            </a:pPr>
            <a:r>
              <a:rPr b="1" lang="en"/>
              <a:t>The requests are equally divided among the available servers in an orderly fashion.</a:t>
            </a:r>
            <a:endParaRPr b="1"/>
          </a:p>
          <a:p>
            <a:pPr indent="0" lvl="0" marL="0" marR="0" rtl="0" algn="just">
              <a:lnSpc>
                <a:spcPct val="100000"/>
              </a:lnSpc>
              <a:spcBef>
                <a:spcPts val="0"/>
              </a:spcBef>
              <a:spcAft>
                <a:spcPts val="0"/>
              </a:spcAft>
              <a:buNone/>
            </a:pPr>
            <a:r>
              <a:t/>
            </a:r>
            <a:endParaRPr b="1"/>
          </a:p>
          <a:p>
            <a:pPr indent="0" lvl="0" marL="0" marR="0" rtl="0" algn="just">
              <a:lnSpc>
                <a:spcPct val="100000"/>
              </a:lnSpc>
              <a:spcBef>
                <a:spcPts val="0"/>
              </a:spcBef>
              <a:spcAft>
                <a:spcPts val="0"/>
              </a:spcAft>
              <a:buNone/>
            </a:pPr>
            <a:r>
              <a:rPr b="1" lang="en"/>
              <a:t>Cons </a:t>
            </a:r>
            <a:endParaRPr b="1"/>
          </a:p>
          <a:p>
            <a:pPr indent="-317500" lvl="0" marL="457200" marR="0" rtl="0" algn="just">
              <a:lnSpc>
                <a:spcPct val="100000"/>
              </a:lnSpc>
              <a:spcBef>
                <a:spcPts val="0"/>
              </a:spcBef>
              <a:spcAft>
                <a:spcPts val="0"/>
              </a:spcAft>
              <a:buClr>
                <a:srgbClr val="000000"/>
              </a:buClr>
              <a:buSzPts val="1400"/>
              <a:buChar char="●"/>
            </a:pPr>
            <a:r>
              <a:rPr b="1" lang="en"/>
              <a:t>Different processing capacity </a:t>
            </a:r>
            <a:r>
              <a:rPr b="1" lang="en"/>
              <a:t>servers</a:t>
            </a:r>
            <a:r>
              <a:rPr b="1" lang="en"/>
              <a:t> may lead to crash.</a:t>
            </a:r>
            <a:endParaRPr b="1"/>
          </a:p>
          <a:p>
            <a:pPr indent="0" lvl="0" marL="457200" marR="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0"/>
            <a:ext cx="8520600" cy="65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Weighted Round-Robin Algorithm </a:t>
            </a:r>
            <a:endParaRPr>
              <a:latin typeface="Arial"/>
              <a:ea typeface="Arial"/>
              <a:cs typeface="Arial"/>
              <a:sym typeface="Arial"/>
            </a:endParaRPr>
          </a:p>
        </p:txBody>
      </p:sp>
      <p:sp>
        <p:nvSpPr>
          <p:cNvPr id="97" name="Google Shape;97;p6"/>
          <p:cNvSpPr txBox="1"/>
          <p:nvPr/>
        </p:nvSpPr>
        <p:spPr>
          <a:xfrm>
            <a:off x="5359925" y="739700"/>
            <a:ext cx="3567900" cy="37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
              <a:t>Pros:</a:t>
            </a:r>
            <a:endParaRPr b="1"/>
          </a:p>
          <a:p>
            <a:pPr indent="-317500" lvl="0" marL="457200" marR="0" rtl="0" algn="just">
              <a:lnSpc>
                <a:spcPct val="100000"/>
              </a:lnSpc>
              <a:spcBef>
                <a:spcPts val="0"/>
              </a:spcBef>
              <a:spcAft>
                <a:spcPts val="0"/>
              </a:spcAft>
              <a:buSzPts val="1400"/>
              <a:buChar char="●"/>
            </a:pPr>
            <a:r>
              <a:rPr b="1" lang="en"/>
              <a:t>Takes care of the capacity of servers in the group.</a:t>
            </a:r>
            <a:endParaRPr b="1"/>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Clr>
                <a:srgbClr val="000000"/>
              </a:buClr>
              <a:buSzPts val="1400"/>
              <a:buFont typeface="Arial"/>
              <a:buNone/>
            </a:pPr>
            <a:r>
              <a:rPr b="1" lang="en"/>
              <a:t>Cons</a:t>
            </a:r>
            <a:r>
              <a:rPr b="1" i="0" lang="en" sz="1400" u="none" cap="none" strike="noStrike">
                <a:solidFill>
                  <a:srgbClr val="000000"/>
                </a:solidFill>
              </a:rPr>
              <a:t>:</a:t>
            </a:r>
            <a:endParaRPr b="1" i="0" sz="1400" u="none" cap="none" strike="noStrike">
              <a:solidFill>
                <a:srgbClr val="000000"/>
              </a:solidFill>
            </a:endParaRPr>
          </a:p>
          <a:p>
            <a:pPr indent="-317500" lvl="0" marL="457200" marR="0" rtl="0" algn="just">
              <a:lnSpc>
                <a:spcPct val="100000"/>
              </a:lnSpc>
              <a:spcBef>
                <a:spcPts val="0"/>
              </a:spcBef>
              <a:spcAft>
                <a:spcPts val="0"/>
              </a:spcAft>
              <a:buSzPts val="1400"/>
              <a:buChar char="●"/>
            </a:pPr>
            <a:r>
              <a:rPr b="1" lang="en"/>
              <a:t>Does not consider the advanced load balancing requirements such as processing times for each individual request.</a:t>
            </a:r>
            <a:endParaRPr b="1"/>
          </a:p>
          <a:p>
            <a:pPr indent="-317500" lvl="0" marL="457200" marR="0" rtl="0" algn="just">
              <a:lnSpc>
                <a:spcPct val="100000"/>
              </a:lnSpc>
              <a:spcBef>
                <a:spcPts val="0"/>
              </a:spcBef>
              <a:spcAft>
                <a:spcPts val="0"/>
              </a:spcAft>
              <a:buSzPts val="1400"/>
              <a:buChar char="●"/>
            </a:pPr>
            <a:r>
              <a:rPr b="1" lang="en"/>
              <a:t>Disconnecting clients may cause total connections in one server to pile up</a:t>
            </a:r>
            <a:endParaRPr b="1"/>
          </a:p>
        </p:txBody>
      </p:sp>
      <p:pic>
        <p:nvPicPr>
          <p:cNvPr id="98" name="Google Shape;98;p6"/>
          <p:cNvPicPr preferRelativeResize="0"/>
          <p:nvPr/>
        </p:nvPicPr>
        <p:blipFill rotWithShape="1">
          <a:blip r:embed="rId3">
            <a:alphaModFix/>
          </a:blip>
          <a:srcRect b="0" l="0" r="0" t="0"/>
          <a:stretch/>
        </p:blipFill>
        <p:spPr>
          <a:xfrm>
            <a:off x="0" y="709425"/>
            <a:ext cx="5032650" cy="38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0"/>
            <a:ext cx="8520600" cy="65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Least Connections Algorithm </a:t>
            </a:r>
            <a:endParaRPr>
              <a:latin typeface="Arial"/>
              <a:ea typeface="Arial"/>
              <a:cs typeface="Arial"/>
              <a:sym typeface="Arial"/>
            </a:endParaRPr>
          </a:p>
        </p:txBody>
      </p:sp>
      <p:sp>
        <p:nvSpPr>
          <p:cNvPr id="104" name="Google Shape;104;p7"/>
          <p:cNvSpPr txBox="1"/>
          <p:nvPr/>
        </p:nvSpPr>
        <p:spPr>
          <a:xfrm>
            <a:off x="5249100" y="770300"/>
            <a:ext cx="3674400" cy="39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
              <a:t>Pros</a:t>
            </a:r>
            <a:r>
              <a:rPr b="1" i="0" lang="en" sz="1400" u="none" cap="none" strike="noStrike">
                <a:solidFill>
                  <a:srgbClr val="000000"/>
                </a:solidFill>
              </a:rPr>
              <a:t>:</a:t>
            </a:r>
            <a:endParaRPr b="1" i="0" sz="1400" u="none" cap="none" strike="noStrike">
              <a:solidFill>
                <a:srgbClr val="000000"/>
              </a:solidFill>
            </a:endParaRPr>
          </a:p>
          <a:p>
            <a:pPr indent="-317500" lvl="0" marL="457200" marR="0" rtl="0" algn="just">
              <a:lnSpc>
                <a:spcPct val="100000"/>
              </a:lnSpc>
              <a:spcBef>
                <a:spcPts val="0"/>
              </a:spcBef>
              <a:spcAft>
                <a:spcPts val="0"/>
              </a:spcAft>
              <a:buSzPts val="1400"/>
              <a:buChar char="●"/>
            </a:pPr>
            <a:r>
              <a:rPr b="1" lang="en"/>
              <a:t>Prevents overloading </a:t>
            </a:r>
            <a:endParaRPr b="1"/>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None/>
            </a:pPr>
            <a:r>
              <a:rPr b="1" lang="en"/>
              <a:t>Cons:</a:t>
            </a:r>
            <a:endParaRPr b="1"/>
          </a:p>
          <a:p>
            <a:pPr indent="-317500" lvl="0" marL="457200" marR="0" rtl="0" algn="just">
              <a:lnSpc>
                <a:spcPct val="100000"/>
              </a:lnSpc>
              <a:spcBef>
                <a:spcPts val="0"/>
              </a:spcBef>
              <a:spcAft>
                <a:spcPts val="0"/>
              </a:spcAft>
              <a:buSzPts val="1400"/>
              <a:buChar char="●"/>
            </a:pPr>
            <a:r>
              <a:rPr b="1" lang="en"/>
              <a:t>Does not account for server capacity when determining number of current connections, i.e.) Server A has 10 connections and Server B has 20.   The next request will be sent to Server A because it has less, however Server A may have a capacity of 12 connections while Server B has 50, making Server A more likely to become overloaded.</a:t>
            </a:r>
            <a:endParaRPr b="1"/>
          </a:p>
        </p:txBody>
      </p:sp>
      <p:pic>
        <p:nvPicPr>
          <p:cNvPr id="105" name="Google Shape;105;p7"/>
          <p:cNvPicPr preferRelativeResize="0"/>
          <p:nvPr/>
        </p:nvPicPr>
        <p:blipFill rotWithShape="1">
          <a:blip r:embed="rId3">
            <a:alphaModFix/>
          </a:blip>
          <a:srcRect b="0" l="0" r="0" t="0"/>
          <a:stretch/>
        </p:blipFill>
        <p:spPr>
          <a:xfrm>
            <a:off x="0" y="770300"/>
            <a:ext cx="5048701" cy="396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8"/>
          <p:cNvSpPr txBox="1"/>
          <p:nvPr>
            <p:ph type="title"/>
          </p:nvPr>
        </p:nvSpPr>
        <p:spPr>
          <a:xfrm>
            <a:off x="49950" y="57225"/>
            <a:ext cx="9044100" cy="69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Weighted Least Connections Algorithm </a:t>
            </a:r>
            <a:endParaRPr>
              <a:latin typeface="Arial"/>
              <a:ea typeface="Arial"/>
              <a:cs typeface="Arial"/>
              <a:sym typeface="Arial"/>
            </a:endParaRPr>
          </a:p>
        </p:txBody>
      </p:sp>
      <p:sp>
        <p:nvSpPr>
          <p:cNvPr id="111" name="Google Shape;111;p8"/>
          <p:cNvSpPr txBox="1"/>
          <p:nvPr/>
        </p:nvSpPr>
        <p:spPr>
          <a:xfrm>
            <a:off x="5415375" y="755625"/>
            <a:ext cx="3497100" cy="384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1"/>
          </a:p>
          <a:p>
            <a:pPr indent="0" lvl="0" marL="0" marR="0" rtl="0" algn="just">
              <a:lnSpc>
                <a:spcPct val="100000"/>
              </a:lnSpc>
              <a:spcBef>
                <a:spcPts val="0"/>
              </a:spcBef>
              <a:spcAft>
                <a:spcPts val="0"/>
              </a:spcAft>
              <a:buClr>
                <a:srgbClr val="000000"/>
              </a:buClr>
              <a:buSzPts val="1400"/>
              <a:buFont typeface="Arial"/>
              <a:buNone/>
            </a:pPr>
            <a:r>
              <a:t/>
            </a:r>
            <a:endParaRPr b="1"/>
          </a:p>
          <a:p>
            <a:pPr indent="0" lvl="0" marL="0" marR="0" rtl="0" algn="just">
              <a:lnSpc>
                <a:spcPct val="100000"/>
              </a:lnSpc>
              <a:spcBef>
                <a:spcPts val="0"/>
              </a:spcBef>
              <a:spcAft>
                <a:spcPts val="0"/>
              </a:spcAft>
              <a:buClr>
                <a:srgbClr val="000000"/>
              </a:buClr>
              <a:buSzPts val="1400"/>
              <a:buFont typeface="Arial"/>
              <a:buNone/>
            </a:pPr>
            <a:r>
              <a:rPr b="1" lang="en"/>
              <a:t>Pros</a:t>
            </a:r>
            <a:r>
              <a:rPr b="1" i="0" lang="en" sz="1400" u="none" cap="none" strike="noStrike">
                <a:solidFill>
                  <a:srgbClr val="000000"/>
                </a:solidFill>
              </a:rPr>
              <a:t>:</a:t>
            </a:r>
            <a:endParaRPr b="1" i="0" sz="1400" u="none" cap="none" strike="noStrike">
              <a:solidFill>
                <a:srgbClr val="000000"/>
              </a:solidFill>
            </a:endParaRPr>
          </a:p>
          <a:p>
            <a:pPr indent="-317500" lvl="0" marL="457200" marR="0" rtl="0" algn="just">
              <a:lnSpc>
                <a:spcPct val="100000"/>
              </a:lnSpc>
              <a:spcBef>
                <a:spcPts val="0"/>
              </a:spcBef>
              <a:spcAft>
                <a:spcPts val="0"/>
              </a:spcAft>
              <a:buSzPts val="1400"/>
              <a:buChar char="●"/>
            </a:pPr>
            <a:r>
              <a:rPr b="1" lang="en"/>
              <a:t>Takes into account both the capability of the server and the number of current connections to prevent overloading and crashing.</a:t>
            </a:r>
            <a:endParaRPr b="1"/>
          </a:p>
          <a:p>
            <a:pPr indent="0" lvl="0" marL="0" marR="0" rtl="0" algn="just">
              <a:lnSpc>
                <a:spcPct val="100000"/>
              </a:lnSpc>
              <a:spcBef>
                <a:spcPts val="0"/>
              </a:spcBef>
              <a:spcAft>
                <a:spcPts val="0"/>
              </a:spcAft>
              <a:buNone/>
            </a:pPr>
            <a:r>
              <a:t/>
            </a:r>
            <a:endParaRPr b="1"/>
          </a:p>
          <a:p>
            <a:pPr indent="0" lvl="0" marL="0" marR="0" rtl="0" algn="just">
              <a:lnSpc>
                <a:spcPct val="100000"/>
              </a:lnSpc>
              <a:spcBef>
                <a:spcPts val="0"/>
              </a:spcBef>
              <a:spcAft>
                <a:spcPts val="0"/>
              </a:spcAft>
              <a:buNone/>
            </a:pPr>
            <a:r>
              <a:rPr b="1" lang="en"/>
              <a:t>Cons:</a:t>
            </a:r>
            <a:endParaRPr b="1"/>
          </a:p>
          <a:p>
            <a:pPr indent="-317500" lvl="0" marL="457200" marR="0" rtl="0" algn="just">
              <a:lnSpc>
                <a:spcPct val="100000"/>
              </a:lnSpc>
              <a:spcBef>
                <a:spcPts val="0"/>
              </a:spcBef>
              <a:spcAft>
                <a:spcPts val="0"/>
              </a:spcAft>
              <a:buSzPts val="1400"/>
              <a:buChar char="●"/>
            </a:pPr>
            <a:r>
              <a:rPr b="1" lang="en"/>
              <a:t>Not scalable.</a:t>
            </a:r>
            <a:endParaRPr b="1" i="0" sz="1400" u="none" cap="none" strike="noStrike">
              <a:solidFill>
                <a:srgbClr val="000000"/>
              </a:solidFill>
            </a:endParaRPr>
          </a:p>
        </p:txBody>
      </p:sp>
      <p:pic>
        <p:nvPicPr>
          <p:cNvPr id="112" name="Google Shape;112;p8"/>
          <p:cNvPicPr preferRelativeResize="0"/>
          <p:nvPr/>
        </p:nvPicPr>
        <p:blipFill rotWithShape="1">
          <a:blip r:embed="rId3">
            <a:alphaModFix/>
          </a:blip>
          <a:srcRect b="0" l="0" r="0" t="0"/>
          <a:stretch/>
        </p:blipFill>
        <p:spPr>
          <a:xfrm>
            <a:off x="0" y="755625"/>
            <a:ext cx="5048700" cy="388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9"/>
          <p:cNvSpPr txBox="1"/>
          <p:nvPr>
            <p:ph type="title"/>
          </p:nvPr>
        </p:nvSpPr>
        <p:spPr>
          <a:xfrm>
            <a:off x="311700" y="0"/>
            <a:ext cx="8520600" cy="7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Random Algorithm</a:t>
            </a:r>
            <a:endParaRPr>
              <a:latin typeface="Arial"/>
              <a:ea typeface="Arial"/>
              <a:cs typeface="Arial"/>
              <a:sym typeface="Arial"/>
            </a:endParaRPr>
          </a:p>
        </p:txBody>
      </p:sp>
      <p:sp>
        <p:nvSpPr>
          <p:cNvPr id="118" name="Google Shape;118;p9"/>
          <p:cNvSpPr txBox="1"/>
          <p:nvPr/>
        </p:nvSpPr>
        <p:spPr>
          <a:xfrm>
            <a:off x="5471375" y="782100"/>
            <a:ext cx="3441000" cy="3906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1"/>
          </a:p>
          <a:p>
            <a:pPr indent="0" lvl="0" marL="0" marR="0" rtl="0" algn="just">
              <a:lnSpc>
                <a:spcPct val="100000"/>
              </a:lnSpc>
              <a:spcBef>
                <a:spcPts val="0"/>
              </a:spcBef>
              <a:spcAft>
                <a:spcPts val="0"/>
              </a:spcAft>
              <a:buClr>
                <a:srgbClr val="000000"/>
              </a:buClr>
              <a:buSzPts val="1400"/>
              <a:buFont typeface="Arial"/>
              <a:buNone/>
            </a:pPr>
            <a:r>
              <a:t/>
            </a:r>
            <a:endParaRPr b="1"/>
          </a:p>
          <a:p>
            <a:pPr indent="0" lvl="0" marL="0" marR="0" rtl="0" algn="just">
              <a:lnSpc>
                <a:spcPct val="100000"/>
              </a:lnSpc>
              <a:spcBef>
                <a:spcPts val="0"/>
              </a:spcBef>
              <a:spcAft>
                <a:spcPts val="0"/>
              </a:spcAft>
              <a:buClr>
                <a:srgbClr val="000000"/>
              </a:buClr>
              <a:buSzPts val="1400"/>
              <a:buFont typeface="Arial"/>
              <a:buNone/>
            </a:pPr>
            <a:r>
              <a:rPr b="1" lang="en"/>
              <a:t>Pros:</a:t>
            </a:r>
            <a:endParaRPr b="1" i="0" sz="1400" u="none" cap="none" strike="noStrike">
              <a:solidFill>
                <a:srgbClr val="000000"/>
              </a:solidFill>
            </a:endParaRPr>
          </a:p>
          <a:p>
            <a:pPr indent="-317500" lvl="0" marL="457200" rtl="0" algn="just">
              <a:spcBef>
                <a:spcPts val="0"/>
              </a:spcBef>
              <a:spcAft>
                <a:spcPts val="0"/>
              </a:spcAft>
              <a:buSzPts val="1400"/>
              <a:buChar char="●"/>
            </a:pPr>
            <a:r>
              <a:rPr b="1" lang="en"/>
              <a:t>Random distribution prevents too many connections to one server.</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b="1" lang="en"/>
              <a:t>Cons:</a:t>
            </a:r>
            <a:endParaRPr b="1"/>
          </a:p>
          <a:p>
            <a:pPr indent="-317500" lvl="0" marL="457200" rtl="0" algn="just">
              <a:spcBef>
                <a:spcPts val="0"/>
              </a:spcBef>
              <a:spcAft>
                <a:spcPts val="0"/>
              </a:spcAft>
              <a:buSzPts val="1400"/>
              <a:buChar char="●"/>
            </a:pPr>
            <a:r>
              <a:rPr b="1" lang="en"/>
              <a:t>D</a:t>
            </a:r>
            <a:r>
              <a:rPr b="1" lang="en"/>
              <a:t>ifferent processing capacity servers may lead to crash.</a:t>
            </a:r>
            <a:endParaRPr b="1"/>
          </a:p>
          <a:p>
            <a:pPr indent="-228600" lvl="0" marL="457200" marR="0" rtl="0" algn="just">
              <a:lnSpc>
                <a:spcPct val="100000"/>
              </a:lnSpc>
              <a:spcBef>
                <a:spcPts val="0"/>
              </a:spcBef>
              <a:spcAft>
                <a:spcPts val="0"/>
              </a:spcAft>
              <a:buClr>
                <a:srgbClr val="000000"/>
              </a:buClr>
              <a:buSzPts val="1400"/>
              <a:buFont typeface="Roboto"/>
              <a:buNone/>
            </a:pPr>
            <a:r>
              <a:t/>
            </a:r>
            <a:endParaRPr b="1"/>
          </a:p>
        </p:txBody>
      </p:sp>
      <p:pic>
        <p:nvPicPr>
          <p:cNvPr id="119" name="Google Shape;119;p9"/>
          <p:cNvPicPr preferRelativeResize="0"/>
          <p:nvPr/>
        </p:nvPicPr>
        <p:blipFill>
          <a:blip r:embed="rId3">
            <a:alphaModFix/>
          </a:blip>
          <a:stretch>
            <a:fillRect/>
          </a:stretch>
        </p:blipFill>
        <p:spPr>
          <a:xfrm>
            <a:off x="0" y="782100"/>
            <a:ext cx="5048701" cy="390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