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1150" r:id="rId3"/>
    <p:sldId id="1156" r:id="rId4"/>
    <p:sldId id="1154" r:id="rId5"/>
    <p:sldId id="1184" r:id="rId6"/>
    <p:sldId id="1186" r:id="rId7"/>
    <p:sldId id="1185" r:id="rId8"/>
    <p:sldId id="1159" r:id="rId9"/>
    <p:sldId id="1160" r:id="rId10"/>
    <p:sldId id="1161" r:id="rId11"/>
    <p:sldId id="1162" r:id="rId12"/>
    <p:sldId id="1151" r:id="rId13"/>
    <p:sldId id="1155" r:id="rId14"/>
    <p:sldId id="1157" r:id="rId15"/>
    <p:sldId id="1158" r:id="rId16"/>
    <p:sldId id="1163" r:id="rId17"/>
    <p:sldId id="1152" r:id="rId18"/>
    <p:sldId id="1174" r:id="rId19"/>
    <p:sldId id="1183" r:id="rId20"/>
    <p:sldId id="1166" r:id="rId21"/>
    <p:sldId id="1169" r:id="rId22"/>
    <p:sldId id="1170" r:id="rId23"/>
    <p:sldId id="1171" r:id="rId24"/>
    <p:sldId id="1172" r:id="rId25"/>
    <p:sldId id="1088" r:id="rId26"/>
    <p:sldId id="1087" r:id="rId27"/>
    <p:sldId id="1085" r:id="rId28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5CFD"/>
    <a:srgbClr val="1837F8"/>
    <a:srgbClr val="7A0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7"/>
    <p:restoredTop sz="95741"/>
  </p:normalViewPr>
  <p:slideViewPr>
    <p:cSldViewPr snapToGrid="0" showGuides="1">
      <p:cViewPr>
        <p:scale>
          <a:sx n="99" d="100"/>
          <a:sy n="99" d="100"/>
        </p:scale>
        <p:origin x="-978" y="-318"/>
      </p:cViewPr>
      <p:guideLst>
        <p:guide orient="horz" pos="2160"/>
        <p:guide pos="39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noProof="1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3311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5841" y="1670382"/>
            <a:ext cx="7117430" cy="160178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5841" y="3311858"/>
            <a:ext cx="7117430" cy="6859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r" eaLnBrk="1" fontAlgn="base" hangingPunct="1">
              <a:buChar char="•"/>
            </a:pPr>
            <a:fld id="{9A0DB2DC-4C9A-4742-B13C-FB6460FD3503}" type="slidenum">
              <a:rPr lang="en-US" altLang="zh-CN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‹#›</a:t>
            </a:fld>
            <a:endParaRPr lang="en-US" altLang="zh-CN" noProof="1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 marL="0" marR="0" indent="0" algn="l" defTabSz="914400" rtl="0" eaLnBrk="1" latinLnBrk="0" hangingPunct="1">
              <a:lnSpc>
                <a:spcPct val="100000"/>
              </a:lnSpc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‹#›</a:t>
            </a:fld>
            <a:endParaRPr lang="zh-CN" altLang="en-US" noProof="1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>
              <a:buFontTx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fld id="{7D315620-FAE1-4783-ABA1-5E24C38F5D89}" type="datetime1">
              <a:rPr kumimoji="0" lang="zh-CN" altLang="en-US" b="0" i="0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2017/2/6</a:t>
            </a:fld>
            <a:endParaRPr kumimoji="0" lang="zh-CN" altLang="en-US" sz="1800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>
              <a:buFontTx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endParaRPr kumimoji="0" lang="zh-CN" altLang="zh-CN" b="0" i="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‹#›</a:t>
            </a:fld>
            <a:endParaRPr lang="zh-CN" altLang="en-US" sz="1200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59802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‹#›</a:t>
            </a:fld>
            <a:endParaRPr lang="en-US" altLang="zh-CN" strike="noStrike" noProof="1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‹#›</a:t>
            </a:fld>
            <a:endParaRPr lang="en-US" altLang="zh-CN" strike="noStrike" noProof="1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2412" y="32210"/>
            <a:ext cx="10972800" cy="660486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836712"/>
            <a:ext cx="10972800" cy="648072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anose="05000000000000000000" pitchFamily="2" charset="2"/>
              <a:buChar char="u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/>
          </p:nvPr>
        </p:nvSpPr>
        <p:spPr>
          <a:xfrm>
            <a:off x="623392" y="1556792"/>
            <a:ext cx="10972800" cy="4680520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anose="05000000000000000000" pitchFamily="2" charset="2"/>
              <a:buChar char="Ø"/>
              <a:defRPr sz="240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>
              <a:buFontTx/>
              <a:buNone/>
              <a:defRPr noProof="0">
                <a:latin typeface="+mn-lt"/>
                <a:ea typeface="+mn-ea"/>
              </a:defRPr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>
              <a:buFontTx/>
              <a:buNone/>
              <a:defRPr noProof="0">
                <a:latin typeface="+mn-lt"/>
                <a:ea typeface="+mn-ea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27950" y="630872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2" charset="-122"/>
                <a:cs typeface="+mn-ea"/>
              </a:rPr>
              <a:t>‹#›</a:t>
            </a:fld>
            <a:endParaRPr lang="zh-CN" altLang="en-US" sz="1200" noProof="1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fontAlgn="auto"/>
            <a:fld id="{82F288E0-7875-42C4-84C8-98DBBD3BF4D2}" type="datetimeFigureOut">
              <a:rPr lang="zh-CN" altLang="en-US" noProof="1" smtClean="0">
                <a:latin typeface="+mn-lt"/>
                <a:ea typeface="+mn-ea"/>
                <a:cs typeface="+mn-cs"/>
              </a:rPr>
              <a:t>2017/2/6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fontAlgn="auto"/>
            <a:fld id="{7D9BB5D0-35E4-459D-AEF3-FE4D7C45CC19}" type="slidenum">
              <a:rPr lang="zh-CN" altLang="en-US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136"/>
            <a:ext cx="10515600" cy="4919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‹#›</a:t>
            </a:fld>
            <a:endParaRPr lang="en-US" altLang="zh-CN" strike="noStrike" noProof="1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7"/>
          <p:cNvSpPr txBox="1"/>
          <p:nvPr/>
        </p:nvSpPr>
        <p:spPr>
          <a:xfrm>
            <a:off x="1305192" y="3626809"/>
            <a:ext cx="9568915" cy="966451"/>
          </a:xfrm>
          <a:prstGeom prst="rect">
            <a:avLst/>
          </a:prstGeo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defRPr>
            </a:lvl1pPr>
            <a:lvl2pPr marL="3429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6858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marL="10287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marL="13716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marL="17145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0574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24003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27432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62718"/>
            <a:ext cx="10515600" cy="1564094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3801"/>
            <a:ext cx="10515600" cy="80043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r" eaLnBrk="1" fontAlgn="base" hangingPunct="1">
              <a:buChar char="•"/>
            </a:pPr>
            <a:fld id="{9A0DB2DC-4C9A-4742-B13C-FB6460FD3503}" type="slidenum">
              <a:rPr lang="en-US" altLang="zh-CN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‹#›</a:t>
            </a:fld>
            <a:endParaRPr lang="en-US" altLang="zh-CN" noProof="1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5271"/>
            <a:ext cx="5181600" cy="482169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55271"/>
            <a:ext cx="5181600" cy="482169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‹#›</a:t>
            </a:fld>
            <a:endParaRPr lang="en-US" altLang="zh-CN" strike="noStrike" noProof="1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48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03577"/>
            <a:ext cx="5157787" cy="5721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9711"/>
            <a:ext cx="5157787" cy="415698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03577"/>
            <a:ext cx="5183188" cy="5721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9711"/>
            <a:ext cx="5183188" cy="415698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 marL="0" marR="0" indent="0" algn="l" defTabSz="914400" rtl="0" eaLnBrk="1" latinLnBrk="0" hangingPunct="1">
              <a:lnSpc>
                <a:spcPct val="100000"/>
              </a:lnSpc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‹#›</a:t>
            </a:fld>
            <a:endParaRPr lang="zh-CN" altLang="en-US" noProof="1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组合 8"/>
          <p:cNvGrpSpPr/>
          <p:nvPr/>
        </p:nvGrpSpPr>
        <p:grpSpPr>
          <a:xfrm>
            <a:off x="3797300" y="879475"/>
            <a:ext cx="4597400" cy="5099050"/>
            <a:chOff x="2951163" y="1466850"/>
            <a:chExt cx="3522662" cy="3906838"/>
          </a:xfrm>
        </p:grpSpPr>
        <p:sp>
          <p:nvSpPr>
            <p:cNvPr id="5125" name="Freeform 93"/>
            <p:cNvSpPr/>
            <p:nvPr>
              <p:custDataLst>
                <p:tags r:id="rId1"/>
              </p:custDataLst>
            </p:nvPr>
          </p:nvSpPr>
          <p:spPr>
            <a:xfrm>
              <a:off x="3715055" y="2611413"/>
              <a:ext cx="2592125" cy="458554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66161564"/>
                </a:cxn>
                <a:cxn ang="0">
                  <a:pos x="0" y="727583982"/>
                </a:cxn>
                <a:cxn ang="0">
                  <a:pos x="2147483647" y="536246376"/>
                </a:cxn>
                <a:cxn ang="0">
                  <a:pos x="2147483647" y="0"/>
                </a:cxn>
              </a:cxnLst>
              <a:rect l="0" t="0" r="0" b="0"/>
              <a:pathLst>
                <a:path w="1638" h="289">
                  <a:moveTo>
                    <a:pt x="1633" y="0"/>
                  </a:moveTo>
                  <a:lnTo>
                    <a:pt x="0" y="66"/>
                  </a:lnTo>
                  <a:lnTo>
                    <a:pt x="0" y="289"/>
                  </a:lnTo>
                  <a:lnTo>
                    <a:pt x="1638" y="213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59802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94"/>
            <p:cNvSpPr/>
            <p:nvPr>
              <p:custDataLst>
                <p:tags r:id="rId2"/>
              </p:custDataLst>
            </p:nvPr>
          </p:nvSpPr>
          <p:spPr>
            <a:xfrm>
              <a:off x="3714750" y="2611438"/>
              <a:ext cx="2600325" cy="458787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66330131"/>
                </a:cxn>
                <a:cxn ang="0">
                  <a:pos x="0" y="728323569"/>
                </a:cxn>
                <a:cxn ang="0">
                  <a:pos x="2147483647" y="536791902"/>
                </a:cxn>
                <a:cxn ang="0">
                  <a:pos x="2147483647" y="0"/>
                </a:cxn>
              </a:cxnLst>
              <a:rect l="0" t="0" r="0" b="0"/>
              <a:pathLst>
                <a:path w="1638" h="289">
                  <a:moveTo>
                    <a:pt x="1633" y="0"/>
                  </a:moveTo>
                  <a:lnTo>
                    <a:pt x="0" y="66"/>
                  </a:lnTo>
                  <a:lnTo>
                    <a:pt x="0" y="289"/>
                  </a:lnTo>
                  <a:lnTo>
                    <a:pt x="1638" y="213"/>
                  </a:lnTo>
                  <a:lnTo>
                    <a:pt x="1633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95"/>
            <p:cNvSpPr/>
            <p:nvPr>
              <p:custDataLst>
                <p:tags r:id="rId3"/>
              </p:custDataLst>
            </p:nvPr>
          </p:nvSpPr>
          <p:spPr>
            <a:xfrm>
              <a:off x="3119025" y="3827738"/>
              <a:ext cx="2359794" cy="45004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53178403"/>
                </a:cxn>
                <a:cxn ang="0">
                  <a:pos x="12608859" y="713154935"/>
                </a:cxn>
                <a:cxn ang="0">
                  <a:pos x="2147483647" y="534866201"/>
                </a:cxn>
                <a:cxn ang="0">
                  <a:pos x="2147483647" y="0"/>
                </a:cxn>
              </a:cxnLst>
              <a:rect l="0" t="0" r="0" b="0"/>
              <a:pathLst>
                <a:path w="1486" h="284">
                  <a:moveTo>
                    <a:pt x="1486" y="0"/>
                  </a:moveTo>
                  <a:lnTo>
                    <a:pt x="0" y="61"/>
                  </a:lnTo>
                  <a:lnTo>
                    <a:pt x="5" y="284"/>
                  </a:lnTo>
                  <a:lnTo>
                    <a:pt x="1486" y="213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59802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96"/>
            <p:cNvSpPr/>
            <p:nvPr>
              <p:custDataLst>
                <p:tags r:id="rId4"/>
              </p:custDataLst>
            </p:nvPr>
          </p:nvSpPr>
          <p:spPr>
            <a:xfrm>
              <a:off x="3109913" y="3827463"/>
              <a:ext cx="2359025" cy="4508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53730325"/>
                </a:cxn>
                <a:cxn ang="0">
                  <a:pos x="12601575" y="715724375"/>
                </a:cxn>
                <a:cxn ang="0">
                  <a:pos x="2147483647" y="536794075"/>
                </a:cxn>
                <a:cxn ang="0">
                  <a:pos x="2147483647" y="0"/>
                </a:cxn>
              </a:cxnLst>
              <a:rect l="0" t="0" r="0" b="0"/>
              <a:pathLst>
                <a:path w="1486" h="284">
                  <a:moveTo>
                    <a:pt x="1486" y="0"/>
                  </a:moveTo>
                  <a:lnTo>
                    <a:pt x="0" y="61"/>
                  </a:lnTo>
                  <a:lnTo>
                    <a:pt x="5" y="284"/>
                  </a:lnTo>
                  <a:lnTo>
                    <a:pt x="1486" y="213"/>
                  </a:lnTo>
                  <a:lnTo>
                    <a:pt x="1486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97"/>
            <p:cNvSpPr/>
            <p:nvPr>
              <p:custDataLst>
                <p:tags r:id="rId5"/>
              </p:custDataLst>
            </p:nvPr>
          </p:nvSpPr>
          <p:spPr>
            <a:xfrm>
              <a:off x="3727219" y="4737550"/>
              <a:ext cx="1481562" cy="636138"/>
            </a:xfrm>
            <a:custGeom>
              <a:avLst/>
              <a:gdLst/>
              <a:ahLst/>
              <a:cxnLst>
                <a:cxn ang="0">
                  <a:pos x="1099417457" y="0"/>
                </a:cxn>
                <a:cxn ang="0">
                  <a:pos x="2147483647" y="281858312"/>
                </a:cxn>
                <a:cxn ang="0">
                  <a:pos x="1891200395" y="548619054"/>
                </a:cxn>
                <a:cxn ang="0">
                  <a:pos x="2095451105" y="1009155998"/>
                </a:cxn>
                <a:cxn ang="0">
                  <a:pos x="0" y="510869578"/>
                </a:cxn>
                <a:cxn ang="0">
                  <a:pos x="1099417457" y="0"/>
                </a:cxn>
              </a:cxnLst>
              <a:rect l="0" t="0" r="0" b="0"/>
              <a:pathLst>
                <a:path w="933" h="401">
                  <a:moveTo>
                    <a:pt x="436" y="0"/>
                  </a:moveTo>
                  <a:lnTo>
                    <a:pt x="933" y="112"/>
                  </a:lnTo>
                  <a:lnTo>
                    <a:pt x="750" y="218"/>
                  </a:lnTo>
                  <a:lnTo>
                    <a:pt x="831" y="401"/>
                  </a:lnTo>
                  <a:lnTo>
                    <a:pt x="0" y="203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59802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98"/>
            <p:cNvSpPr/>
            <p:nvPr>
              <p:custDataLst>
                <p:tags r:id="rId6"/>
              </p:custDataLst>
            </p:nvPr>
          </p:nvSpPr>
          <p:spPr>
            <a:xfrm>
              <a:off x="3714750" y="4737100"/>
              <a:ext cx="1481138" cy="636588"/>
            </a:xfrm>
            <a:custGeom>
              <a:avLst/>
              <a:gdLst/>
              <a:ahLst/>
              <a:cxnLst>
                <a:cxn ang="0">
                  <a:pos x="1098788496" y="0"/>
                </a:cxn>
                <a:cxn ang="0">
                  <a:pos x="2147483647" y="282257722"/>
                </a:cxn>
                <a:cxn ang="0">
                  <a:pos x="1890117826" y="549394494"/>
                </a:cxn>
                <a:cxn ang="0">
                  <a:pos x="2094251344" y="1010584244"/>
                </a:cxn>
                <a:cxn ang="0">
                  <a:pos x="0" y="511592914"/>
                </a:cxn>
                <a:cxn ang="0">
                  <a:pos x="1098788496" y="0"/>
                </a:cxn>
              </a:cxnLst>
              <a:rect l="0" t="0" r="0" b="0"/>
              <a:pathLst>
                <a:path w="933" h="401">
                  <a:moveTo>
                    <a:pt x="436" y="0"/>
                  </a:moveTo>
                  <a:lnTo>
                    <a:pt x="933" y="112"/>
                  </a:lnTo>
                  <a:lnTo>
                    <a:pt x="750" y="218"/>
                  </a:lnTo>
                  <a:lnTo>
                    <a:pt x="831" y="401"/>
                  </a:lnTo>
                  <a:lnTo>
                    <a:pt x="0" y="203"/>
                  </a:lnTo>
                  <a:lnTo>
                    <a:pt x="436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100"/>
            <p:cNvSpPr/>
            <p:nvPr>
              <p:custDataLst>
                <p:tags r:id="rId7"/>
              </p:custDataLst>
            </p:nvPr>
          </p:nvSpPr>
          <p:spPr>
            <a:xfrm>
              <a:off x="3109913" y="2611438"/>
              <a:ext cx="3205162" cy="16668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496972813"/>
                </a:cxn>
                <a:cxn ang="0">
                  <a:pos x="12599986" y="2147483647"/>
                </a:cxn>
                <a:cxn ang="0">
                  <a:pos x="2147483647" y="1151712200"/>
                </a:cxn>
                <a:cxn ang="0">
                  <a:pos x="2147483647" y="0"/>
                </a:cxn>
              </a:cxnLst>
              <a:rect l="0" t="0" r="0" b="0"/>
              <a:pathLst>
                <a:path w="2019" h="1050">
                  <a:moveTo>
                    <a:pt x="2014" y="0"/>
                  </a:moveTo>
                  <a:lnTo>
                    <a:pt x="0" y="594"/>
                  </a:lnTo>
                  <a:lnTo>
                    <a:pt x="5" y="1050"/>
                  </a:lnTo>
                  <a:lnTo>
                    <a:pt x="2019" y="457"/>
                  </a:lnTo>
                  <a:lnTo>
                    <a:pt x="2014" y="0"/>
                  </a:lnTo>
                </a:path>
              </a:pathLst>
            </a:custGeom>
            <a:solidFill>
              <a:srgbClr val="57907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102"/>
            <p:cNvSpPr/>
            <p:nvPr>
              <p:custDataLst>
                <p:tags r:id="rId8"/>
              </p:custDataLst>
            </p:nvPr>
          </p:nvSpPr>
          <p:spPr>
            <a:xfrm>
              <a:off x="3109913" y="2611438"/>
              <a:ext cx="3197225" cy="10477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640119688"/>
                </a:cxn>
                <a:cxn ang="0">
                  <a:pos x="0" y="1496972813"/>
                </a:cxn>
                <a:cxn ang="0">
                  <a:pos x="0" y="1663303125"/>
                </a:cxn>
                <a:cxn ang="0">
                  <a:pos x="2147483647" y="191531875"/>
                </a:cxn>
                <a:cxn ang="0">
                  <a:pos x="2147483647" y="0"/>
                </a:cxn>
              </a:cxnLst>
              <a:rect l="0" t="0" r="0" b="0"/>
              <a:pathLst>
                <a:path w="2014" h="660">
                  <a:moveTo>
                    <a:pt x="2014" y="0"/>
                  </a:moveTo>
                  <a:lnTo>
                    <a:pt x="2014" y="0"/>
                  </a:lnTo>
                  <a:lnTo>
                    <a:pt x="1162" y="254"/>
                  </a:lnTo>
                  <a:lnTo>
                    <a:pt x="0" y="594"/>
                  </a:lnTo>
                  <a:lnTo>
                    <a:pt x="0" y="660"/>
                  </a:lnTo>
                  <a:lnTo>
                    <a:pt x="2014" y="76"/>
                  </a:lnTo>
                  <a:lnTo>
                    <a:pt x="2014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Freeform 104"/>
            <p:cNvSpPr/>
            <p:nvPr>
              <p:custDataLst>
                <p:tags r:id="rId9"/>
              </p:custDataLst>
            </p:nvPr>
          </p:nvSpPr>
          <p:spPr>
            <a:xfrm>
              <a:off x="3109913" y="3232150"/>
              <a:ext cx="3205162" cy="10461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507054158"/>
                </a:cxn>
                <a:cxn ang="0">
                  <a:pos x="12599986" y="1660784556"/>
                </a:cxn>
                <a:cxn ang="0">
                  <a:pos x="2147483647" y="166330392"/>
                </a:cxn>
                <a:cxn ang="0">
                  <a:pos x="2147483647" y="0"/>
                </a:cxn>
              </a:cxnLst>
              <a:rect l="0" t="0" r="0" b="0"/>
              <a:pathLst>
                <a:path w="2019" h="659">
                  <a:moveTo>
                    <a:pt x="2019" y="0"/>
                  </a:moveTo>
                  <a:lnTo>
                    <a:pt x="0" y="598"/>
                  </a:lnTo>
                  <a:lnTo>
                    <a:pt x="5" y="659"/>
                  </a:lnTo>
                  <a:lnTo>
                    <a:pt x="2019" y="66"/>
                  </a:lnTo>
                  <a:lnTo>
                    <a:pt x="2019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Freeform 123"/>
            <p:cNvSpPr/>
            <p:nvPr>
              <p:custDataLst>
                <p:tags r:id="rId10"/>
              </p:custDataLst>
            </p:nvPr>
          </p:nvSpPr>
          <p:spPr>
            <a:xfrm>
              <a:off x="3987526" y="1466850"/>
              <a:ext cx="1481562" cy="805208"/>
            </a:xfrm>
            <a:custGeom>
              <a:avLst/>
              <a:gdLst/>
              <a:ahLst/>
              <a:cxnLst>
                <a:cxn ang="0">
                  <a:pos x="2147483647" y="587700196"/>
                </a:cxn>
                <a:cxn ang="0">
                  <a:pos x="229465847" y="0"/>
                </a:cxn>
                <a:cxn ang="0">
                  <a:pos x="433714969" y="433838765"/>
                </a:cxn>
                <a:cxn ang="0">
                  <a:pos x="0" y="728949879"/>
                </a:cxn>
                <a:cxn ang="0">
                  <a:pos x="2147483647" y="1278816417"/>
                </a:cxn>
                <a:cxn ang="0">
                  <a:pos x="2147483647" y="587700196"/>
                </a:cxn>
              </a:cxnLst>
              <a:rect l="0" t="0" r="0" b="0"/>
              <a:pathLst>
                <a:path w="933" h="507">
                  <a:moveTo>
                    <a:pt x="928" y="233"/>
                  </a:moveTo>
                  <a:lnTo>
                    <a:pt x="91" y="0"/>
                  </a:lnTo>
                  <a:lnTo>
                    <a:pt x="172" y="172"/>
                  </a:lnTo>
                  <a:lnTo>
                    <a:pt x="0" y="289"/>
                  </a:lnTo>
                  <a:lnTo>
                    <a:pt x="933" y="507"/>
                  </a:lnTo>
                  <a:lnTo>
                    <a:pt x="928" y="233"/>
                  </a:lnTo>
                  <a:close/>
                </a:path>
              </a:pathLst>
            </a:custGeom>
            <a:solidFill>
              <a:srgbClr val="59802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Freeform 124"/>
            <p:cNvSpPr/>
            <p:nvPr>
              <p:custDataLst>
                <p:tags r:id="rId11"/>
              </p:custDataLst>
            </p:nvPr>
          </p:nvSpPr>
          <p:spPr>
            <a:xfrm>
              <a:off x="3987800" y="1476375"/>
              <a:ext cx="1481138" cy="804863"/>
            </a:xfrm>
            <a:custGeom>
              <a:avLst/>
              <a:gdLst/>
              <a:ahLst/>
              <a:cxnLst>
                <a:cxn ang="0">
                  <a:pos x="2147483647" y="587197565"/>
                </a:cxn>
                <a:cxn ang="0">
                  <a:pos x="229335090" y="0"/>
                </a:cxn>
                <a:cxn ang="0">
                  <a:pos x="433467021" y="433467144"/>
                </a:cxn>
                <a:cxn ang="0">
                  <a:pos x="0" y="728326402"/>
                </a:cxn>
                <a:cxn ang="0">
                  <a:pos x="2147483647" y="1277720806"/>
                </a:cxn>
                <a:cxn ang="0">
                  <a:pos x="2147483647" y="587197565"/>
                </a:cxn>
              </a:cxnLst>
              <a:rect l="0" t="0" r="0" b="0"/>
              <a:pathLst>
                <a:path w="933" h="507">
                  <a:moveTo>
                    <a:pt x="928" y="233"/>
                  </a:moveTo>
                  <a:lnTo>
                    <a:pt x="91" y="0"/>
                  </a:lnTo>
                  <a:lnTo>
                    <a:pt x="172" y="172"/>
                  </a:lnTo>
                  <a:lnTo>
                    <a:pt x="0" y="289"/>
                  </a:lnTo>
                  <a:lnTo>
                    <a:pt x="933" y="507"/>
                  </a:lnTo>
                  <a:lnTo>
                    <a:pt x="928" y="233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Freeform 126"/>
            <p:cNvSpPr/>
            <p:nvPr>
              <p:custDataLst>
                <p:tags r:id="rId12"/>
              </p:custDataLst>
            </p:nvPr>
          </p:nvSpPr>
          <p:spPr>
            <a:xfrm>
              <a:off x="3705225" y="1838325"/>
              <a:ext cx="1771650" cy="12319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806450000"/>
                </a:cxn>
                <a:cxn ang="0">
                  <a:pos x="15120938" y="1955641250"/>
                </a:cxn>
                <a:cxn ang="0">
                  <a:pos x="2147483647" y="1151712200"/>
                </a:cxn>
                <a:cxn ang="0">
                  <a:pos x="2147483647" y="0"/>
                </a:cxn>
              </a:cxnLst>
              <a:rect l="0" t="0" r="0" b="0"/>
              <a:pathLst>
                <a:path w="1116" h="776">
                  <a:moveTo>
                    <a:pt x="1111" y="0"/>
                  </a:moveTo>
                  <a:lnTo>
                    <a:pt x="0" y="320"/>
                  </a:lnTo>
                  <a:lnTo>
                    <a:pt x="6" y="776"/>
                  </a:lnTo>
                  <a:lnTo>
                    <a:pt x="1116" y="457"/>
                  </a:lnTo>
                  <a:lnTo>
                    <a:pt x="1111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Freeform 129"/>
            <p:cNvSpPr/>
            <p:nvPr>
              <p:custDataLst>
                <p:tags r:id="rId13"/>
              </p:custDataLst>
            </p:nvPr>
          </p:nvSpPr>
          <p:spPr>
            <a:xfrm>
              <a:off x="3714750" y="2482850"/>
              <a:ext cx="1762125" cy="5873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791329063"/>
                </a:cxn>
                <a:cxn ang="0">
                  <a:pos x="0" y="932457813"/>
                </a:cxn>
                <a:cxn ang="0">
                  <a:pos x="2147483647" y="128528763"/>
                </a:cxn>
                <a:cxn ang="0">
                  <a:pos x="2147483647" y="0"/>
                </a:cxn>
              </a:cxnLst>
              <a:rect l="0" t="0" r="0" b="0"/>
              <a:pathLst>
                <a:path w="1110" h="370">
                  <a:moveTo>
                    <a:pt x="1110" y="0"/>
                  </a:moveTo>
                  <a:lnTo>
                    <a:pt x="0" y="314"/>
                  </a:lnTo>
                  <a:lnTo>
                    <a:pt x="0" y="370"/>
                  </a:lnTo>
                  <a:lnTo>
                    <a:pt x="1110" y="51"/>
                  </a:lnTo>
                  <a:lnTo>
                    <a:pt x="111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Freeform 131"/>
            <p:cNvSpPr/>
            <p:nvPr>
              <p:custDataLst>
                <p:tags r:id="rId14"/>
              </p:custDataLst>
            </p:nvPr>
          </p:nvSpPr>
          <p:spPr>
            <a:xfrm>
              <a:off x="3705225" y="3827463"/>
              <a:ext cx="1771650" cy="12319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806450000"/>
                </a:cxn>
                <a:cxn ang="0">
                  <a:pos x="15120938" y="1955641250"/>
                </a:cxn>
                <a:cxn ang="0">
                  <a:pos x="2147483647" y="1151712200"/>
                </a:cxn>
                <a:cxn ang="0">
                  <a:pos x="2147483647" y="0"/>
                </a:cxn>
              </a:cxnLst>
              <a:rect l="0" t="0" r="0" b="0"/>
              <a:pathLst>
                <a:path w="1116" h="776">
                  <a:moveTo>
                    <a:pt x="1111" y="0"/>
                  </a:moveTo>
                  <a:lnTo>
                    <a:pt x="0" y="320"/>
                  </a:lnTo>
                  <a:lnTo>
                    <a:pt x="6" y="776"/>
                  </a:lnTo>
                  <a:lnTo>
                    <a:pt x="1116" y="457"/>
                  </a:lnTo>
                  <a:lnTo>
                    <a:pt x="1111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Freeform 133"/>
            <p:cNvSpPr>
              <a:spLocks noEditPoints="1"/>
            </p:cNvSpPr>
            <p:nvPr>
              <p:custDataLst>
                <p:tags r:id="rId15"/>
              </p:custDataLst>
            </p:nvPr>
          </p:nvSpPr>
          <p:spPr>
            <a:xfrm>
              <a:off x="3705225" y="3827463"/>
              <a:ext cx="1771650" cy="1231900"/>
            </a:xfrm>
            <a:custGeom>
              <a:avLst/>
              <a:gdLst/>
              <a:ahLst/>
              <a:cxnLst>
                <a:cxn ang="0">
                  <a:pos x="2147483647" y="1023183438"/>
                </a:cxn>
                <a:cxn ang="0">
                  <a:pos x="15120938" y="1814512500"/>
                </a:cxn>
                <a:cxn ang="0">
                  <a:pos x="15120938" y="1955641250"/>
                </a:cxn>
                <a:cxn ang="0">
                  <a:pos x="2147483647" y="1151712200"/>
                </a:cxn>
                <a:cxn ang="0">
                  <a:pos x="2147483647" y="1023183438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0" y="806450000"/>
                </a:cxn>
                <a:cxn ang="0">
                  <a:pos x="0" y="869454700"/>
                </a:cxn>
                <a:cxn ang="0">
                  <a:pos x="0" y="932457813"/>
                </a:cxn>
                <a:cxn ang="0">
                  <a:pos x="2147483647" y="128528763"/>
                </a:cxn>
                <a:cxn ang="0">
                  <a:pos x="2147483647" y="0"/>
                </a:cxn>
              </a:cxnLst>
              <a:rect l="0" t="0" r="0" b="0"/>
              <a:pathLst>
                <a:path w="1116" h="776">
                  <a:moveTo>
                    <a:pt x="1116" y="406"/>
                  </a:moveTo>
                  <a:lnTo>
                    <a:pt x="6" y="720"/>
                  </a:lnTo>
                  <a:lnTo>
                    <a:pt x="6" y="776"/>
                  </a:lnTo>
                  <a:lnTo>
                    <a:pt x="1116" y="457"/>
                  </a:lnTo>
                  <a:lnTo>
                    <a:pt x="1116" y="406"/>
                  </a:lnTo>
                  <a:moveTo>
                    <a:pt x="1111" y="0"/>
                  </a:moveTo>
                  <a:lnTo>
                    <a:pt x="1111" y="0"/>
                  </a:lnTo>
                  <a:lnTo>
                    <a:pt x="0" y="320"/>
                  </a:lnTo>
                  <a:lnTo>
                    <a:pt x="0" y="345"/>
                  </a:lnTo>
                  <a:lnTo>
                    <a:pt x="0" y="370"/>
                  </a:lnTo>
                  <a:lnTo>
                    <a:pt x="1111" y="51"/>
                  </a:lnTo>
                  <a:lnTo>
                    <a:pt x="1111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任意多边形 163"/>
            <p:cNvSpPr/>
            <p:nvPr>
              <p:custDataLst>
                <p:tags r:id="rId16"/>
              </p:custDataLst>
            </p:nvPr>
          </p:nvSpPr>
          <p:spPr>
            <a:xfrm rot="-942146">
              <a:off x="2951163" y="3073617"/>
              <a:ext cx="3522662" cy="743175"/>
            </a:xfrm>
            <a:custGeom>
              <a:avLst/>
              <a:gdLst/>
              <a:ahLst/>
              <a:cxnLst>
                <a:cxn ang="0">
                  <a:pos x="3523933" y="0"/>
                </a:cxn>
                <a:cxn ang="0">
                  <a:pos x="3362276" y="602401"/>
                </a:cxn>
                <a:cxn ang="0">
                  <a:pos x="3363468" y="602383"/>
                </a:cxn>
                <a:cxn ang="0">
                  <a:pos x="3335090" y="703699"/>
                </a:cxn>
                <a:cxn ang="0">
                  <a:pos x="0" y="744838"/>
                </a:cxn>
                <a:cxn ang="0">
                  <a:pos x="3716" y="725673"/>
                </a:cxn>
                <a:cxn ang="0">
                  <a:pos x="25207" y="648946"/>
                </a:cxn>
                <a:cxn ang="0">
                  <a:pos x="25732" y="648939"/>
                </a:cxn>
                <a:cxn ang="0">
                  <a:pos x="37696" y="604359"/>
                </a:cxn>
                <a:cxn ang="0">
                  <a:pos x="195036" y="42588"/>
                </a:cxn>
                <a:cxn ang="0">
                  <a:pos x="3523886" y="0"/>
                </a:cxn>
                <a:cxn ang="0">
                  <a:pos x="3523932" y="0"/>
                </a:cxn>
                <a:cxn ang="0">
                  <a:pos x="3523933" y="0"/>
                </a:cxn>
              </a:cxnLst>
              <a:rect l="0" t="0" r="0" b="0"/>
              <a:pathLst>
                <a:path w="3521391" h="741516">
                  <a:moveTo>
                    <a:pt x="3521391" y="0"/>
                  </a:moveTo>
                  <a:lnTo>
                    <a:pt x="3359850" y="599714"/>
                  </a:lnTo>
                  <a:lnTo>
                    <a:pt x="3361041" y="599696"/>
                  </a:lnTo>
                  <a:lnTo>
                    <a:pt x="3332684" y="700561"/>
                  </a:lnTo>
                  <a:lnTo>
                    <a:pt x="0" y="741516"/>
                  </a:lnTo>
                  <a:lnTo>
                    <a:pt x="3714" y="722437"/>
                  </a:lnTo>
                  <a:lnTo>
                    <a:pt x="25189" y="646052"/>
                  </a:lnTo>
                  <a:lnTo>
                    <a:pt x="25714" y="646045"/>
                  </a:lnTo>
                  <a:lnTo>
                    <a:pt x="37668" y="601664"/>
                  </a:lnTo>
                  <a:lnTo>
                    <a:pt x="194896" y="42398"/>
                  </a:lnTo>
                  <a:lnTo>
                    <a:pt x="3521344" y="0"/>
                  </a:lnTo>
                  <a:lnTo>
                    <a:pt x="3521390" y="0"/>
                  </a:lnTo>
                  <a:lnTo>
                    <a:pt x="352139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任意多边形 167"/>
            <p:cNvSpPr/>
            <p:nvPr>
              <p:custDataLst>
                <p:tags r:id="rId17"/>
              </p:custDataLst>
            </p:nvPr>
          </p:nvSpPr>
          <p:spPr>
            <a:xfrm rot="-878033">
              <a:off x="3587335" y="2079878"/>
              <a:ext cx="2008258" cy="749257"/>
            </a:xfrm>
            <a:custGeom>
              <a:avLst/>
              <a:gdLst/>
              <a:ahLst/>
              <a:cxnLst>
                <a:cxn ang="0">
                  <a:pos x="2008005" y="0"/>
                </a:cxn>
                <a:cxn ang="0">
                  <a:pos x="1832441" y="704898"/>
                </a:cxn>
                <a:cxn ang="0">
                  <a:pos x="0" y="749757"/>
                </a:cxn>
                <a:cxn ang="0">
                  <a:pos x="173628" y="45996"/>
                </a:cxn>
                <a:cxn ang="0">
                  <a:pos x="2008005" y="0"/>
                </a:cxn>
              </a:cxnLst>
              <a:rect l="0" t="0" r="0" b="0"/>
              <a:pathLst>
                <a:path w="2008511" h="748757">
                  <a:moveTo>
                    <a:pt x="2008511" y="0"/>
                  </a:moveTo>
                  <a:lnTo>
                    <a:pt x="1832903" y="703958"/>
                  </a:lnTo>
                  <a:lnTo>
                    <a:pt x="0" y="748757"/>
                  </a:lnTo>
                  <a:lnTo>
                    <a:pt x="173672" y="45934"/>
                  </a:lnTo>
                  <a:lnTo>
                    <a:pt x="200851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任意多边形 171"/>
            <p:cNvSpPr/>
            <p:nvPr>
              <p:custDataLst>
                <p:tags r:id="rId18"/>
              </p:custDataLst>
            </p:nvPr>
          </p:nvSpPr>
          <p:spPr>
            <a:xfrm rot="-750403">
              <a:off x="3615311" y="4032081"/>
              <a:ext cx="1979065" cy="822236"/>
            </a:xfrm>
            <a:custGeom>
              <a:avLst/>
              <a:gdLst/>
              <a:ahLst/>
              <a:cxnLst>
                <a:cxn ang="0">
                  <a:pos x="1978796" y="0"/>
                </a:cxn>
                <a:cxn ang="0">
                  <a:pos x="1829478" y="709032"/>
                </a:cxn>
                <a:cxn ang="0">
                  <a:pos x="0" y="821680"/>
                </a:cxn>
                <a:cxn ang="0">
                  <a:pos x="147425" y="113853"/>
                </a:cxn>
                <a:cxn ang="0">
                  <a:pos x="1978796" y="0"/>
                </a:cxn>
              </a:cxnLst>
              <a:rect l="0" t="0" r="0" b="0"/>
              <a:pathLst>
                <a:path w="1979334" h="822792">
                  <a:moveTo>
                    <a:pt x="1979334" y="0"/>
                  </a:moveTo>
                  <a:lnTo>
                    <a:pt x="1829976" y="709991"/>
                  </a:lnTo>
                  <a:lnTo>
                    <a:pt x="0" y="822792"/>
                  </a:lnTo>
                  <a:lnTo>
                    <a:pt x="147465" y="114007"/>
                  </a:lnTo>
                  <a:lnTo>
                    <a:pt x="197933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606770">
            <a:off x="3812082" y="3015791"/>
            <a:ext cx="4524905" cy="936773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8" name="Date Placeholder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r" eaLnBrk="1" fontAlgn="base" hangingPunct="1">
              <a:buChar char="•"/>
            </a:pPr>
            <a:fld id="{9A0DB2DC-4C9A-4742-B13C-FB6460FD3503}" type="slidenum">
              <a:rPr lang="en-US" altLang="zh-CN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‹#›</a:t>
            </a:fld>
            <a:endParaRPr lang="en-US" altLang="zh-CN" noProof="1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‹#›</a:t>
            </a:fld>
            <a:endParaRPr lang="en-US" altLang="zh-CN" strike="noStrike" noProof="1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2" cy="84065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8200" y="1431981"/>
            <a:ext cx="4550053" cy="479024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9802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9802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839" y="1652410"/>
            <a:ext cx="5306961" cy="43493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‹#›</a:t>
            </a:fld>
            <a:endParaRPr lang="en-US" altLang="zh-CN" strike="noStrike" noProof="1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3328" y="365125"/>
            <a:ext cx="1050471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358993" cy="5811838"/>
          </a:xfrm>
        </p:spPr>
        <p:txBody>
          <a:bodyPr vert="eaVert"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‹#›</a:t>
            </a:fld>
            <a:endParaRPr lang="en-US" altLang="zh-CN" strike="noStrike" noProof="1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/>
        </p:nvPicPr>
        <p:blipFill>
          <a:blip r:embed="rId19"/>
          <a:srcRect l="398" t="1849" r="2940"/>
          <a:stretch>
            <a:fillRect/>
          </a:stretch>
        </p:blipFill>
        <p:spPr>
          <a:xfrm>
            <a:off x="269875" y="9525"/>
            <a:ext cx="11922125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65938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38200" y="365125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/>
            <p:custDataLst>
              <p:tags r:id="rId18"/>
            </p:custDataLst>
          </p:nvPr>
        </p:nvSpPr>
        <p:spPr>
          <a:xfrm>
            <a:off x="838200" y="1257300"/>
            <a:ext cx="10515600" cy="4943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buFont typeface="Arial" panose="020B0604020202020204" pitchFamily="34" charset="0"/>
              <a:buNone/>
              <a:defRPr noProof="1">
                <a:solidFill>
                  <a:srgbClr val="92929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buFont typeface="Arial" panose="020B0604020202020204" pitchFamily="34" charset="0"/>
              <a:buNone/>
              <a:defRPr noProof="1">
                <a:solidFill>
                  <a:srgbClr val="92929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‹#›</a:t>
            </a:fld>
            <a:endParaRPr lang="en-US" altLang="zh-CN" strike="noStrike" noProof="1">
              <a:solidFill>
                <a:srgbClr val="92929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rgbClr val="59802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598024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816475" y="1670050"/>
            <a:ext cx="7116763" cy="16017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ctr">
              <a:lnSpc>
                <a:spcPct val="9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信息</a:t>
            </a:r>
            <a:r>
              <a:rPr lang="zh-CN" altLang="en-US" sz="4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学奥赛寒假辅导</a:t>
            </a:r>
          </a:p>
        </p:txBody>
      </p:sp>
      <p:sp>
        <p:nvSpPr>
          <p:cNvPr id="11266" name="副标题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816475" y="3722688"/>
            <a:ext cx="7116763" cy="15065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  <a:buSzPct val="60000"/>
            </a:pP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ea"/>
              </a:rPr>
              <a:t>深搜</a:t>
            </a:r>
            <a:r>
              <a:rPr lang="en-US" altLang="zh-CN" sz="28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                                           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buSzPct val="60000"/>
            </a:pPr>
            <a:r>
              <a:rPr lang="en-US" altLang="zh-CN" sz="28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    Teacher: 鹿秀娥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5361"/>
          <p:cNvSpPr txBox="1"/>
          <p:nvPr/>
        </p:nvSpPr>
        <p:spPr>
          <a:xfrm>
            <a:off x="1524000" y="212725"/>
            <a:ext cx="9144000" cy="6675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判断皇后是否安全，即检查同一列、同一对角线是否已有皇后，建立标志数组ｂ[1..8]控制同一列只能有一个皇后，若两皇后在同一对角线上，则其行列坐标之和或行列坐标之差相等，故亦可建立标志数组ｃ[1..16]、ｄ[-7..7]控制同一对角线上只能有一个皇后。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       如果斜线不分方向，则同一斜线上两皇后的行号之差的绝对值与列号之差的绝对值相同。在这种方式下，要表示两个皇后I和J不在同一列或斜线上的条件可以描述为：A[I]&lt;&gt;A[J] AND ABS(I-J)&lt;&gt;ABS(A[I]-A[J]){I和J分别表示两个皇后的行号}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【参考程序】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#include&lt;cstdio&gt;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#include&lt;iostream&gt;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#include&lt;cstdlib&gt;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#include&lt;iomanip&gt;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using namespace std;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bool d[100]={0},b[100]={0},c[100]={0};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int sum=0,a[100];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int search(int);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int print();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int main()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 search(1);     //从第1个皇后开始放置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return 0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558800" y="4688840"/>
            <a:ext cx="80137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5720" rIns="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的应用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12655" y="5744845"/>
            <a:ext cx="171323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八皇后问题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6385"/>
          <p:cNvSpPr txBox="1"/>
          <p:nvPr/>
        </p:nvSpPr>
        <p:spPr>
          <a:xfrm>
            <a:off x="1524000" y="60325"/>
            <a:ext cx="9144000" cy="6675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int search(int i)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{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int j;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for (j=1;j&lt;=8;j++)                          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//每个皇后都有8位置(列)可以试放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　　if ((!b[j])&amp;&amp;(!c[i+j])&amp;&amp;(!d[i-j+7]))      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//寻找放置皇后的位置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　//由于C++不能操作负数组，因此考虑加7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{                                         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//放置皇后,建立相应标志值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  a[i]=j;                                 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//摆放皇后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  b[j]=1;                                 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//宣布占领第j列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  c[i+j]=1;                               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//占领两个对角线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  d[i-j+7]=1;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  if (i==8) print();                      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//８个皇后都放置好,输出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    else search(i+1);                     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           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//继续递归放置下一个皇后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  b[j]=0;                                 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//递归返回即为回溯一步,当前皇后退出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  c[i+j]=0;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  d[i-j+7]=0;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}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int print()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{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int i;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sum++;                                    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//方案数累加1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cout&lt;&lt;"sum="&lt;&lt;sum&lt;&lt;endl;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for (i=1;i&lt;=8;i++)                        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           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//输出一种方案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  cout&lt;&lt;setw(4)&lt;&lt;a[i];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cout&lt;&lt;endl; </a:t>
            </a:r>
          </a:p>
          <a:p>
            <a:pPr lvl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558800" y="4688840"/>
            <a:ext cx="80137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5720" rIns="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的应用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314305" y="5967095"/>
            <a:ext cx="171323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八皇后问题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十进制数N和其它d进制数的转换</a:t>
            </a:r>
          </a:p>
          <a:p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算法原理：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N=(N / d)×d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＋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N % d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（其中 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/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为整除运算，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%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为求余运算）。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289" name="Rectangle 2"/>
          <p:cNvSpPr>
            <a:spLocks noGrp="1"/>
          </p:cNvSpPr>
          <p:nvPr/>
        </p:nvSpPr>
        <p:spPr>
          <a:xfrm>
            <a:off x="722630" y="328613"/>
            <a:ext cx="8459788" cy="7921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5720" rIns="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sz="4000"/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(DFS)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的应用：栈和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dfs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结合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5515" y="2096770"/>
            <a:ext cx="4945380" cy="472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#include&lt;iostream&gt;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const int maxn=100;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int top=0,i=0;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int a[maxn];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using namespace std;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int main()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{	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	int n,m;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	cin&gt;&gt;n&gt;&gt;m;	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	while(n!=0)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	{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		top++;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		a[top]=n%m;		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		n=n/m;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	}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	for(int i=top;i&gt;0;i--)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cout&lt;&lt;a[i]&lt;&lt;' ';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	return 0;</a:t>
            </a:r>
          </a:p>
          <a:p>
            <a:r>
              <a: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25235" y="2096770"/>
            <a:ext cx="4302760" cy="472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#include&lt;iostream&gt;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#include&lt;stack&gt;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using namespace std;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int main()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{	stack &lt;int&gt; s;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int n,m;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cin&gt;&gt;n&gt;&gt;m;	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while(n!=0)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{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	s.push(n%m);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	n=n/m;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}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while(!s.empty())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{		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	cout&lt;&lt;s.top()&lt;&lt;' ';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	s.pop();		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}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return 0;</a:t>
            </a: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>
          <a:xfrm>
            <a:off x="1339850" y="1120775"/>
            <a:ext cx="4356100" cy="701675"/>
          </a:xfrm>
        </p:spPr>
        <p:txBody>
          <a:bodyPr/>
          <a:lstStyle/>
          <a:p>
            <a:r>
              <a:rPr lang="zh-CN" altLang="en-US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从小到大输出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位二进制数</a:t>
            </a:r>
          </a:p>
        </p:txBody>
      </p:sp>
      <p:sp>
        <p:nvSpPr>
          <p:cNvPr id="36868" name="矩形 36867"/>
          <p:cNvSpPr/>
          <p:nvPr/>
        </p:nvSpPr>
        <p:spPr>
          <a:xfrm>
            <a:off x="6816725" y="981075"/>
            <a:ext cx="3527425" cy="5214620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#include&lt;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iostream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&gt;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using namespace std;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n,ans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;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 a[10];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void print(){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	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for(int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 i=1;i&lt;=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n;i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++)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	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&lt;&lt;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a[i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]&lt;&lt;' ';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	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&lt;&lt;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;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}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dfs(int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 i){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	if (i&gt;n) {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ans++;print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();}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	else{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a[i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]=0;dfs(i+1);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a[i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]=1;dfs(i+1);	}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}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 main(){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	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cin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&gt;&gt;n;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	dfs(1);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	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&lt;&lt;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ans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&lt;&lt;</a:t>
            </a:r>
            <a:r>
              <a:rPr lang="en-US" altLang="zh-CN" sz="1600" b="0" err="1">
                <a:latin typeface="Constantia" panose="02030602050306030303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;</a:t>
            </a:r>
          </a:p>
          <a:p>
            <a:pPr lvl="0">
              <a:buFont typeface="Wingdings 2" panose="05020102010507070707" pitchFamily="18" charset="2"/>
              <a:buNone/>
            </a:pPr>
            <a:r>
              <a:rPr lang="en-US" altLang="zh-CN" sz="1600" b="0">
                <a:latin typeface="Constantia" panose="02030602050306030303" pitchFamily="18" charset="0"/>
                <a:ea typeface="宋体" panose="02010600030101010101" pitchFamily="2" charset="-122"/>
              </a:rPr>
              <a:t>}</a:t>
            </a:r>
            <a:endParaRPr lang="zh-CN" altLang="en-US" sz="1600" b="0" dirty="0"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36871" name="文本框 36870"/>
          <p:cNvSpPr txBox="1"/>
          <p:nvPr/>
        </p:nvSpPr>
        <p:spPr>
          <a:xfrm>
            <a:off x="1703388" y="5734050"/>
            <a:ext cx="418084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buFont typeface="Wingdings 2" panose="05020102010507070707" pitchFamily="18" charset="2"/>
              <a:buNone/>
            </a:pPr>
            <a:r>
              <a:rPr lang="zh-CN" altLang="en-US" dirty="0">
                <a:latin typeface="Constantia" panose="02030602050306030303" pitchFamily="18" charset="0"/>
                <a:ea typeface="宋体" panose="02010600030101010101" pitchFamily="2" charset="-122"/>
              </a:rPr>
              <a:t>如果是</a:t>
            </a:r>
            <a:r>
              <a:rPr lang="en-US" altLang="zh-CN">
                <a:latin typeface="Constantia" panose="02030602050306030303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Constantia" panose="02030602050306030303" pitchFamily="18" charset="0"/>
                <a:ea typeface="宋体" panose="02010600030101010101" pitchFamily="2" charset="-122"/>
              </a:rPr>
              <a:t>位</a:t>
            </a:r>
            <a:r>
              <a:rPr lang="en-US" altLang="zh-CN">
                <a:latin typeface="Constantia" panose="02030602050306030303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Constantia" panose="02030602050306030303" pitchFamily="18" charset="0"/>
                <a:ea typeface="宋体" panose="02010600030101010101" pitchFamily="2" charset="-122"/>
              </a:rPr>
              <a:t>进制数呢，</a:t>
            </a:r>
            <a:r>
              <a:rPr lang="en-US" altLang="zh-CN">
                <a:latin typeface="Constantia" panose="02030602050306030303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Constantia" panose="02030602050306030303" pitchFamily="18" charset="0"/>
                <a:ea typeface="宋体" panose="02010600030101010101" pitchFamily="2" charset="-122"/>
              </a:rPr>
              <a:t>位</a:t>
            </a:r>
            <a:r>
              <a:rPr lang="en-US" altLang="zh-CN">
                <a:latin typeface="Constantia" panose="02030602050306030303" pitchFamily="18" charset="0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Constantia" panose="02030602050306030303" pitchFamily="18" charset="0"/>
                <a:ea typeface="宋体" panose="02010600030101010101" pitchFamily="2" charset="-122"/>
              </a:rPr>
              <a:t>进制数呢？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63295" y="1600200"/>
            <a:ext cx="5109210" cy="3657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Dfs 最基本的框架：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void dfs(i:当前状态 a[i]） //开始 dfs(0);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[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if 当前状态 i 是目标 then 输出方案；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按 k 个规则扩展新状态 xx；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if 状态 xx 符合要求 then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[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记下状态 x[i+1]=xx；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[标记新状态，避免重复走； ]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dfs(i+1)；//新状态作为新起点继续搜索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[去掉标记，供后面继续走； ]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]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]</a:t>
            </a:r>
            <a:endParaRPr lang="zh-CN" altLang="en-US"/>
          </a:p>
        </p:txBody>
      </p:sp>
      <p:sp>
        <p:nvSpPr>
          <p:cNvPr id="12289" name="Rectangle 2"/>
          <p:cNvSpPr>
            <a:spLocks noGrp="1"/>
          </p:cNvSpPr>
          <p:nvPr/>
        </p:nvSpPr>
        <p:spPr>
          <a:xfrm>
            <a:off x="722630" y="328613"/>
            <a:ext cx="8459788" cy="7921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5720" rIns="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sz="4000"/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(DFS)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的应用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/>
      <p:bldP spid="368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1265"/>
          <p:cNvSpPr txBox="1"/>
          <p:nvPr/>
        </p:nvSpPr>
        <p:spPr>
          <a:xfrm>
            <a:off x="1125855" y="1120775"/>
            <a:ext cx="8686800" cy="5212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2400" b="1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任何一个大于</a:t>
            </a:r>
            <a:r>
              <a:rPr lang="en-US" altLang="zh-CN" sz="2400" b="1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b="1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的自然数</a:t>
            </a:r>
            <a:r>
              <a:rPr lang="en-US" altLang="zh-CN" sz="2400" b="1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2400" b="1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，总可以拆分成若干个小于</a:t>
            </a:r>
            <a:r>
              <a:rPr lang="en-US" altLang="zh-CN" sz="2400" b="1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2400" b="1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的自然数之和</a:t>
            </a:r>
            <a:r>
              <a:rPr lang="zh-CN" altLang="en-US" sz="2400" b="1">
                <a:solidFill>
                  <a:srgbClr val="FB5CF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  <a:p>
            <a:pPr lvl="0"/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当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n=7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共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种拆分方法：</a:t>
            </a: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7=1+1+1+1+1+1+1</a:t>
            </a: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7=1+1+1+1+1+2</a:t>
            </a: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7=1+1+1+1+3</a:t>
            </a: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7=1+1+1+2+2</a:t>
            </a: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7=1+1+1+4</a:t>
            </a: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7=1+1+2+3</a:t>
            </a: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7=1+1+5</a:t>
            </a: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7=1+2+2+2</a:t>
            </a: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7=1+2+4</a:t>
            </a: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7=1+3+3</a:t>
            </a: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7=1+6</a:t>
            </a: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7=2+2+3</a:t>
            </a: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7=2+5</a:t>
            </a: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7=3+4</a:t>
            </a: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total=14</a:t>
            </a:r>
          </a:p>
        </p:txBody>
      </p:sp>
      <p:sp>
        <p:nvSpPr>
          <p:cNvPr id="12289" name="Rectangle 2"/>
          <p:cNvSpPr>
            <a:spLocks noGrp="1"/>
          </p:cNvSpPr>
          <p:nvPr/>
        </p:nvSpPr>
        <p:spPr>
          <a:xfrm>
            <a:off x="722630" y="328613"/>
            <a:ext cx="8459788" cy="7921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5720" rIns="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sz="4000"/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(DFS)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的应用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26000" y="3108960"/>
            <a:ext cx="598170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http://codevs.cn/problem/2549/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2289"/>
          <p:cNvSpPr txBox="1"/>
          <p:nvPr/>
        </p:nvSpPr>
        <p:spPr>
          <a:xfrm>
            <a:off x="993140" y="1012825"/>
            <a:ext cx="4267200" cy="5882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2000" b="1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【参考程序】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#include&lt;cstdio&gt;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#include&lt;iostream&gt;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#include&lt;cstdlib&gt;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a[10001]={1},n,total;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search(int,int);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print(int);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main()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cin&gt;&gt;n;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search(n,1);                             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cout&lt;&lt;"total="&lt;&lt;total&lt;&lt;endl;              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return 0;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search(int s,int t)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int i;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for (i=a[t-1];i&lt;=s;i++)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if (i&lt;n)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当前数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要大于等于前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位数，且不过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2291" name="文本框 12290"/>
          <p:cNvSpPr txBox="1"/>
          <p:nvPr/>
        </p:nvSpPr>
        <p:spPr>
          <a:xfrm>
            <a:off x="6124575" y="1012825"/>
            <a:ext cx="5412105" cy="5577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      {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       a[t]=i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//保存当前拆分的数i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       s-=i;        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//s减去数i， s的值将继续拆分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       if (s==0) print(t);                    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//当s=0时，拆分结束输出结果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         else search(s,t+1);                  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//当s&gt;0时，继续递归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       s+=i;                                  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//回溯：加上拆分的数，以便产分所有可能的拆分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      }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int print(int t)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{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    cout&lt;&lt;n&lt;&lt;"=";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    for (int i=1;i&lt;=t-1;i++)                      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      cout&lt;&lt;a[i]&lt;&lt;"+";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    cout&lt;&lt;a[t]&lt;&lt;endl;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    total++;                                  </a:t>
            </a:r>
          </a:p>
          <a:p>
            <a:pPr lvl="0"/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sp>
        <p:nvSpPr>
          <p:cNvPr id="12289" name="Rectangle 2"/>
          <p:cNvSpPr>
            <a:spLocks noGrp="1"/>
          </p:cNvSpPr>
          <p:nvPr/>
        </p:nvSpPr>
        <p:spPr>
          <a:xfrm>
            <a:off x="722630" y="347663"/>
            <a:ext cx="8459788" cy="7921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5720" rIns="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sz="4000"/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(DFS)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的应用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/>
        </p:nvSpPr>
        <p:spPr>
          <a:xfrm>
            <a:off x="722630" y="347663"/>
            <a:ext cx="8459788" cy="7921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5720" rIns="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sz="4000"/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(DFS)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的应用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47510" y="682625"/>
            <a:ext cx="25400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借书问题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9700" y="1243330"/>
            <a:ext cx="9208770" cy="530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学校放暑假时，信息学辅导教师有 n 本书要分给参加培训的 n 个学生。如：A，B，C，D，E 共 5本书要分给参加培训的张、刘、王、李、孙 5 位学生，每人只能选 1 本。教师事先让每个人将自己喜爱的书填写在如下的表中，然后根据他们填写的表来分配书本，希望设计一个程序帮助教师求出可能的分配方案，使每个学生都满意。 </a:t>
            </a: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输入： </a:t>
            </a: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第一行一个数 n（学生的个数，书的数量） </a:t>
            </a: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以下共 n 行，每行 n 个 0 或 1（由空格隔开），第 i 行数据表示第 i 个同学对所有书的喜爱情况。</a:t>
            </a: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0 表示不喜欢该书，1 表示喜欢该书。 </a:t>
            </a: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输出： 所有的分配方案，每种方案一行：依次输出每个学生分到的书号。 </a:t>
            </a: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样例输入： </a:t>
            </a: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5 </a:t>
            </a: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0 0 1 1 0 </a:t>
            </a: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1 1 0 0 0 </a:t>
            </a: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0 1 1 0 0 </a:t>
            </a: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0 0 0 1 0 </a:t>
            </a: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0 1 0 0 1 </a:t>
            </a: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样例输出：</a:t>
            </a: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3 1 2 4 5 </a:t>
            </a:r>
          </a:p>
        </p:txBody>
      </p:sp>
      <p:pic>
        <p:nvPicPr>
          <p:cNvPr id="4" name="图片 3" descr="Q7RK_AG8AF_K[2XPB4MCJP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10" y="4614545"/>
            <a:ext cx="5509260" cy="19323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/>
        </p:nvSpPr>
        <p:spPr>
          <a:xfrm>
            <a:off x="722630" y="347663"/>
            <a:ext cx="8459788" cy="7921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5720" rIns="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sz="4000"/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(DFS)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的应用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25895" y="682625"/>
            <a:ext cx="25400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借书问题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5200" y="1139825"/>
            <a:ext cx="896810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分析：设二维数组 like [i][j]表示第 i 个人是否喜欢第 j 本书，希望，值为 1，不喜欢，值为0; 用数组 a [i]存储第 i 个人借书的编号；用数组 can [i]表示第 i 本书是否可借，值为 1 表示可以借，值为 0 表示不可以借，已被借走。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59255" y="1948180"/>
            <a:ext cx="4770120" cy="4968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#include&lt;iostream&gt;</a:t>
            </a:r>
          </a:p>
          <a:p>
            <a:r>
              <a:rPr lang="zh-CN" altLang="en-US" sz="1600"/>
              <a:t>using namespace std;</a:t>
            </a:r>
          </a:p>
          <a:p>
            <a:r>
              <a:rPr lang="zh-CN" altLang="en-US" sz="1600"/>
              <a:t>const int maxn=120;</a:t>
            </a:r>
          </a:p>
          <a:p>
            <a:r>
              <a:rPr lang="zh-CN" altLang="en-US" sz="1600"/>
              <a:t>int like[maxn][maxn],a[maxn],can[maxn],n;</a:t>
            </a:r>
          </a:p>
          <a:p>
            <a:r>
              <a:rPr lang="zh-CN" altLang="en-US" sz="1600"/>
              <a:t>void dfs(int i)</a:t>
            </a:r>
          </a:p>
          <a:p>
            <a:r>
              <a:rPr lang="zh-CN" altLang="en-US" sz="1600"/>
              <a:t>{</a:t>
            </a:r>
          </a:p>
          <a:p>
            <a:r>
              <a:rPr lang="zh-CN" altLang="en-US" sz="1600"/>
              <a:t> if(i==n+1) {</a:t>
            </a:r>
          </a:p>
          <a:p>
            <a:r>
              <a:rPr lang="zh-CN" altLang="en-US" sz="1600"/>
              <a:t> for(int i=1;i&lt;=n-1;i++) cout&lt;&lt;a[i]&lt;&lt;" ";</a:t>
            </a:r>
          </a:p>
          <a:p>
            <a:r>
              <a:rPr lang="zh-CN" altLang="en-US" sz="1600"/>
              <a:t> cout&lt;&lt;a[n]&lt;&lt;endl;</a:t>
            </a:r>
          </a:p>
          <a:p>
            <a:r>
              <a:rPr lang="zh-CN" altLang="en-US" sz="1600"/>
              <a:t> return;</a:t>
            </a:r>
          </a:p>
          <a:p>
            <a:r>
              <a:rPr lang="zh-CN" altLang="en-US" sz="1600"/>
              <a:t> }</a:t>
            </a:r>
          </a:p>
          <a:p>
            <a:r>
              <a:rPr lang="zh-CN" altLang="en-US" sz="1600"/>
              <a:t> for(int j=1;j&lt;=n;j++)</a:t>
            </a:r>
          </a:p>
          <a:p>
            <a:r>
              <a:rPr lang="zh-CN" altLang="en-US" sz="1600"/>
              <a:t> if(like[i][j] &amp;&amp; !can[j]) </a:t>
            </a:r>
          </a:p>
          <a:p>
            <a:r>
              <a:rPr lang="zh-CN" altLang="en-US" sz="1600"/>
              <a:t> {</a:t>
            </a:r>
          </a:p>
          <a:p>
            <a:r>
              <a:rPr lang="zh-CN" altLang="en-US" sz="1600"/>
              <a:t> a[i]=j;</a:t>
            </a:r>
          </a:p>
          <a:p>
            <a:r>
              <a:rPr lang="zh-CN" altLang="en-US" sz="1600"/>
              <a:t> can[j]=1;</a:t>
            </a:r>
          </a:p>
          <a:p>
            <a:r>
              <a:rPr lang="zh-CN" altLang="en-US" sz="1600"/>
              <a:t> dfs(i+1);</a:t>
            </a:r>
          </a:p>
          <a:p>
            <a:r>
              <a:rPr lang="zh-CN" altLang="en-US" sz="1600"/>
              <a:t> can[j]=0;</a:t>
            </a:r>
          </a:p>
          <a:p>
            <a:r>
              <a:rPr lang="zh-CN" altLang="en-US" sz="1600"/>
              <a:t> }</a:t>
            </a:r>
          </a:p>
          <a:p>
            <a:r>
              <a:rPr lang="zh-CN" altLang="en-US" sz="1600"/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25895" y="2882900"/>
            <a:ext cx="2540000" cy="256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int main()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cin&gt;&gt;n;</a:t>
            </a:r>
          </a:p>
          <a:p>
            <a:r>
              <a:rPr lang="zh-CN" altLang="en-US"/>
              <a:t>for(int i=1;i&lt;=n;i++)</a:t>
            </a:r>
          </a:p>
          <a:p>
            <a:r>
              <a:rPr lang="zh-CN" altLang="en-US"/>
              <a:t>for(int j=1;j&lt;=n;j++)</a:t>
            </a:r>
          </a:p>
          <a:p>
            <a:r>
              <a:rPr lang="zh-CN" altLang="en-US"/>
              <a:t> cin&gt;&gt;like[i][j];</a:t>
            </a:r>
          </a:p>
          <a:p>
            <a:r>
              <a:rPr lang="zh-CN" altLang="en-US"/>
              <a:t>dfs(1); </a:t>
            </a:r>
          </a:p>
          <a:p>
            <a:r>
              <a:rPr lang="zh-CN" altLang="en-US"/>
              <a:t>return 0; </a:t>
            </a:r>
          </a:p>
          <a:p>
            <a:r>
              <a:rPr lang="zh-CN" altLang="en-US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39938"/>
          <p:cNvSpPr txBox="1"/>
          <p:nvPr/>
        </p:nvSpPr>
        <p:spPr>
          <a:xfrm>
            <a:off x="2272665" y="1021715"/>
            <a:ext cx="8610600" cy="52946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全排列问题(Form.cpp)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【问题描述】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       输出自然数1到n所有不重复的排列，即n的全排列，要求所产生的任一数字序列中不允许出现重复的数字。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【输入格式】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    n(1≤n≤9)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【输出格式】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    由1～n组成的所有不重复的数字序列，每行一个序列。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【输入样例】Form.in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    3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【输出样例】Form.out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1  2  3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1  3  2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2  1  3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2  3  1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3  1  2</a:t>
            </a: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3  2  1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289" name="Rectangle 2"/>
          <p:cNvSpPr>
            <a:spLocks noGrp="1"/>
          </p:cNvSpPr>
          <p:nvPr/>
        </p:nvSpPr>
        <p:spPr>
          <a:xfrm>
            <a:off x="722630" y="347663"/>
            <a:ext cx="8459788" cy="7921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5720" rIns="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sz="4000"/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(DFS)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的应用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09180" y="636905"/>
            <a:ext cx="13258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全排列问题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xfrm>
            <a:off x="1076325" y="328613"/>
            <a:ext cx="8459788" cy="792162"/>
          </a:xfrm>
        </p:spPr>
        <p:txBody>
          <a:bodyPr wrap="square" lIns="0" tIns="45720" rIns="0" bIns="0" anchor="b"/>
          <a:lstStyle/>
          <a:p>
            <a:pPr eaLnBrk="1" hangingPunct="1"/>
            <a:r>
              <a:rPr lang="en-US" altLang="zh-CN" sz="4000"/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(Depth-First Search) </a:t>
            </a:r>
          </a:p>
        </p:txBody>
      </p:sp>
      <p:pic>
        <p:nvPicPr>
          <p:cNvPr id="12290" name="Picture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8" y="1484313"/>
            <a:ext cx="6911975" cy="338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Rectangle 4"/>
          <p:cNvSpPr/>
          <p:nvPr/>
        </p:nvSpPr>
        <p:spPr>
          <a:xfrm>
            <a:off x="5375275" y="4927124"/>
            <a:ext cx="1960880" cy="39624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err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dfs</a:t>
            </a: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状态空间图 </a:t>
            </a:r>
          </a:p>
        </p:txBody>
      </p:sp>
      <p:sp>
        <p:nvSpPr>
          <p:cNvPr id="12292" name="Text Box 5"/>
          <p:cNvSpPr txBox="1"/>
          <p:nvPr/>
        </p:nvSpPr>
        <p:spPr>
          <a:xfrm>
            <a:off x="2063750" y="5348288"/>
            <a:ext cx="80279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00000"/>
              </a:lnSpc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状态搜索树：先扩展最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左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边的结点，再扩展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右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边的结点</a:t>
            </a:r>
            <a:r>
              <a:rPr lang="zh-CN" altLang="en-US" sz="2400" b="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grpSp>
        <p:nvGrpSpPr>
          <p:cNvPr id="12293" name="Group 6"/>
          <p:cNvGrpSpPr/>
          <p:nvPr/>
        </p:nvGrpSpPr>
        <p:grpSpPr>
          <a:xfrm>
            <a:off x="7032625" y="3284538"/>
            <a:ext cx="1439863" cy="517525"/>
            <a:chOff x="3470" y="2069"/>
            <a:chExt cx="907" cy="326"/>
          </a:xfrm>
        </p:grpSpPr>
        <p:sp>
          <p:nvSpPr>
            <p:cNvPr id="12294" name="Text Box 7"/>
            <p:cNvSpPr txBox="1"/>
            <p:nvPr/>
          </p:nvSpPr>
          <p:spPr>
            <a:xfrm>
              <a:off x="3606" y="2069"/>
              <a:ext cx="77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lnSpc>
                  <a:spcPct val="100000"/>
                </a:lnSpc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rPr>
                <a:t>目标</a:t>
              </a:r>
            </a:p>
          </p:txBody>
        </p:sp>
        <p:sp>
          <p:nvSpPr>
            <p:cNvPr id="12295" name="Oval 8"/>
            <p:cNvSpPr/>
            <p:nvPr/>
          </p:nvSpPr>
          <p:spPr>
            <a:xfrm>
              <a:off x="3470" y="2160"/>
              <a:ext cx="182" cy="182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43009"/>
          <p:cNvSpPr txBox="1"/>
          <p:nvPr/>
        </p:nvSpPr>
        <p:spPr>
          <a:xfrm>
            <a:off x="1524000" y="0"/>
            <a:ext cx="9144000" cy="121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N皇后问题(Queen.cpp)</a:t>
            </a:r>
          </a:p>
          <a:p>
            <a:pPr lvl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【问题描述】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在N*N的棋盘上放置N个皇后（n&lt;=10）而彼此不受攻击（即在棋盘的任一行，任一列和任一对角线上不能放置2个皇后），编程求解所有的摆放方法。</a:t>
            </a:r>
          </a:p>
        </p:txBody>
      </p:sp>
      <p:grpSp>
        <p:nvGrpSpPr>
          <p:cNvPr id="43011" name="组合 43010"/>
          <p:cNvGrpSpPr/>
          <p:nvPr/>
        </p:nvGrpSpPr>
        <p:grpSpPr>
          <a:xfrm>
            <a:off x="2743200" y="1219200"/>
            <a:ext cx="6629400" cy="2819400"/>
            <a:chOff x="0" y="0"/>
            <a:chExt cx="7200" cy="3995"/>
          </a:xfrm>
        </p:grpSpPr>
        <p:pic>
          <p:nvPicPr>
            <p:cNvPr id="43012" name="图片 43011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200" cy="37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3013" name="文本框 43012"/>
            <p:cNvSpPr txBox="1"/>
            <p:nvPr/>
          </p:nvSpPr>
          <p:spPr>
            <a:xfrm>
              <a:off x="2402" y="3516"/>
              <a:ext cx="2340" cy="47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lvl="0"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014" name="矩形 43013"/>
          <p:cNvSpPr/>
          <p:nvPr/>
        </p:nvSpPr>
        <p:spPr>
          <a:xfrm>
            <a:off x="4877435" y="3824764"/>
            <a:ext cx="17830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八皇后的两组解</a:t>
            </a:r>
          </a:p>
        </p:txBody>
      </p:sp>
      <p:sp>
        <p:nvSpPr>
          <p:cNvPr id="43015" name="文本框 43014"/>
          <p:cNvSpPr txBox="1"/>
          <p:nvPr/>
        </p:nvSpPr>
        <p:spPr>
          <a:xfrm>
            <a:off x="1524000" y="4114800"/>
            <a:ext cx="7924800" cy="2834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输入格式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输出格式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每行输出一种方案，每种方案顺序输出皇后所在的列号，各个数之间有空格隔开。若无方案，则输出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no solute!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输入样例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】Queen.in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4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输出样例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】Queen.out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2  4  1  3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3  1  4  2</a:t>
            </a:r>
          </a:p>
        </p:txBody>
      </p:sp>
      <p:pic>
        <p:nvPicPr>
          <p:cNvPr id="43016" name="图片 430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88" y="1700213"/>
            <a:ext cx="228600" cy="16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46081"/>
          <p:cNvSpPr txBox="1"/>
          <p:nvPr/>
        </p:nvSpPr>
        <p:spPr>
          <a:xfrm>
            <a:off x="1752600" y="288925"/>
            <a:ext cx="8763000" cy="5882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工作分配问题</a:t>
            </a: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问题描述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设有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件工作分配给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个人。将工作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分配给第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个人所需的费用为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cij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。试设计一个算法，为每一个人都分配一件不同的工作，并使总费用达到最小。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编程任务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设计一个算法，对于给定的工作费用，计算最佳工作分配方案，使总费用达到最小。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输入格式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由文件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job.in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给出输入数据。第一行有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个正整数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 (1≤n≤20)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。接下来的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行，每行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个数，第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行表示第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个人各项工作费用。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输出格式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将计算出的最小总费用输出到文件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job.out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输入样例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4  2  5</a:t>
            </a: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2  3  6</a:t>
            </a: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3  4  5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输出样例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47105"/>
          <p:cNvSpPr txBox="1"/>
          <p:nvPr/>
        </p:nvSpPr>
        <p:spPr>
          <a:xfrm>
            <a:off x="1905000" y="517525"/>
            <a:ext cx="8458200" cy="46634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装载问题</a:t>
            </a: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问题描述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有一批共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个集装箱要装上艘载重量为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的轮船，其中集装箱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的重量为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wi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。找出一种最优装载方案，将轮船尽可能装满，即在装载体积不受限制的情况下，将尽可能重的集装箱装上轮船。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输入格式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由文件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load.in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给出输入数据。第一行有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个正整数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是集装箱数，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是轮船的载重量。接下来的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行中有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个正整数，表示集装箱的重量。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输出格式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将计算出的最大装载重量输出到文件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load.out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输入样例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5 10</a:t>
            </a: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7 2 6 5 4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输出样例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10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48129"/>
          <p:cNvSpPr txBox="1"/>
          <p:nvPr/>
        </p:nvSpPr>
        <p:spPr>
          <a:xfrm>
            <a:off x="1524000" y="-74612"/>
            <a:ext cx="9144000" cy="64541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部落卫队</a:t>
            </a:r>
          </a:p>
          <a:p>
            <a:pPr lvl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问题描述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原始部落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byteland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中的居民们为了争夺有限的资源，经常发生冲突。几乎每个居民都有他的仇敌。部落酋长为了组织一支保卫部落的队伍，希望从部落的居民中选出最多的居民入伍，并保证队伍中任何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个人都不是仇敌。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编程任务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给定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byteland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部落中居民间的仇敌关系，编程计算组成部落卫队的最佳方案。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输入格式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行有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个正整数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，表示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byteland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部落中有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个居民，居民间有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个仇敌关系。居民编号为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。接下来的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行中，每行有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个正整数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，表示居民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与居民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是仇敌。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输出格式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行是部落卫队的顶人数；文件的第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行是卫队组成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 i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1≤i≤n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xi =0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表示居民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不在卫队中，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xi=1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表示居民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在卫队中。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5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输入样例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5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7  10</a:t>
            </a:r>
          </a:p>
          <a:p>
            <a:pPr lvl="0">
              <a:lnSpc>
                <a:spcPct val="85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1  2</a:t>
            </a:r>
          </a:p>
          <a:p>
            <a:pPr lvl="0">
              <a:lnSpc>
                <a:spcPct val="85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1  4</a:t>
            </a:r>
          </a:p>
          <a:p>
            <a:pPr lvl="0">
              <a:lnSpc>
                <a:spcPct val="85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2  4</a:t>
            </a:r>
          </a:p>
          <a:p>
            <a:pPr lvl="0">
              <a:lnSpc>
                <a:spcPct val="85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2  3</a:t>
            </a:r>
          </a:p>
          <a:p>
            <a:pPr lvl="0">
              <a:lnSpc>
                <a:spcPct val="85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2  5</a:t>
            </a:r>
          </a:p>
          <a:p>
            <a:pPr lvl="0">
              <a:lnSpc>
                <a:spcPct val="85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2  6</a:t>
            </a:r>
          </a:p>
          <a:p>
            <a:pPr lvl="0">
              <a:lnSpc>
                <a:spcPct val="85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3  5</a:t>
            </a:r>
          </a:p>
          <a:p>
            <a:pPr lvl="0">
              <a:lnSpc>
                <a:spcPct val="85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3  6</a:t>
            </a:r>
          </a:p>
          <a:p>
            <a:pPr lvl="0">
              <a:lnSpc>
                <a:spcPct val="85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4  5</a:t>
            </a:r>
          </a:p>
          <a:p>
            <a:pPr lvl="0">
              <a:lnSpc>
                <a:spcPct val="85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5  6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矩形 48130"/>
          <p:cNvSpPr/>
          <p:nvPr/>
        </p:nvSpPr>
        <p:spPr>
          <a:xfrm>
            <a:off x="3048000" y="4038600"/>
            <a:ext cx="45720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输出样例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  <a:p>
            <a:pPr lvl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1 0 1 0 0 0 1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49153"/>
          <p:cNvSpPr txBox="1"/>
          <p:nvPr/>
        </p:nvSpPr>
        <p:spPr>
          <a:xfrm>
            <a:off x="1676400" y="365125"/>
            <a:ext cx="8763000" cy="5577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最佳调度问题</a:t>
            </a: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问题描述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假设有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个任务由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个可并行工作的机器完成。完成任务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需要的时间为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ti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。试设计一个算法找出完成这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个任务的最佳调度，使得完成全部任务的时间最早。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编程任务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对任意给定的整数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，以及完成任务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需要的时间为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ti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i=1~n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。编程计算完成这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个任务的最佳调度。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输入格式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由文件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machine.in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给出输入数据。第一行有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个正整数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。第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行的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个正整数是完成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个任务需要的时间。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输出格式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将计算出的完成全部任务的最早时间输出到文件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machine.out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输入样例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7  3</a:t>
            </a: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2  14  4  16  6  5  3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输出样例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17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838200" y="1249363"/>
            <a:ext cx="10515600" cy="4919662"/>
          </a:xfrm>
        </p:spPr>
        <p:txBody>
          <a:bodyPr anchor="t"/>
          <a:lstStyle/>
          <a:p>
            <a:pPr>
              <a:buFont typeface="Arial" panose="020B0604020202020204" pitchFamily="34" charset="0"/>
            </a:pPr>
            <a:endParaRPr lang="zh-CN" alt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838200" y="1249363"/>
            <a:ext cx="10515600" cy="4919662"/>
          </a:xfrm>
        </p:spPr>
        <p:txBody>
          <a:bodyPr anchor="t"/>
          <a:lstStyle/>
          <a:p>
            <a:pPr>
              <a:buFont typeface="Arial" panose="020B0604020202020204" pitchFamily="34" charset="0"/>
            </a:pPr>
            <a:endParaRPr lang="zh-CN" alt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838200" y="1249363"/>
            <a:ext cx="10515600" cy="4919662"/>
          </a:xfrm>
        </p:spPr>
        <p:txBody>
          <a:bodyPr anchor="t"/>
          <a:lstStyle/>
          <a:p>
            <a:pPr>
              <a:buFont typeface="Arial" panose="020B0604020202020204" pitchFamily="34" charset="0"/>
            </a:pPr>
            <a:endParaRPr lang="zh-CN" alt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xfrm>
            <a:off x="1076325" y="328613"/>
            <a:ext cx="8459788" cy="792162"/>
          </a:xfrm>
        </p:spPr>
        <p:txBody>
          <a:bodyPr wrap="square" lIns="0" tIns="45720" rIns="0" bIns="0" anchor="b"/>
          <a:lstStyle/>
          <a:p>
            <a:pPr eaLnBrk="1" hangingPunct="1"/>
            <a:r>
              <a:rPr lang="en-US" altLang="zh-CN" sz="4000"/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(Depth-First Search)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94460" y="1581785"/>
            <a:ext cx="8553450" cy="2651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 如迷宫问题：进入迷宫后，先随意选择一个前进方向，一步步向前试探前进,如果碰到死胡同，说明前进方向已无路可走，这时，首先看其它方向是否还有路可走，如果有路可走，则沿该方向再向前试探；如果已无路可走，则返回一步，再看其它方向是否还有路可走；如果有路可走，则沿该方向再向前试探。按此原则不断搜索回溯再搜索，直到找到新的出路或从原路返回入口处无解为止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70020" y="4839335"/>
            <a:ext cx="491172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不撞南墙不回头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执行过程如下：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（1）定义合适的状态描述（有用的状态）；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（2）初始状态(起点)、目标状态；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（3）明确从某一状态出发向下一个状态扩展的规则和方法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Dfs 最基本的框架：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void dfs(i:当前状态 a[i]） //开始 dfs(0);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[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if 当前状态 i 是目标 then 输出方案；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按 k 个规则扩展新状态 xx；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 if 状态 xx 符合要求 then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 [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记下状态 x[i+1]=xx；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[标记新状态，避免重复走； ]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dfs(i+1)；//新状态作为新起点继续搜索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[去掉标记，供后面继续走； ]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]</a:t>
            </a:r>
          </a:p>
          <a:p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]</a:t>
            </a:r>
          </a:p>
        </p:txBody>
      </p:sp>
      <p:sp>
        <p:nvSpPr>
          <p:cNvPr id="12289" name="Rectangle 2"/>
          <p:cNvSpPr>
            <a:spLocks noGrp="1"/>
          </p:cNvSpPr>
          <p:nvPr/>
        </p:nvSpPr>
        <p:spPr>
          <a:xfrm>
            <a:off x="722630" y="328613"/>
            <a:ext cx="8459788" cy="7921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5720" rIns="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sz="4000" dirty="0"/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(DFS)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http://noi.openjudge.cn/ch0205/1792/     迷宫</a:t>
            </a:r>
            <a:endParaRPr lang="en-US" altLang="zh-CN" dirty="0"/>
          </a:p>
        </p:txBody>
      </p:sp>
      <p:sp>
        <p:nvSpPr>
          <p:cNvPr id="12289" name="Rectangle 2"/>
          <p:cNvSpPr>
            <a:spLocks noGrp="1"/>
          </p:cNvSpPr>
          <p:nvPr/>
        </p:nvSpPr>
        <p:spPr>
          <a:xfrm>
            <a:off x="722630" y="328613"/>
            <a:ext cx="8459788" cy="7921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5720" rIns="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sz="4000" dirty="0"/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(DFS)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的应用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30" y="1862589"/>
            <a:ext cx="66389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530" y="1934026"/>
            <a:ext cx="12477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9440" y="1950176"/>
            <a:ext cx="5078128" cy="4157119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）定义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二维数组</a:t>
            </a:r>
            <a:r>
              <a:rPr lang="en-US" altLang="zh-CN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a[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][ ]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存储状态</a:t>
            </a:r>
            <a:endParaRPr lang="en-US" altLang="zh-CN" sz="20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）输入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初始状态(起点)、目标状态</a:t>
            </a:r>
            <a:r>
              <a:rPr lang="zh-CN" altLang="en-US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en-US" altLang="zh-CN" sz="20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）四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</a:t>
            </a:r>
            <a:r>
              <a:rPr lang="zh-CN" altLang="en-US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方向的处理</a:t>
            </a:r>
            <a:endParaRPr lang="en-US" altLang="zh-CN" sz="20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2000" dirty="0" err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Dfs</a:t>
            </a:r>
            <a:r>
              <a:rPr lang="zh-CN" altLang="en-US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（）</a:t>
            </a:r>
            <a:endParaRPr lang="en-US" altLang="zh-CN" sz="20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不出界 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没访问</a:t>
            </a:r>
            <a:r>
              <a:rPr lang="zh-CN" altLang="en-US" sz="2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可以走 </a:t>
            </a:r>
            <a:endParaRPr lang="zh-CN" altLang="en-US" sz="20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0600" y="1401536"/>
            <a:ext cx="6218722" cy="4919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执行过程如下：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（1）定义合适的状态描述（有用的状态）；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（2）初始状态(起点)、目标状态；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（3）明确从某一状态出发向下一个状态扩展的规则和方法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Dfs 最基本的框架：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void dfs(i:当前状态 a[i]） //开始 dfs(0);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[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if 当前状态 i 是目标 then 输出方案；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按 k 个规则扩展新状态 xx；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if 状态 xx 符合要求 then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[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记下状态 x[i+1]=xx；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[标记新状态，避免重复走； 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dfs(i+1)；//新状态作为新起点继续搜索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[去掉标记，供后面继续走； 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]</a:t>
            </a:r>
          </a:p>
          <a:p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]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2"/>
          <p:cNvSpPr>
            <a:spLocks noGrp="1"/>
          </p:cNvSpPr>
          <p:nvPr/>
        </p:nvSpPr>
        <p:spPr>
          <a:xfrm>
            <a:off x="722630" y="328613"/>
            <a:ext cx="8459788" cy="7921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5720" rIns="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sz="4000" dirty="0"/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(DFS) </a:t>
            </a:r>
          </a:p>
        </p:txBody>
      </p:sp>
    </p:spTree>
    <p:extLst>
      <p:ext uri="{BB962C8B-B14F-4D97-AF65-F5344CB8AC3E}">
        <p14:creationId xmlns:p14="http://schemas.microsoft.com/office/powerpoint/2010/main" val="311224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5945" y="2011680"/>
            <a:ext cx="583755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#include &lt;iostream&gt;</a:t>
            </a:r>
          </a:p>
          <a:p>
            <a:r>
              <a:rPr lang="zh-CN" altLang="en-US" dirty="0"/>
              <a:t>#include &lt;cstdio&gt;</a:t>
            </a:r>
          </a:p>
          <a:p>
            <a:r>
              <a:rPr lang="zh-CN" altLang="en-US" dirty="0"/>
              <a:t>#include &lt;cstdlib&gt;</a:t>
            </a:r>
          </a:p>
          <a:p>
            <a:r>
              <a:rPr lang="zh-CN" altLang="en-US" dirty="0"/>
              <a:t>#include &lt;cstring&gt;</a:t>
            </a:r>
          </a:p>
          <a:p>
            <a:r>
              <a:rPr lang="zh-CN" altLang="en-US" dirty="0"/>
              <a:t>using namespace std;</a:t>
            </a:r>
          </a:p>
          <a:p>
            <a:r>
              <a:rPr lang="zh-CN" altLang="en-US" dirty="0"/>
              <a:t>int 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(</a:t>
            </a:r>
            <a:r>
              <a:rPr lang="zh-CN" altLang="en-US" dirty="0"/>
              <a:t>int,int);</a:t>
            </a:r>
          </a:p>
          <a:p>
            <a:r>
              <a:rPr lang="zh-CN" altLang="en-US" dirty="0"/>
              <a:t>int x,y,n,tot=0,k,ha,la,hb,lb;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char a[100][100];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int </a:t>
            </a:r>
            <a:r>
              <a:rPr lang="en-US" altLang="zh-CN" dirty="0" smtClean="0">
                <a:solidFill>
                  <a:srgbClr val="FF0000"/>
                </a:solidFill>
              </a:rPr>
              <a:t>dx</a:t>
            </a:r>
            <a:r>
              <a:rPr lang="zh-CN" altLang="en-US" dirty="0" smtClean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4]={1,0,-1,0</a:t>
            </a:r>
            <a:r>
              <a:rPr lang="zh-CN" altLang="en-US" dirty="0" smtClean="0">
                <a:solidFill>
                  <a:srgbClr val="FF0000"/>
                </a:solidFill>
              </a:rPr>
              <a:t>},</a:t>
            </a:r>
            <a:r>
              <a:rPr lang="en-US" altLang="zh-CN" dirty="0" err="1" smtClean="0">
                <a:solidFill>
                  <a:srgbClr val="FF0000"/>
                </a:solidFill>
              </a:rPr>
              <a:t>dy</a:t>
            </a:r>
            <a:r>
              <a:rPr lang="zh-CN" altLang="en-US" dirty="0" smtClean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4]={0,-1,0,1};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bool 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true;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19245" y="1420762"/>
            <a:ext cx="5222240" cy="530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cin&gt;&gt;k;</a:t>
            </a:r>
          </a:p>
          <a:p>
            <a:r>
              <a:rPr lang="zh-CN" altLang="en-US" dirty="0"/>
              <a:t>for(int i=1;i&lt;=k;++i)</a:t>
            </a:r>
          </a:p>
          <a:p>
            <a:r>
              <a:rPr lang="zh-CN" altLang="en-US" dirty="0"/>
              <a:t>{</a:t>
            </a:r>
          </a:p>
          <a:p>
            <a:r>
              <a:rPr lang="en-US" altLang="zh-CN" dirty="0" smtClean="0"/>
              <a:t>ok</a:t>
            </a:r>
            <a:r>
              <a:rPr lang="zh-CN" altLang="en-US" dirty="0" smtClean="0"/>
              <a:t>=</a:t>
            </a:r>
            <a:r>
              <a:rPr lang="zh-CN" altLang="en-US" dirty="0"/>
              <a:t>true; </a:t>
            </a:r>
          </a:p>
          <a:p>
            <a:r>
              <a:rPr lang="zh-CN" altLang="en-US" dirty="0"/>
              <a:t>cin&gt;&gt;n;</a:t>
            </a:r>
          </a:p>
          <a:p>
            <a:r>
              <a:rPr lang="zh-CN" altLang="en-US" dirty="0"/>
              <a:t>for(int j=0;j&lt;n;++j)</a:t>
            </a:r>
          </a:p>
          <a:p>
            <a:r>
              <a:rPr lang="zh-CN" altLang="en-US" dirty="0"/>
              <a:t>for(int t=0;t&lt;n;++t)</a:t>
            </a:r>
          </a:p>
          <a:p>
            <a:r>
              <a:rPr lang="zh-CN" altLang="en-US" dirty="0"/>
              <a:t>cin&gt;&gt;a[j][t];</a:t>
            </a:r>
          </a:p>
          <a:p>
            <a:r>
              <a:rPr lang="zh-CN" altLang="en-US" dirty="0"/>
              <a:t>cin&gt;&gt;ha&gt;&gt;la&gt;&gt;hb&gt;&gt;lb;</a:t>
            </a:r>
          </a:p>
          <a:p>
            <a:r>
              <a:rPr lang="zh-CN" altLang="en-US" dirty="0"/>
              <a:t>x=ha;y=la;</a:t>
            </a:r>
          </a:p>
          <a:p>
            <a:r>
              <a:rPr lang="zh-CN" altLang="en-US" dirty="0"/>
              <a:t>if(a[ha][la]=='#'||a[hb][lb]=='#') {cout&lt;&lt;"NO"&lt;&lt;endl;continue;}</a:t>
            </a:r>
          </a:p>
          <a:p>
            <a:r>
              <a:rPr lang="zh-CN" altLang="en-US" dirty="0"/>
              <a:t>else 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(</a:t>
            </a:r>
            <a:r>
              <a:rPr lang="zh-CN" altLang="en-US" dirty="0"/>
              <a:t>x,y);</a:t>
            </a:r>
          </a:p>
          <a:p>
            <a:r>
              <a:rPr lang="zh-CN" altLang="en-US" dirty="0"/>
              <a:t>if</a:t>
            </a:r>
            <a:r>
              <a:rPr lang="zh-CN" altLang="en-US" dirty="0" smtClean="0"/>
              <a:t>(</a:t>
            </a:r>
            <a:r>
              <a:rPr lang="en-US" altLang="zh-CN" dirty="0" smtClean="0"/>
              <a:t>ok</a:t>
            </a:r>
            <a:r>
              <a:rPr lang="zh-CN" altLang="en-US" dirty="0" smtClean="0"/>
              <a:t>) </a:t>
            </a:r>
            <a:r>
              <a:rPr lang="zh-CN" altLang="en-US" dirty="0"/>
              <a:t>cout&lt;&lt;"NO"&lt;&lt;endl;</a:t>
            </a:r>
          </a:p>
          <a:p>
            <a:r>
              <a:rPr lang="zh-CN" altLang="en-US" dirty="0"/>
              <a:t>else cout&lt;&lt;"YES"&lt;&lt;endl;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542655" y="1876425"/>
            <a:ext cx="2540000" cy="475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int 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(</a:t>
            </a:r>
            <a:r>
              <a:rPr lang="zh-CN" altLang="en-US" dirty="0"/>
              <a:t>int x,int y)</a:t>
            </a:r>
          </a:p>
          <a:p>
            <a:r>
              <a:rPr lang="zh-CN" altLang="en-US" dirty="0"/>
              <a:t>{</a:t>
            </a:r>
          </a:p>
          <a:p>
            <a:endParaRPr lang="zh-CN" altLang="en-US" dirty="0"/>
          </a:p>
          <a:p>
            <a:r>
              <a:rPr lang="zh-CN" altLang="en-US" dirty="0"/>
              <a:t>for(int i=0;i&lt;=3;++i)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x</a:t>
            </a:r>
            <a:r>
              <a:rPr lang="zh-CN" altLang="en-US" dirty="0" smtClean="0"/>
              <a:t>+=</a:t>
            </a:r>
            <a:r>
              <a:rPr lang="en-US" altLang="zh-CN" dirty="0" smtClean="0"/>
              <a:t>dx</a:t>
            </a:r>
            <a:r>
              <a:rPr lang="zh-CN" altLang="en-US" dirty="0" smtClean="0"/>
              <a:t>[</a:t>
            </a:r>
            <a:r>
              <a:rPr lang="zh-CN" altLang="en-US" dirty="0"/>
              <a:t>i];y</a:t>
            </a:r>
            <a:r>
              <a:rPr lang="zh-CN" altLang="en-US" dirty="0" smtClean="0"/>
              <a:t>+=</a:t>
            </a:r>
            <a:r>
              <a:rPr lang="en-US" altLang="zh-CN" dirty="0" err="1" smtClean="0"/>
              <a:t>dy</a:t>
            </a:r>
            <a:r>
              <a:rPr lang="zh-CN" altLang="en-US" dirty="0" smtClean="0"/>
              <a:t>[</a:t>
            </a:r>
            <a:r>
              <a:rPr lang="zh-CN" altLang="en-US" dirty="0"/>
              <a:t>i];</a:t>
            </a:r>
          </a:p>
          <a:p>
            <a:r>
              <a:rPr lang="zh-CN" altLang="en-US" dirty="0"/>
              <a:t>if(x&gt;=0&amp;&amp;x&lt;n&amp;&amp;y&gt;=0&amp;&amp;y&lt;n&amp;&amp;a[x][y]=='.')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a[x][y]='#';</a:t>
            </a:r>
          </a:p>
          <a:p>
            <a:r>
              <a:rPr lang="zh-CN" altLang="en-US" dirty="0"/>
              <a:t>if(x==hb&amp;&amp;y==lb) </a:t>
            </a:r>
            <a:r>
              <a:rPr lang="zh-CN" altLang="en-US" dirty="0" smtClean="0"/>
              <a:t>{</a:t>
            </a:r>
            <a:r>
              <a:rPr lang="en-US" altLang="zh-CN" dirty="0" smtClean="0"/>
              <a:t>ok</a:t>
            </a:r>
            <a:r>
              <a:rPr lang="zh-CN" altLang="en-US" dirty="0" smtClean="0"/>
              <a:t>=</a:t>
            </a:r>
            <a:r>
              <a:rPr lang="zh-CN" altLang="en-US" dirty="0"/>
              <a:t>false;break;}</a:t>
            </a:r>
          </a:p>
          <a:p>
            <a:r>
              <a:rPr lang="zh-CN" altLang="en-US" dirty="0"/>
              <a:t>else 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(</a:t>
            </a:r>
            <a:r>
              <a:rPr lang="zh-CN" altLang="en-US" dirty="0"/>
              <a:t>x,y);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x</a:t>
            </a:r>
            <a:r>
              <a:rPr lang="zh-CN" altLang="en-US" dirty="0" smtClean="0"/>
              <a:t>-=</a:t>
            </a:r>
            <a:r>
              <a:rPr lang="en-US" altLang="zh-CN" dirty="0" smtClean="0"/>
              <a:t>dx</a:t>
            </a:r>
            <a:r>
              <a:rPr lang="zh-CN" altLang="en-US" dirty="0" smtClean="0"/>
              <a:t>[</a:t>
            </a:r>
            <a:r>
              <a:rPr lang="zh-CN" altLang="en-US" dirty="0"/>
              <a:t>i];y</a:t>
            </a:r>
            <a:r>
              <a:rPr lang="zh-CN" altLang="en-US" dirty="0" smtClean="0"/>
              <a:t>-=</a:t>
            </a:r>
            <a:r>
              <a:rPr lang="en-US" altLang="zh-CN" dirty="0" err="1" smtClean="0"/>
              <a:t>dy</a:t>
            </a:r>
            <a:r>
              <a:rPr lang="zh-CN" altLang="en-US" dirty="0" smtClean="0"/>
              <a:t>[</a:t>
            </a:r>
            <a:r>
              <a:rPr lang="zh-CN" altLang="en-US" dirty="0"/>
              <a:t>i];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13313"/>
          <p:cNvSpPr txBox="1"/>
          <p:nvPr/>
        </p:nvSpPr>
        <p:spPr>
          <a:xfrm>
            <a:off x="2048510" y="1305560"/>
            <a:ext cx="8305800" cy="45415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2000" b="1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【例】要在国际象棋棋盘中放八个皇后，使任意两个皇后都不能互相吃。（提示：皇后能吃同一行、同一列、同一对角线的任意棋子。）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放置第ｉ个(行)皇后的算法为：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int search(i)；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　{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　　  int j;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　　　for (第i个皇后的位置j=1;j&lt;=8;j++ )	//在本行的8列中去试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　　　if (本行本列允许放置皇后)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　　　　{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　　　　　放置第i个皇后；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        对放置皇后的位置进行标记；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　　　　　if (i==8) 输出   //已经放完个皇后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　　　　　　  else search(i+1)；    //放置第i+1个皇后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　　　　　对放置皇后的位置释放标记，尝试下一个位置是否可行；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　　　　}</a:t>
            </a: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　}</a:t>
            </a:r>
          </a:p>
        </p:txBody>
      </p:sp>
      <p:sp>
        <p:nvSpPr>
          <p:cNvPr id="12289" name="Rectangle 2"/>
          <p:cNvSpPr>
            <a:spLocks noGrp="1"/>
          </p:cNvSpPr>
          <p:nvPr/>
        </p:nvSpPr>
        <p:spPr>
          <a:xfrm>
            <a:off x="722630" y="347663"/>
            <a:ext cx="8459788" cy="7921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5720" rIns="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sz="4000"/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(DFS)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的应用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89495" y="561340"/>
            <a:ext cx="171323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八皇后问题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14337"/>
          <p:cNvSpPr txBox="1"/>
          <p:nvPr/>
        </p:nvSpPr>
        <p:spPr>
          <a:xfrm>
            <a:off x="556260" y="1591945"/>
            <a:ext cx="5685790" cy="3017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【算法分析】</a:t>
            </a:r>
          </a:p>
          <a:p>
            <a:pPr lvl="0"/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        显然问题的关键在于如何判定某个皇后所在的行、列、斜线上是否有别的皇后；可以从矩阵的特点上找到规律，如果在同一行，则行号相同；如果在同一列上，则列号相同；如果同在／ 斜线上的行列值之和相同；如果同在＼ 斜线上的行列值之差相同；由图可验证： </a:t>
            </a:r>
          </a:p>
        </p:txBody>
      </p:sp>
      <p:graphicFrame>
        <p:nvGraphicFramePr>
          <p:cNvPr id="14339" name="表格 14338"/>
          <p:cNvGraphicFramePr/>
          <p:nvPr/>
        </p:nvGraphicFramePr>
        <p:xfrm>
          <a:off x="6496050" y="1524000"/>
          <a:ext cx="4238625" cy="4114800"/>
        </p:xfrm>
        <a:graphic>
          <a:graphicData uri="http://schemas.openxmlformats.org/drawingml/2006/table">
            <a:tbl>
              <a:tblPr/>
              <a:tblGrid>
                <a:gridCol w="469900"/>
                <a:gridCol w="468630"/>
                <a:gridCol w="469900"/>
                <a:gridCol w="469900"/>
                <a:gridCol w="467995"/>
                <a:gridCol w="469900"/>
                <a:gridCol w="469900"/>
                <a:gridCol w="468630"/>
                <a:gridCol w="48387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１</a:t>
                      </a:r>
                      <a:endParaRPr lang="zh-CN" alt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２</a:t>
                      </a:r>
                      <a:endParaRPr lang="zh-CN" alt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３</a:t>
                      </a:r>
                      <a:endParaRPr lang="zh-CN" alt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４</a:t>
                      </a:r>
                      <a:endParaRPr lang="zh-CN" alt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５</a:t>
                      </a:r>
                      <a:endParaRPr lang="zh-CN" alt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６</a:t>
                      </a:r>
                      <a:endParaRPr lang="zh-CN" alt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７</a:t>
                      </a:r>
                      <a:endParaRPr lang="zh-CN" alt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８</a:t>
                      </a:r>
                      <a:endParaRPr lang="zh-CN" altLang="en-US" sz="2400"/>
                    </a:p>
                  </a:txBody>
                  <a:tcPr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１</a:t>
                      </a:r>
                      <a:endParaRPr lang="zh-CN" altLang="en-US" sz="2400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gridSpan="8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２</a:t>
                      </a:r>
                      <a:endParaRPr lang="zh-CN" altLang="en-US" sz="2400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３</a:t>
                      </a:r>
                      <a:endParaRPr lang="zh-CN" altLang="en-US" sz="2400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４</a:t>
                      </a:r>
                      <a:endParaRPr lang="zh-CN" altLang="en-US" sz="2400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５</a:t>
                      </a:r>
                      <a:endParaRPr lang="zh-CN" altLang="en-US" sz="2400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６</a:t>
                      </a:r>
                      <a:endParaRPr lang="zh-CN" altLang="en-US" sz="2400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７</a:t>
                      </a:r>
                      <a:endParaRPr lang="zh-CN" altLang="en-US" sz="2400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８</a:t>
                      </a:r>
                      <a:endParaRPr lang="zh-CN" altLang="en-US" sz="2400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cap="flat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cap="flat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cap="flat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cap="flat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cap="flat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cap="flat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cap="flat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  <a:lnB cap="flat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4362" name="表格 14361"/>
          <p:cNvGraphicFramePr/>
          <p:nvPr/>
        </p:nvGraphicFramePr>
        <p:xfrm>
          <a:off x="6991350" y="2065338"/>
          <a:ext cx="3848100" cy="3512820"/>
        </p:xfrm>
        <a:graphic>
          <a:graphicData uri="http://schemas.openxmlformats.org/drawingml/2006/table">
            <a:tbl>
              <a:tblPr/>
              <a:tblGrid>
                <a:gridCol w="476250"/>
                <a:gridCol w="474980"/>
                <a:gridCol w="474345"/>
                <a:gridCol w="476250"/>
                <a:gridCol w="476250"/>
                <a:gridCol w="488950"/>
                <a:gridCol w="490855"/>
                <a:gridCol w="490220"/>
              </a:tblGrid>
              <a:tr h="4381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4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4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▲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4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lang="zh-CN" altLang="en-US" sz="2000"/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hlink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9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5" name="文本框 14444"/>
          <p:cNvSpPr txBox="1"/>
          <p:nvPr/>
        </p:nvSpPr>
        <p:spPr>
          <a:xfrm>
            <a:off x="1058545" y="5638800"/>
            <a:ext cx="8915400" cy="1005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考虑每行有且仅有一个皇后，设一维数组Ａ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[1..8]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表示皇后的放置：第ｉ行皇后放在第ｊ列，用Ａ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[i]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j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来表示，即下标是行数，内容是列数。例如：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A[3]=5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就表示第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个皇后在第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行第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列上。</a:t>
            </a:r>
          </a:p>
        </p:txBody>
      </p:sp>
      <p:sp>
        <p:nvSpPr>
          <p:cNvPr id="12289" name="Rectangle 2"/>
          <p:cNvSpPr>
            <a:spLocks noGrp="1"/>
          </p:cNvSpPr>
          <p:nvPr/>
        </p:nvSpPr>
        <p:spPr>
          <a:xfrm>
            <a:off x="722630" y="347663"/>
            <a:ext cx="8459788" cy="7921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5720" rIns="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sz="4000"/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深度优先搜索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(DFS)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的应用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89495" y="561340"/>
            <a:ext cx="171323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八皇后问题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10、12、15、20、24、29、31、32"/>
  <p:tag name="KSO_WM_TEMPLATE_CATEGORY" val="custom"/>
  <p:tag name="KSO_WM_TEMPLATE_INDEX" val="160444"/>
  <p:tag name="KSO_WM_SLIDE_ID" val="custom16044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a"/>
  <p:tag name="KSO_WM_UNIT_INDEX" val="1"/>
  <p:tag name="KSO_WM_UNIT_ID" val="custom160444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b"/>
  <p:tag name="KSO_WM_UNIT_INDEX" val="1"/>
  <p:tag name="KSO_WM_UNIT_ID" val="custom160444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1_A000120140530A70PPBG">
  <a:themeElements>
    <a:clrScheme name="160160.160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3561</Words>
  <Application>Microsoft Office PowerPoint</Application>
  <PresentationFormat>自定义</PresentationFormat>
  <Paragraphs>530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1_A000120140530A70PPBG</vt:lpstr>
      <vt:lpstr>PowerPoint 演示文稿</vt:lpstr>
      <vt:lpstr> 深度优先搜索(Depth-First Search) </vt:lpstr>
      <vt:lpstr> 深度优先搜索(Depth-First Search)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s1</cp:lastModifiedBy>
  <cp:revision>526</cp:revision>
  <dcterms:created xsi:type="dcterms:W3CDTF">2016-08-31T11:05:00Z</dcterms:created>
  <dcterms:modified xsi:type="dcterms:W3CDTF">2017-02-06T03:37:49Z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