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1263" r:id="rId4"/>
    <p:sldId id="1264" r:id="rId5"/>
    <p:sldId id="1265" r:id="rId6"/>
    <p:sldId id="1266" r:id="rId8"/>
    <p:sldId id="1267" r:id="rId9"/>
    <p:sldId id="1268" r:id="rId10"/>
    <p:sldId id="1269" r:id="rId11"/>
    <p:sldId id="1271" r:id="rId12"/>
    <p:sldId id="1272" r:id="rId13"/>
    <p:sldId id="1273" r:id="rId14"/>
    <p:sldId id="1274" r:id="rId15"/>
    <p:sldId id="1275" r:id="rId16"/>
    <p:sldId id="1276" r:id="rId17"/>
    <p:sldId id="1277" r:id="rId18"/>
    <p:sldId id="1281" r:id="rId19"/>
    <p:sldId id="1280" r:id="rId2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B5CFD"/>
    <a:srgbClr val="1837F8"/>
    <a:srgbClr val="7A0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7"/>
    <p:restoredTop sz="95741"/>
  </p:normalViewPr>
  <p:slideViewPr>
    <p:cSldViewPr snapToGrid="0" showGuides="1">
      <p:cViewPr>
        <p:scale>
          <a:sx n="99" d="100"/>
          <a:sy n="99" d="100"/>
        </p:scale>
        <p:origin x="-72" y="216"/>
      </p:cViewPr>
      <p:guideLst>
        <p:guide orient="horz" pos="2160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45057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5059" name="文本占位符 45058"/>
          <p:cNvSpPr>
            <a:spLocks noGrp="1" noRot="1"/>
          </p:cNvSpPr>
          <p:nvPr>
            <p:ph type="body" idx="1"/>
          </p:nvPr>
        </p:nvSpPr>
        <p:spPr/>
        <p:txBody>
          <a:bodyPr anchor="ctr"/>
          <a:p>
            <a:pPr lvl="0"/>
            <a:r>
              <a:rPr lang="en-US" altLang="zh-CN" dirty="0"/>
              <a:t>#include&lt;iostream&gt;</a:t>
            </a:r>
            <a:endParaRPr lang="en-US" altLang="zh-CN" dirty="0"/>
          </a:p>
          <a:p>
            <a:pPr lvl="0"/>
            <a:r>
              <a:rPr lang="en-US" altLang="zh-CN" dirty="0"/>
              <a:t>using namespace std;</a:t>
            </a:r>
            <a:endParaRPr lang="en-US" altLang="zh-CN" dirty="0"/>
          </a:p>
          <a:p>
            <a:pPr lvl="0"/>
            <a:r>
              <a:rPr lang="en-US" altLang="zh-CN" dirty="0"/>
              <a:t>int main()</a:t>
            </a:r>
            <a:endParaRPr lang="en-US" altLang="zh-CN" dirty="0"/>
          </a:p>
          <a:p>
            <a:pPr lvl="0"/>
            <a:r>
              <a:rPr lang="en-US" altLang="zh-CN" dirty="0"/>
              <a:t>{</a:t>
            </a:r>
            <a:endParaRPr lang="en-US" altLang="zh-CN" dirty="0"/>
          </a:p>
          <a:p>
            <a:pPr lvl="0"/>
            <a:r>
              <a:rPr lang="en-US" altLang="zh-CN" dirty="0"/>
              <a:t>  int n = 500,*p;</a:t>
            </a:r>
            <a:endParaRPr lang="en-US" altLang="zh-CN" dirty="0"/>
          </a:p>
          <a:p>
            <a:pPr lvl="0"/>
            <a:r>
              <a:rPr lang="en-US" altLang="zh-CN" dirty="0"/>
              <a:t>  cout&lt;&lt;sizeof(p)&lt;&lt;endl;</a:t>
            </a:r>
            <a:endParaRPr lang="en-US" altLang="zh-CN" dirty="0"/>
          </a:p>
          <a:p>
            <a:pPr lvl="0"/>
            <a:r>
              <a:rPr lang="en-US" altLang="zh-CN" dirty="0"/>
              <a:t>  cout&lt;&lt;sizeof(n)&lt;&lt;endl;</a:t>
            </a:r>
            <a:endParaRPr lang="en-US" altLang="zh-CN" dirty="0"/>
          </a:p>
          <a:p>
            <a:pPr lvl="0"/>
            <a:r>
              <a:rPr lang="en-US" altLang="zh-CN" dirty="0"/>
              <a:t>  p=&amp;n;</a:t>
            </a:r>
            <a:endParaRPr lang="en-US" altLang="zh-CN" dirty="0"/>
          </a:p>
          <a:p>
            <a:pPr lvl="0"/>
            <a:r>
              <a:rPr lang="en-US" altLang="zh-CN" dirty="0"/>
              <a:t>  cout&lt;&lt;*p&lt;&lt;endl;</a:t>
            </a:r>
            <a:endParaRPr lang="en-US" altLang="zh-CN" dirty="0"/>
          </a:p>
          <a:p>
            <a:pPr lvl="0"/>
            <a:r>
              <a:rPr lang="en-US" altLang="zh-CN" dirty="0"/>
              <a:t>  return 0;  </a:t>
            </a:r>
            <a:endParaRPr lang="en-US" altLang="zh-CN" dirty="0"/>
          </a:p>
          <a:p>
            <a:pPr lvl="0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841" y="1670382"/>
            <a:ext cx="7117430" cy="160178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841" y="3311858"/>
            <a:ext cx="7117430" cy="6859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algn="l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fld id="{7D315620-FAE1-4783-ABA1-5E24C38F5D89}" type="datetime1">
              <a:rPr kumimoji="0" lang="zh-CN" altLang="en-US" b="0" i="0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zh-CN" b="0" i="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z="1200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5980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412" y="32210"/>
            <a:ext cx="109728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09728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u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623392" y="1556792"/>
            <a:ext cx="109728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  <a:defRPr sz="240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noProof="0">
                <a:latin typeface="+mn-lt"/>
                <a:ea typeface="+mn-ea"/>
              </a:defRPr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>
              <a:buFontTx/>
              <a:buNone/>
              <a:defRPr noProof="0">
                <a:latin typeface="+mn-lt"/>
                <a:ea typeface="+mn-ea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27950" y="630872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sz="1200" noProof="1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p>
            <a:pPr fontAlgn="auto"/>
            <a:fld id="{82F288E0-7875-42C4-84C8-98DBBD3BF4D2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fontAlgn="auto"/>
            <a:fld id="{7D9BB5D0-35E4-459D-AEF3-FE4D7C45CC19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19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7"/>
          <p:cNvSpPr txBox="1"/>
          <p:nvPr/>
        </p:nvSpPr>
        <p:spPr>
          <a:xfrm>
            <a:off x="1305192" y="3626809"/>
            <a:ext cx="9568915" cy="966451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defRPr>
            </a:lvl1pPr>
            <a:lvl2pPr marL="3429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6858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0287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371600"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17145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0574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24003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27432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62718"/>
            <a:ext cx="10515600" cy="1564094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3801"/>
            <a:ext cx="10515600" cy="80043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5271"/>
            <a:ext cx="5181600" cy="48216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5271"/>
            <a:ext cx="5181600" cy="48216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483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3577"/>
            <a:ext cx="5157787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9711"/>
            <a:ext cx="5157787" cy="415698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03577"/>
            <a:ext cx="5183188" cy="572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9711"/>
            <a:ext cx="5183188" cy="415698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algn="l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buClrTx/>
              <a:buSzTx/>
              <a:buFontTx/>
              <a:defRPr/>
            </a:pPr>
            <a:endParaRPr kumimoji="0" lang="zh-CN" altLang="en-US" sz="1800" b="0" i="0" kern="1200" cap="none" spc="0" normalizeH="0" baseline="0" noProof="1"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zh-CN" altLang="en-US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8"/>
          <p:cNvGrpSpPr/>
          <p:nvPr/>
        </p:nvGrpSpPr>
        <p:grpSpPr>
          <a:xfrm>
            <a:off x="3797300" y="879475"/>
            <a:ext cx="4597400" cy="5099050"/>
            <a:chOff x="2951163" y="1466850"/>
            <a:chExt cx="3522662" cy="3906838"/>
          </a:xfrm>
        </p:grpSpPr>
        <p:sp>
          <p:nvSpPr>
            <p:cNvPr id="5125" name="Freeform 93"/>
            <p:cNvSpPr/>
            <p:nvPr>
              <p:custDataLst>
                <p:tags r:id="rId2"/>
              </p:custDataLst>
            </p:nvPr>
          </p:nvSpPr>
          <p:spPr>
            <a:xfrm>
              <a:off x="3715055" y="2611413"/>
              <a:ext cx="2592125" cy="458554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66161564"/>
                </a:cxn>
                <a:cxn ang="0">
                  <a:pos x="0" y="727583982"/>
                </a:cxn>
                <a:cxn ang="0">
                  <a:pos x="2147483647" y="536246376"/>
                </a:cxn>
                <a:cxn ang="0">
                  <a:pos x="2147483647" y="0"/>
                </a:cxn>
              </a:cxnLst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6" name="Freeform 94"/>
            <p:cNvSpPr/>
            <p:nvPr>
              <p:custDataLst>
                <p:tags r:id="rId3"/>
              </p:custDataLst>
            </p:nvPr>
          </p:nvSpPr>
          <p:spPr>
            <a:xfrm>
              <a:off x="3714750" y="2611438"/>
              <a:ext cx="2600325" cy="45878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66330131"/>
                </a:cxn>
                <a:cxn ang="0">
                  <a:pos x="0" y="728323569"/>
                </a:cxn>
                <a:cxn ang="0">
                  <a:pos x="2147483647" y="536791902"/>
                </a:cxn>
                <a:cxn ang="0">
                  <a:pos x="2147483647" y="0"/>
                </a:cxn>
              </a:cxnLst>
              <a:pathLst>
                <a:path w="1638" h="289">
                  <a:moveTo>
                    <a:pt x="1633" y="0"/>
                  </a:moveTo>
                  <a:lnTo>
                    <a:pt x="0" y="66"/>
                  </a:lnTo>
                  <a:lnTo>
                    <a:pt x="0" y="289"/>
                  </a:lnTo>
                  <a:lnTo>
                    <a:pt x="1638" y="213"/>
                  </a:lnTo>
                  <a:lnTo>
                    <a:pt x="163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7" name="Freeform 95"/>
            <p:cNvSpPr/>
            <p:nvPr>
              <p:custDataLst>
                <p:tags r:id="rId4"/>
              </p:custDataLst>
            </p:nvPr>
          </p:nvSpPr>
          <p:spPr>
            <a:xfrm>
              <a:off x="3119025" y="3827738"/>
              <a:ext cx="2359794" cy="45004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3178403"/>
                </a:cxn>
                <a:cxn ang="0">
                  <a:pos x="12608859" y="713154935"/>
                </a:cxn>
                <a:cxn ang="0">
                  <a:pos x="2147483647" y="534866201"/>
                </a:cxn>
                <a:cxn ang="0">
                  <a:pos x="2147483647" y="0"/>
                </a:cxn>
              </a:cxnLst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8" name="Freeform 96"/>
            <p:cNvSpPr/>
            <p:nvPr>
              <p:custDataLst>
                <p:tags r:id="rId5"/>
              </p:custDataLst>
            </p:nvPr>
          </p:nvSpPr>
          <p:spPr>
            <a:xfrm>
              <a:off x="3109913" y="3827463"/>
              <a:ext cx="2359025" cy="4508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3730325"/>
                </a:cxn>
                <a:cxn ang="0">
                  <a:pos x="12601575" y="715724375"/>
                </a:cxn>
                <a:cxn ang="0">
                  <a:pos x="2147483647" y="536794075"/>
                </a:cxn>
                <a:cxn ang="0">
                  <a:pos x="2147483647" y="0"/>
                </a:cxn>
              </a:cxnLst>
              <a:pathLst>
                <a:path w="1486" h="284">
                  <a:moveTo>
                    <a:pt x="1486" y="0"/>
                  </a:moveTo>
                  <a:lnTo>
                    <a:pt x="0" y="61"/>
                  </a:lnTo>
                  <a:lnTo>
                    <a:pt x="5" y="284"/>
                  </a:lnTo>
                  <a:lnTo>
                    <a:pt x="1486" y="213"/>
                  </a:lnTo>
                  <a:lnTo>
                    <a:pt x="148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9" name="Freeform 97"/>
            <p:cNvSpPr/>
            <p:nvPr>
              <p:custDataLst>
                <p:tags r:id="rId6"/>
              </p:custDataLst>
            </p:nvPr>
          </p:nvSpPr>
          <p:spPr>
            <a:xfrm>
              <a:off x="3727219" y="4737550"/>
              <a:ext cx="1481562" cy="636138"/>
            </a:xfrm>
            <a:custGeom>
              <a:avLst/>
              <a:gdLst/>
              <a:ahLst/>
              <a:cxnLst>
                <a:cxn ang="0">
                  <a:pos x="1099417457" y="0"/>
                </a:cxn>
                <a:cxn ang="0">
                  <a:pos x="2147483647" y="281858312"/>
                </a:cxn>
                <a:cxn ang="0">
                  <a:pos x="1891200395" y="548619054"/>
                </a:cxn>
                <a:cxn ang="0">
                  <a:pos x="2095451105" y="1009155998"/>
                </a:cxn>
                <a:cxn ang="0">
                  <a:pos x="0" y="510869578"/>
                </a:cxn>
                <a:cxn ang="0">
                  <a:pos x="1099417457" y="0"/>
                </a:cxn>
              </a:cxnLst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0" name="Freeform 98"/>
            <p:cNvSpPr/>
            <p:nvPr>
              <p:custDataLst>
                <p:tags r:id="rId7"/>
              </p:custDataLst>
            </p:nvPr>
          </p:nvSpPr>
          <p:spPr>
            <a:xfrm>
              <a:off x="3714750" y="4737100"/>
              <a:ext cx="1481138" cy="636588"/>
            </a:xfrm>
            <a:custGeom>
              <a:avLst/>
              <a:gdLst/>
              <a:ahLst/>
              <a:cxnLst>
                <a:cxn ang="0">
                  <a:pos x="1098788496" y="0"/>
                </a:cxn>
                <a:cxn ang="0">
                  <a:pos x="2147483647" y="282257722"/>
                </a:cxn>
                <a:cxn ang="0">
                  <a:pos x="1890117826" y="549394494"/>
                </a:cxn>
                <a:cxn ang="0">
                  <a:pos x="2094251344" y="1010584244"/>
                </a:cxn>
                <a:cxn ang="0">
                  <a:pos x="0" y="511592914"/>
                </a:cxn>
                <a:cxn ang="0">
                  <a:pos x="1098788496" y="0"/>
                </a:cxn>
              </a:cxnLst>
              <a:pathLst>
                <a:path w="933" h="401">
                  <a:moveTo>
                    <a:pt x="436" y="0"/>
                  </a:moveTo>
                  <a:lnTo>
                    <a:pt x="933" y="112"/>
                  </a:lnTo>
                  <a:lnTo>
                    <a:pt x="750" y="218"/>
                  </a:lnTo>
                  <a:lnTo>
                    <a:pt x="831" y="401"/>
                  </a:lnTo>
                  <a:lnTo>
                    <a:pt x="0" y="203"/>
                  </a:lnTo>
                  <a:lnTo>
                    <a:pt x="43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1" name="Freeform 100"/>
            <p:cNvSpPr/>
            <p:nvPr>
              <p:custDataLst>
                <p:tags r:id="rId8"/>
              </p:custDataLst>
            </p:nvPr>
          </p:nvSpPr>
          <p:spPr>
            <a:xfrm>
              <a:off x="3109913" y="2611438"/>
              <a:ext cx="3205162" cy="16668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496972813"/>
                </a:cxn>
                <a:cxn ang="0">
                  <a:pos x="12599986" y="2147483647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pathLst>
                <a:path w="2019" h="1050">
                  <a:moveTo>
                    <a:pt x="2014" y="0"/>
                  </a:moveTo>
                  <a:lnTo>
                    <a:pt x="0" y="594"/>
                  </a:lnTo>
                  <a:lnTo>
                    <a:pt x="5" y="1050"/>
                  </a:lnTo>
                  <a:lnTo>
                    <a:pt x="2019" y="457"/>
                  </a:lnTo>
                  <a:lnTo>
                    <a:pt x="2014" y="0"/>
                  </a:lnTo>
                </a:path>
              </a:pathLst>
            </a:custGeom>
            <a:solidFill>
              <a:srgbClr val="57907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2" name="Freeform 102"/>
            <p:cNvSpPr/>
            <p:nvPr>
              <p:custDataLst>
                <p:tags r:id="rId9"/>
              </p:custDataLst>
            </p:nvPr>
          </p:nvSpPr>
          <p:spPr>
            <a:xfrm>
              <a:off x="3109913" y="2611438"/>
              <a:ext cx="3197225" cy="10477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640119688"/>
                </a:cxn>
                <a:cxn ang="0">
                  <a:pos x="0" y="1496972813"/>
                </a:cxn>
                <a:cxn ang="0">
                  <a:pos x="0" y="1663303125"/>
                </a:cxn>
                <a:cxn ang="0">
                  <a:pos x="2147483647" y="191531875"/>
                </a:cxn>
                <a:cxn ang="0">
                  <a:pos x="2147483647" y="0"/>
                </a:cxn>
              </a:cxnLst>
              <a:pathLst>
                <a:path w="2014" h="660">
                  <a:moveTo>
                    <a:pt x="2014" y="0"/>
                  </a:moveTo>
                  <a:lnTo>
                    <a:pt x="2014" y="0"/>
                  </a:lnTo>
                  <a:lnTo>
                    <a:pt x="1162" y="254"/>
                  </a:lnTo>
                  <a:lnTo>
                    <a:pt x="0" y="594"/>
                  </a:lnTo>
                  <a:lnTo>
                    <a:pt x="0" y="660"/>
                  </a:lnTo>
                  <a:lnTo>
                    <a:pt x="2014" y="76"/>
                  </a:lnTo>
                  <a:lnTo>
                    <a:pt x="201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3" name="Freeform 104"/>
            <p:cNvSpPr/>
            <p:nvPr>
              <p:custDataLst>
                <p:tags r:id="rId10"/>
              </p:custDataLst>
            </p:nvPr>
          </p:nvSpPr>
          <p:spPr>
            <a:xfrm>
              <a:off x="3109913" y="3232150"/>
              <a:ext cx="3205162" cy="1046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1507054158"/>
                </a:cxn>
                <a:cxn ang="0">
                  <a:pos x="12599986" y="1660784556"/>
                </a:cxn>
                <a:cxn ang="0">
                  <a:pos x="2147483647" y="166330392"/>
                </a:cxn>
                <a:cxn ang="0">
                  <a:pos x="2147483647" y="0"/>
                </a:cxn>
              </a:cxnLst>
              <a:pathLst>
                <a:path w="2019" h="659">
                  <a:moveTo>
                    <a:pt x="2019" y="0"/>
                  </a:moveTo>
                  <a:lnTo>
                    <a:pt x="0" y="598"/>
                  </a:lnTo>
                  <a:lnTo>
                    <a:pt x="5" y="659"/>
                  </a:lnTo>
                  <a:lnTo>
                    <a:pt x="2019" y="66"/>
                  </a:lnTo>
                  <a:lnTo>
                    <a:pt x="2019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4" name="Freeform 123"/>
            <p:cNvSpPr/>
            <p:nvPr>
              <p:custDataLst>
                <p:tags r:id="rId11"/>
              </p:custDataLst>
            </p:nvPr>
          </p:nvSpPr>
          <p:spPr>
            <a:xfrm>
              <a:off x="3987526" y="1466850"/>
              <a:ext cx="1481562" cy="805208"/>
            </a:xfrm>
            <a:custGeom>
              <a:avLst/>
              <a:gdLst/>
              <a:ahLst/>
              <a:cxnLst>
                <a:cxn ang="0">
                  <a:pos x="2147483647" y="587700196"/>
                </a:cxn>
                <a:cxn ang="0">
                  <a:pos x="229465847" y="0"/>
                </a:cxn>
                <a:cxn ang="0">
                  <a:pos x="433714969" y="433838765"/>
                </a:cxn>
                <a:cxn ang="0">
                  <a:pos x="0" y="728949879"/>
                </a:cxn>
                <a:cxn ang="0">
                  <a:pos x="2147483647" y="1278816417"/>
                </a:cxn>
                <a:cxn ang="0">
                  <a:pos x="2147483647" y="587700196"/>
                </a:cxn>
              </a:cxnLst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  <a:close/>
                </a:path>
              </a:pathLst>
            </a:custGeom>
            <a:solidFill>
              <a:srgbClr val="5980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5" name="Freeform 124"/>
            <p:cNvSpPr/>
            <p:nvPr>
              <p:custDataLst>
                <p:tags r:id="rId12"/>
              </p:custDataLst>
            </p:nvPr>
          </p:nvSpPr>
          <p:spPr>
            <a:xfrm>
              <a:off x="3987800" y="1476375"/>
              <a:ext cx="1481138" cy="804863"/>
            </a:xfrm>
            <a:custGeom>
              <a:avLst/>
              <a:gdLst/>
              <a:ahLst/>
              <a:cxnLst>
                <a:cxn ang="0">
                  <a:pos x="2147483647" y="587197565"/>
                </a:cxn>
                <a:cxn ang="0">
                  <a:pos x="229335090" y="0"/>
                </a:cxn>
                <a:cxn ang="0">
                  <a:pos x="433467021" y="433467144"/>
                </a:cxn>
                <a:cxn ang="0">
                  <a:pos x="0" y="728326402"/>
                </a:cxn>
                <a:cxn ang="0">
                  <a:pos x="2147483647" y="1277720806"/>
                </a:cxn>
                <a:cxn ang="0">
                  <a:pos x="2147483647" y="587197565"/>
                </a:cxn>
              </a:cxnLst>
              <a:pathLst>
                <a:path w="933" h="507">
                  <a:moveTo>
                    <a:pt x="928" y="233"/>
                  </a:moveTo>
                  <a:lnTo>
                    <a:pt x="91" y="0"/>
                  </a:lnTo>
                  <a:lnTo>
                    <a:pt x="172" y="172"/>
                  </a:lnTo>
                  <a:lnTo>
                    <a:pt x="0" y="289"/>
                  </a:lnTo>
                  <a:lnTo>
                    <a:pt x="933" y="507"/>
                  </a:lnTo>
                  <a:lnTo>
                    <a:pt x="928" y="23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6" name="Freeform 126"/>
            <p:cNvSpPr/>
            <p:nvPr>
              <p:custDataLst>
                <p:tags r:id="rId13"/>
              </p:custDataLst>
            </p:nvPr>
          </p:nvSpPr>
          <p:spPr>
            <a:xfrm>
              <a:off x="3705225" y="1838325"/>
              <a:ext cx="1771650" cy="12319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8064500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7" name="Freeform 129"/>
            <p:cNvSpPr/>
            <p:nvPr>
              <p:custDataLst>
                <p:tags r:id="rId14"/>
              </p:custDataLst>
            </p:nvPr>
          </p:nvSpPr>
          <p:spPr>
            <a:xfrm>
              <a:off x="3714750" y="2482850"/>
              <a:ext cx="1762125" cy="5873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791329063"/>
                </a:cxn>
                <a:cxn ang="0">
                  <a:pos x="0" y="932457813"/>
                </a:cxn>
                <a:cxn ang="0">
                  <a:pos x="2147483647" y="128528763"/>
                </a:cxn>
                <a:cxn ang="0">
                  <a:pos x="2147483647" y="0"/>
                </a:cxn>
              </a:cxnLst>
              <a:pathLst>
                <a:path w="1110" h="370">
                  <a:moveTo>
                    <a:pt x="1110" y="0"/>
                  </a:moveTo>
                  <a:lnTo>
                    <a:pt x="0" y="314"/>
                  </a:lnTo>
                  <a:lnTo>
                    <a:pt x="0" y="370"/>
                  </a:lnTo>
                  <a:lnTo>
                    <a:pt x="1110" y="51"/>
                  </a:lnTo>
                  <a:lnTo>
                    <a:pt x="11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8" name="Freeform 131"/>
            <p:cNvSpPr/>
            <p:nvPr>
              <p:custDataLst>
                <p:tags r:id="rId15"/>
              </p:custDataLst>
            </p:nvPr>
          </p:nvSpPr>
          <p:spPr>
            <a:xfrm>
              <a:off x="3705225" y="3827463"/>
              <a:ext cx="1771650" cy="12319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8064500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0"/>
                </a:cxn>
              </a:cxnLst>
              <a:pathLst>
                <a:path w="1116" h="776">
                  <a:moveTo>
                    <a:pt x="1111" y="0"/>
                  </a:moveTo>
                  <a:lnTo>
                    <a:pt x="0" y="3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9" name="Freeform 133"/>
            <p:cNvSpPr>
              <a:spLocks noEditPoints="1"/>
            </p:cNvSpPr>
            <p:nvPr>
              <p:custDataLst>
                <p:tags r:id="rId16"/>
              </p:custDataLst>
            </p:nvPr>
          </p:nvSpPr>
          <p:spPr>
            <a:xfrm>
              <a:off x="3705225" y="3827463"/>
              <a:ext cx="1771650" cy="1231900"/>
            </a:xfrm>
            <a:custGeom>
              <a:avLst/>
              <a:gdLst/>
              <a:ahLst/>
              <a:cxnLst>
                <a:cxn ang="0">
                  <a:pos x="2147483647" y="1023183438"/>
                </a:cxn>
                <a:cxn ang="0">
                  <a:pos x="15120938" y="1814512500"/>
                </a:cxn>
                <a:cxn ang="0">
                  <a:pos x="15120938" y="1955641250"/>
                </a:cxn>
                <a:cxn ang="0">
                  <a:pos x="2147483647" y="1151712200"/>
                </a:cxn>
                <a:cxn ang="0">
                  <a:pos x="2147483647" y="1023183438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0" y="806450000"/>
                </a:cxn>
                <a:cxn ang="0">
                  <a:pos x="0" y="869454700"/>
                </a:cxn>
                <a:cxn ang="0">
                  <a:pos x="0" y="932457813"/>
                </a:cxn>
                <a:cxn ang="0">
                  <a:pos x="2147483647" y="128528763"/>
                </a:cxn>
                <a:cxn ang="0">
                  <a:pos x="2147483647" y="0"/>
                </a:cxn>
              </a:cxnLst>
              <a:pathLst>
                <a:path w="1116" h="776">
                  <a:moveTo>
                    <a:pt x="1116" y="406"/>
                  </a:moveTo>
                  <a:lnTo>
                    <a:pt x="6" y="720"/>
                  </a:lnTo>
                  <a:lnTo>
                    <a:pt x="6" y="776"/>
                  </a:lnTo>
                  <a:lnTo>
                    <a:pt x="1116" y="457"/>
                  </a:lnTo>
                  <a:lnTo>
                    <a:pt x="1116" y="406"/>
                  </a:lnTo>
                  <a:moveTo>
                    <a:pt x="1111" y="0"/>
                  </a:moveTo>
                  <a:lnTo>
                    <a:pt x="1111" y="0"/>
                  </a:lnTo>
                  <a:lnTo>
                    <a:pt x="0" y="320"/>
                  </a:lnTo>
                  <a:lnTo>
                    <a:pt x="0" y="345"/>
                  </a:lnTo>
                  <a:lnTo>
                    <a:pt x="0" y="370"/>
                  </a:lnTo>
                  <a:lnTo>
                    <a:pt x="1111" y="51"/>
                  </a:lnTo>
                  <a:lnTo>
                    <a:pt x="11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0" name="任意多边形 163"/>
            <p:cNvSpPr/>
            <p:nvPr>
              <p:custDataLst>
                <p:tags r:id="rId17"/>
              </p:custDataLst>
            </p:nvPr>
          </p:nvSpPr>
          <p:spPr>
            <a:xfrm rot="-942146">
              <a:off x="2951163" y="3073617"/>
              <a:ext cx="3522662" cy="743175"/>
            </a:xfrm>
            <a:custGeom>
              <a:avLst/>
              <a:gdLst/>
              <a:ahLst/>
              <a:cxnLst>
                <a:cxn ang="0">
                  <a:pos x="3523933" y="0"/>
                </a:cxn>
                <a:cxn ang="0">
                  <a:pos x="3362276" y="602401"/>
                </a:cxn>
                <a:cxn ang="0">
                  <a:pos x="3363468" y="602383"/>
                </a:cxn>
                <a:cxn ang="0">
                  <a:pos x="3335090" y="703699"/>
                </a:cxn>
                <a:cxn ang="0">
                  <a:pos x="0" y="744838"/>
                </a:cxn>
                <a:cxn ang="0">
                  <a:pos x="3716" y="725673"/>
                </a:cxn>
                <a:cxn ang="0">
                  <a:pos x="25207" y="648946"/>
                </a:cxn>
                <a:cxn ang="0">
                  <a:pos x="25732" y="648939"/>
                </a:cxn>
                <a:cxn ang="0">
                  <a:pos x="37696" y="604359"/>
                </a:cxn>
                <a:cxn ang="0">
                  <a:pos x="195036" y="42588"/>
                </a:cxn>
                <a:cxn ang="0">
                  <a:pos x="3523886" y="0"/>
                </a:cxn>
                <a:cxn ang="0">
                  <a:pos x="3523932" y="0"/>
                </a:cxn>
                <a:cxn ang="0">
                  <a:pos x="3523933" y="0"/>
                </a:cxn>
              </a:cxnLst>
              <a:pathLst>
                <a:path w="3521391" h="741516">
                  <a:moveTo>
                    <a:pt x="3521391" y="0"/>
                  </a:moveTo>
                  <a:lnTo>
                    <a:pt x="3359850" y="599714"/>
                  </a:lnTo>
                  <a:lnTo>
                    <a:pt x="3361041" y="599696"/>
                  </a:lnTo>
                  <a:lnTo>
                    <a:pt x="3332684" y="700561"/>
                  </a:lnTo>
                  <a:lnTo>
                    <a:pt x="0" y="741516"/>
                  </a:lnTo>
                  <a:lnTo>
                    <a:pt x="3714" y="722437"/>
                  </a:lnTo>
                  <a:lnTo>
                    <a:pt x="25189" y="646052"/>
                  </a:lnTo>
                  <a:lnTo>
                    <a:pt x="25714" y="646045"/>
                  </a:lnTo>
                  <a:lnTo>
                    <a:pt x="37668" y="601664"/>
                  </a:lnTo>
                  <a:lnTo>
                    <a:pt x="194896" y="42398"/>
                  </a:lnTo>
                  <a:lnTo>
                    <a:pt x="3521344" y="0"/>
                  </a:lnTo>
                  <a:lnTo>
                    <a:pt x="3521390" y="0"/>
                  </a:lnTo>
                  <a:lnTo>
                    <a:pt x="352139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1" name="任意多边形 167"/>
            <p:cNvSpPr/>
            <p:nvPr>
              <p:custDataLst>
                <p:tags r:id="rId18"/>
              </p:custDataLst>
            </p:nvPr>
          </p:nvSpPr>
          <p:spPr>
            <a:xfrm rot="-878033">
              <a:off x="3587335" y="2079878"/>
              <a:ext cx="2008258" cy="749257"/>
            </a:xfrm>
            <a:custGeom>
              <a:avLst/>
              <a:gdLst/>
              <a:ahLst/>
              <a:cxnLst>
                <a:cxn ang="0">
                  <a:pos x="2008005" y="0"/>
                </a:cxn>
                <a:cxn ang="0">
                  <a:pos x="1832441" y="704898"/>
                </a:cxn>
                <a:cxn ang="0">
                  <a:pos x="0" y="749757"/>
                </a:cxn>
                <a:cxn ang="0">
                  <a:pos x="173628" y="45996"/>
                </a:cxn>
                <a:cxn ang="0">
                  <a:pos x="2008005" y="0"/>
                </a:cxn>
              </a:cxnLst>
              <a:pathLst>
                <a:path w="2008511" h="748757">
                  <a:moveTo>
                    <a:pt x="2008511" y="0"/>
                  </a:moveTo>
                  <a:lnTo>
                    <a:pt x="1832903" y="703958"/>
                  </a:lnTo>
                  <a:lnTo>
                    <a:pt x="0" y="748757"/>
                  </a:lnTo>
                  <a:lnTo>
                    <a:pt x="173672" y="45934"/>
                  </a:lnTo>
                  <a:lnTo>
                    <a:pt x="200851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任意多边形 171"/>
            <p:cNvSpPr/>
            <p:nvPr>
              <p:custDataLst>
                <p:tags r:id="rId19"/>
              </p:custDataLst>
            </p:nvPr>
          </p:nvSpPr>
          <p:spPr>
            <a:xfrm rot="-750403">
              <a:off x="3615311" y="4032081"/>
              <a:ext cx="1979065" cy="822236"/>
            </a:xfrm>
            <a:custGeom>
              <a:avLst/>
              <a:gdLst/>
              <a:ahLst/>
              <a:cxnLst>
                <a:cxn ang="0">
                  <a:pos x="1978796" y="0"/>
                </a:cxn>
                <a:cxn ang="0">
                  <a:pos x="1829478" y="709032"/>
                </a:cxn>
                <a:cxn ang="0">
                  <a:pos x="0" y="821680"/>
                </a:cxn>
                <a:cxn ang="0">
                  <a:pos x="147425" y="113853"/>
                </a:cxn>
                <a:cxn ang="0">
                  <a:pos x="1978796" y="0"/>
                </a:cxn>
              </a:cxnLst>
              <a:pathLst>
                <a:path w="1979334" h="822792">
                  <a:moveTo>
                    <a:pt x="1979334" y="0"/>
                  </a:moveTo>
                  <a:lnTo>
                    <a:pt x="1829976" y="709991"/>
                  </a:lnTo>
                  <a:lnTo>
                    <a:pt x="0" y="822792"/>
                  </a:lnTo>
                  <a:lnTo>
                    <a:pt x="147465" y="114007"/>
                  </a:lnTo>
                  <a:lnTo>
                    <a:pt x="197933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06770">
            <a:off x="3812082" y="3015791"/>
            <a:ext cx="4524905" cy="93677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altLang="en-US" sz="1800" b="0" i="0" kern="1200" cap="none" spc="0" normalizeH="0" baseline="0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algn="r" eaLnBrk="1" fontAlgn="base" hangingPunct="1">
              <a:buChar char="•"/>
            </a:pPr>
            <a:fld id="{9A0DB2DC-4C9A-4742-B13C-FB6460FD3503}" type="slidenum">
              <a:rPr lang="en-US" altLang="zh-CN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84065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1431981"/>
            <a:ext cx="4550053" cy="479024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980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9802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839" y="1652410"/>
            <a:ext cx="5306961" cy="43493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3328" y="365125"/>
            <a:ext cx="1050471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58993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image" Target="../media/image3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6"/>
          <a:srcRect l="398" t="1849" r="2940"/>
          <a:stretch>
            <a:fillRect/>
          </a:stretch>
        </p:blipFill>
        <p:spPr>
          <a:xfrm>
            <a:off x="269875" y="9525"/>
            <a:ext cx="11922125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65938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38200" y="365125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/>
            <p:custDataLst>
              <p:tags r:id="rId18"/>
            </p:custDataLst>
          </p:nvPr>
        </p:nvSpPr>
        <p:spPr>
          <a:xfrm>
            <a:off x="838200" y="1257300"/>
            <a:ext cx="10515600" cy="4943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buFont typeface="Arial" panose="020B0604020202020204" pitchFamily="34" charset="0"/>
              <a:buNone/>
              <a:defRPr noProof="1">
                <a:solidFill>
                  <a:srgbClr val="92929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buFont typeface="Arial" panose="020B0604020202020204" pitchFamily="34" charset="0"/>
              <a:buNone/>
              <a:defRPr noProof="1">
                <a:solidFill>
                  <a:srgbClr val="92929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1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r" eaLnBrk="1" fontAlgn="base" hangingPunct="1">
              <a:buChar char="•"/>
            </a:pPr>
            <a:fld id="{9A0DB2DC-4C9A-4742-B13C-FB6460FD3503}" type="slidenum">
              <a:rPr lang="en-US" altLang="zh-CN" strike="noStrike" noProof="1" dirty="0">
                <a:solidFill>
                  <a:srgbClr val="929292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</a:fld>
            <a:endParaRPr lang="en-US" altLang="zh-CN" strike="noStrike" noProof="1" dirty="0">
              <a:solidFill>
                <a:srgbClr val="92929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59802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598024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598024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16475" y="1670050"/>
            <a:ext cx="7116763" cy="1601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ctr">
              <a:lnSpc>
                <a:spcPct val="9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信息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学奥赛辅导</a:t>
            </a:r>
            <a:endParaRPr lang="zh-CN" altLang="en-US" sz="4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6" name="副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816475" y="3722688"/>
            <a:ext cx="7116763" cy="15065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 针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9CB03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                       </a:t>
            </a:r>
            <a:endParaRPr lang="en-US" altLang="zh-CN" sz="2800" dirty="0">
              <a:solidFill>
                <a:srgbClr val="9CB03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Monotype Corsiva" panose="03010101010201010101" pitchFamily="66" charset="0"/>
                <a:ea typeface="黑体" panose="02010609060101010101" pitchFamily="2" charset="-122"/>
              </a:rPr>
              <a:t>    Teacher: </a:t>
            </a: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鹿秀娥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indent="0" algn="ctr">
              <a:lnSpc>
                <a:spcPct val="90000"/>
              </a:lnSpc>
              <a:spcBef>
                <a:spcPts val="1000"/>
              </a:spcBef>
              <a:buSzPct val="60000"/>
            </a:pPr>
            <a:r>
              <a:rPr lang="en-US" altLang="zh-CN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        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6" name="图片 542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935" y="1115695"/>
            <a:ext cx="7632065" cy="5140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指针应用示例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2" name="图片 532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0" y="1090295"/>
            <a:ext cx="7105015" cy="5071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指针与函数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0" name="矩形 55299"/>
          <p:cNvSpPr/>
          <p:nvPr/>
        </p:nvSpPr>
        <p:spPr>
          <a:xfrm>
            <a:off x="1193800" y="1341755"/>
            <a:ext cx="8898255" cy="3444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buFont typeface="Arial" panose="020B0604020202020204" pitchFamily="34" charset="0"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数组的名字是一个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指针常量</a:t>
            </a:r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   指向数组的起始地址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T a[N];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的类型是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T *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可以用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给一个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T *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类型的指针赋值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en-US" altLang="zh-CN" sz="20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0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是编译时其值就确定了的常量，不能够对</a:t>
            </a:r>
            <a:r>
              <a:rPr lang="en-US" altLang="zh-CN" sz="20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0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进行赋值</a:t>
            </a:r>
            <a:endParaRPr lang="zh-CN" altLang="en-US" sz="2000" b="1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2.  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作为函数形参时，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T *p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T p[ ]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等价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void Func( int * p) { cout &lt;&lt; sizeof(p);}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void Func( int p[]) { cout &lt;&lt; sizeof(p);}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>
          <a:xfrm>
            <a:off x="838200" y="356870"/>
            <a:ext cx="10515600" cy="771525"/>
          </a:xfrm>
        </p:spPr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指针与数组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5" name="矩形 56324"/>
          <p:cNvSpPr/>
          <p:nvPr/>
        </p:nvSpPr>
        <p:spPr>
          <a:xfrm>
            <a:off x="3453448" y="639763"/>
            <a:ext cx="6335712" cy="5577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#include &lt;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iostream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using namespace std;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Reverse(int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*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p,int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size) { //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颠倒一个数组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for(int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i = 0;i &lt; size/2; ++i) {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tmp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=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p[i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];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p[i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] = p[size-1-i];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     p[size-1-i] =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tmp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}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} 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main(){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a[5] = {1,2,3,4,5};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Reverse(a,sizeof(a)/sizeof(int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));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for(int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i = 0;i &lt; 5; ++i) {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cout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&lt;&lt; *(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a+i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) &lt;&lt; "," 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 }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        return 0;</a:t>
            </a: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>
          <a:xfrm>
            <a:off x="838200" y="356870"/>
            <a:ext cx="10515600" cy="771525"/>
          </a:xfrm>
        </p:spPr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指针与数组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8" name="矩形 57347"/>
          <p:cNvSpPr/>
          <p:nvPr/>
        </p:nvSpPr>
        <p:spPr>
          <a:xfrm>
            <a:off x="2664778" y="1128395"/>
            <a:ext cx="7254875" cy="2834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字符串常量的类型就是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char *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字符数组名的类型也是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char *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，就是一个地址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char name[20];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int n;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scanf("%d%s",&amp;n, </a:t>
            </a:r>
            <a:r>
              <a:rPr lang="en-US" altLang="zh-CN" sz="2000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name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cin &gt;&gt; n &gt;&gt; name;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>
          <a:xfrm>
            <a:off x="838200" y="356870"/>
            <a:ext cx="10515600" cy="771525"/>
          </a:xfrm>
        </p:spPr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指针与字符串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/>
          <p:nvPr/>
        </p:nvSpPr>
        <p:spPr>
          <a:xfrm>
            <a:off x="838200" y="35687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动态内存分配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6565" name="图片 665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635125"/>
            <a:ext cx="6690360" cy="281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185150" y="2768600"/>
            <a:ext cx="373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用</a:t>
            </a:r>
            <a:r>
              <a:rPr lang="en-US" altLang="zh-CN" sz="200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new </a:t>
            </a:r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运算符实现动态内存分配</a:t>
            </a:r>
            <a:endParaRPr lang="zh-CN" altLang="en-US" sz="2000" dirty="0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/>
          <p:nvPr/>
        </p:nvSpPr>
        <p:spPr>
          <a:xfrm>
            <a:off x="838200" y="356870"/>
            <a:ext cx="1051560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980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8024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动态内存分配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5150" y="2768600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用</a:t>
            </a:r>
            <a:r>
              <a:rPr lang="zh-CN" sz="200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数组</a:t>
            </a:r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实现动态内存分配</a:t>
            </a:r>
            <a:endParaRPr lang="zh-CN" altLang="en-US" sz="2000" dirty="0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67588" name="图片 67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4084003"/>
            <a:ext cx="5362575" cy="205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9" name="图片 675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8" y="1223010"/>
            <a:ext cx="6057900" cy="268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2" name="矩形 68611"/>
          <p:cNvSpPr/>
          <p:nvPr/>
        </p:nvSpPr>
        <p:spPr>
          <a:xfrm>
            <a:off x="1177925" y="333375"/>
            <a:ext cx="52120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</a:t>
            </a:r>
            <a:r>
              <a:rPr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释放动态分配的内存</a:t>
            </a:r>
            <a:endParaRPr lang="zh-CN" altLang="en-US" sz="3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8613" name="图片 68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092835"/>
            <a:ext cx="6454775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4" name="图片 68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" y="3953510"/>
            <a:ext cx="6711315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583170" y="2875915"/>
            <a:ext cx="424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用</a:t>
            </a:r>
            <a:r>
              <a:rPr lang="en-US" altLang="zh-CN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delete</a:t>
            </a:r>
            <a:r>
              <a:rPr lang="zh-CN" altLang="en-US" sz="2000" dirty="0">
                <a:solidFill>
                  <a:srgbClr val="FB5CFD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运算符释放动态分配的内存</a:t>
            </a:r>
            <a:endParaRPr lang="zh-CN" altLang="en-US" sz="2000" dirty="0">
              <a:solidFill>
                <a:srgbClr val="FB5CFD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4" name="标题 40963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指针的基本概念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5" name="文本占位符 40964"/>
          <p:cNvSpPr/>
          <p:nvPr>
            <p:ph type="body" idx="1"/>
          </p:nvPr>
        </p:nvSpPr>
        <p:spPr/>
        <p:txBody>
          <a:bodyPr/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每个变量都被存放在从某个内存地址（以字节为单位）开始的若干个字节中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“指针”，也称作“指针变量”，大小为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个字节（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64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位机上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个字节）的变量，其内容代表一个内存地址。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通过指针，能够对该指针指向的内存区域进行读写。</a:t>
            </a:r>
            <a:endParaRPr lang="zh-CN" altLang="en-US" sz="24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如果把内存的每个字节都想像成宾馆的一个房间，那么内存地址相当于就是房间号，而指针里存放的，就是房间号。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指针的定义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1" name="文本占位符 43010"/>
          <p:cNvSpPr/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类型名*  指针变量名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* p;     //  p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是一个指针，变量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的类型是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*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char * pc;  //  pc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是一个指针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变量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pc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的类型是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char *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float *pf;    // pf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是一个指针，变量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pf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的类型是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float *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7" name="图片 440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383" y="2490788"/>
            <a:ext cx="7458075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图片 440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8" y="3487420"/>
            <a:ext cx="5676900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41" name="文本框 44040"/>
          <p:cNvSpPr txBox="1"/>
          <p:nvPr/>
        </p:nvSpPr>
        <p:spPr>
          <a:xfrm>
            <a:off x="1602740" y="4158615"/>
            <a:ext cx="4549140" cy="1920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int  n, *p;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n=5000;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p=&amp;n;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*P=*P+1;//n=n+1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4043" name="图片 440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43" y="1332230"/>
            <a:ext cx="792162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指针的定义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矩形 46083"/>
          <p:cNvSpPr/>
          <p:nvPr/>
        </p:nvSpPr>
        <p:spPr>
          <a:xfrm>
            <a:off x="1272858" y="1136333"/>
            <a:ext cx="7921625" cy="3352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有了自由访问内存空间的手段</a:t>
            </a:r>
            <a:endParaRPr lang="zh-CN" altLang="en-US" sz="28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Arial" panose="020B0604020202020204" pitchFamily="34" charset="0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不需要通过变量，就能对内存直接进行操作。通过指针，程序能访问的内存区域就不仅限于变量所占据的数据区域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buFont typeface="Arial" panose="020B0604020202020204" pitchFamily="34" charset="0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中，用指针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指向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的地址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然后对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进行加减操作，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就能指向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后面或前面的内存区域，通过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也就能访问这些内存区域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指针的作用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矩形 52227"/>
          <p:cNvSpPr/>
          <p:nvPr/>
        </p:nvSpPr>
        <p:spPr>
          <a:xfrm>
            <a:off x="1643063" y="1506220"/>
            <a:ext cx="7129462" cy="297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不同类型的指针，如果不经过强制类型转换，不能直接互相赋值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int * pn, char * pc, char c = 0x65;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pn = pc; //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类型不匹配，编译出错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pn = &amp; c; //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类型不匹配，编译出错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pn = (int * ) &amp; c; 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int n = * pn;</a:t>
            </a:r>
            <a:r>
              <a:rPr lang="pl-PL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pl-PL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//n</a:t>
            </a:r>
            <a:r>
              <a:rPr lang="zh-CN" altLang="pl-PL" dirty="0">
                <a:latin typeface="隶书" panose="02010509060101010101" pitchFamily="49" charset="-122"/>
                <a:ea typeface="隶书" panose="02010509060101010101" pitchFamily="49" charset="-122"/>
              </a:rPr>
              <a:t>值不确定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指针类型的转换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矩形 48131"/>
          <p:cNvSpPr/>
          <p:nvPr/>
        </p:nvSpPr>
        <p:spPr>
          <a:xfrm>
            <a:off x="1068070" y="1761490"/>
            <a:ext cx="8428355" cy="2529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1)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两个同类型的指针变量，可以比较大小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p1&lt;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，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p1&lt; p2 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值为真。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p1=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，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p1== p2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值为真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p1&gt;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， 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 &gt; p2 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值为真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2)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两个同类型的指针变量，可以相减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两个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T *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类型的指针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p2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 –p2 = ( 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p1 –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p2 ) / sizeof(T)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指针的运算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6" name="矩形 49155"/>
          <p:cNvSpPr/>
          <p:nvPr/>
        </p:nvSpPr>
        <p:spPr>
          <a:xfrm>
            <a:off x="1594168" y="947420"/>
            <a:ext cx="7273925" cy="420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3)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指针变量加减一个整数的结果是指针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 :    T *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类型的指针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 :  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整数类型的变量或常量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p+n :  T *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类型的指针，指向地址：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 + n ×sizeof(T)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n+p,  p-n , *(p+n), *(p-n)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含义自明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4)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指针变量可以自增、自减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T*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类型的指针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指向地址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n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p++, ++p :  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指向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 + sizeof(T)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p--, --p :  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指向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 - sizeof(T)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5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）指针可以用下标运算符“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[ ]”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进行运算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是一个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T *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类型的指针，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n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是整数类型的变量或常量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p[n]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等价于*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(p+n)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lvl="0"/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指针的运算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矩形 51203"/>
          <p:cNvSpPr/>
          <p:nvPr/>
        </p:nvSpPr>
        <p:spPr>
          <a:xfrm>
            <a:off x="2193608" y="1496378"/>
            <a:ext cx="8027987" cy="3261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不能访问。指向地址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的指针就是空指针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可以用“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关键字对任何类型的指针进行赋值。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实际上就是整数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0,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值为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的指针就是空指针：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int * pn = NULL; char * pc = NULL; int * p2 = 0;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指针可以作为条件表达式使用。如果指针的值为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，则相当于为假，值不为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，就相当于为真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if(p) if(p!=NULL)  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if(!p) if( p==NULL )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0" name="标题 43009"/>
          <p:cNvSpPr/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空指针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16044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44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a"/>
  <p:tag name="KSO_WM_UNIT_INDEX" val="1"/>
  <p:tag name="KSO_WM_UNIT_ID" val="custom160444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4"/>
  <p:tag name="KSO_WM_UNIT_TYPE" val="b"/>
  <p:tag name="KSO_WM_UNIT_INDEX" val="1"/>
  <p:tag name="KSO_WM_UNIT_ID" val="custom160444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444"/>
  <p:tag name="KSO_WM_SLIDE_ID" val="custom16044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1_A000120140530A70PPBG">
  <a:themeElements>
    <a:clrScheme name="160160.16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演示</Application>
  <PresentationFormat>自定义</PresentationFormat>
  <Paragraphs>151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微软雅黑</vt:lpstr>
      <vt:lpstr>Calibri</vt:lpstr>
      <vt:lpstr>隶书</vt:lpstr>
      <vt:lpstr>Monotype Corsiva</vt:lpstr>
      <vt:lpstr>Arial Unicode MS</vt:lpstr>
      <vt:lpstr>1_A000120140530A70PPBG</vt:lpstr>
      <vt:lpstr>PowerPoint 演示文稿</vt:lpstr>
      <vt:lpstr>指针的基本概念</vt:lpstr>
      <vt:lpstr>指针的定义</vt:lpstr>
      <vt:lpstr>指针的定义</vt:lpstr>
      <vt:lpstr>指针的作用</vt:lpstr>
      <vt:lpstr>指针类型的转换</vt:lpstr>
      <vt:lpstr>指针的运算</vt:lpstr>
      <vt:lpstr>指针的运算</vt:lpstr>
      <vt:lpstr>空指针</vt:lpstr>
      <vt:lpstr>空指针</vt:lpstr>
      <vt:lpstr>指针应用示例</vt:lpstr>
      <vt:lpstr>指针和数组</vt:lpstr>
      <vt:lpstr>指针和数组</vt:lpstr>
      <vt:lpstr>指针和字符串</vt:lpstr>
      <vt:lpstr>指针与字符串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539</cp:revision>
  <dcterms:created xsi:type="dcterms:W3CDTF">2016-08-31T11:05:00Z</dcterms:created>
  <dcterms:modified xsi:type="dcterms:W3CDTF">2017-01-17T02:49:13Z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