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3"/>
    <p:sldId id="1116" r:id="rId4"/>
    <p:sldId id="1231" r:id="rId5"/>
    <p:sldId id="1230" r:id="rId6"/>
    <p:sldId id="1234" r:id="rId7"/>
    <p:sldId id="1236" r:id="rId8"/>
    <p:sldId id="1405" r:id="rId9"/>
    <p:sldId id="1406" r:id="rId10"/>
    <p:sldId id="1240" r:id="rId11"/>
    <p:sldId id="1241" r:id="rId12"/>
    <p:sldId id="1305" r:id="rId13"/>
    <p:sldId id="1371" r:id="rId14"/>
    <p:sldId id="1372" r:id="rId15"/>
    <p:sldId id="1374" r:id="rId16"/>
    <p:sldId id="1298" r:id="rId17"/>
    <p:sldId id="1242" r:id="rId18"/>
    <p:sldId id="1375" r:id="rId19"/>
    <p:sldId id="1376" r:id="rId20"/>
    <p:sldId id="1378" r:id="rId21"/>
    <p:sldId id="1379" r:id="rId22"/>
    <p:sldId id="1306" r:id="rId23"/>
    <p:sldId id="1243" r:id="rId24"/>
    <p:sldId id="1380" r:id="rId25"/>
    <p:sldId id="1382" r:id="rId26"/>
    <p:sldId id="1381" r:id="rId27"/>
    <p:sldId id="1383" r:id="rId28"/>
    <p:sldId id="1313" r:id="rId29"/>
    <p:sldId id="1300" r:id="rId30"/>
    <p:sldId id="1244" r:id="rId31"/>
    <p:sldId id="1245" r:id="rId32"/>
    <p:sldId id="1384" r:id="rId33"/>
    <p:sldId id="1385" r:id="rId34"/>
    <p:sldId id="1388" r:id="rId35"/>
    <p:sldId id="1389" r:id="rId36"/>
    <p:sldId id="1386" r:id="rId37"/>
    <p:sldId id="1387" r:id="rId38"/>
    <p:sldId id="1390" r:id="rId39"/>
    <p:sldId id="1391" r:id="rId40"/>
    <p:sldId id="1392" r:id="rId41"/>
    <p:sldId id="1393" r:id="rId42"/>
    <p:sldId id="1394" r:id="rId43"/>
    <p:sldId id="1395" r:id="rId44"/>
    <p:sldId id="1246" r:id="rId45"/>
    <p:sldId id="1247" r:id="rId46"/>
    <p:sldId id="1400" r:id="rId47"/>
    <p:sldId id="1398" r:id="rId48"/>
    <p:sldId id="1399" r:id="rId49"/>
    <p:sldId id="1248" r:id="rId50"/>
    <p:sldId id="1401" r:id="rId51"/>
    <p:sldId id="1402" r:id="rId52"/>
    <p:sldId id="1249" r:id="rId53"/>
    <p:sldId id="1404" r:id="rId54"/>
    <p:sldId id="1403" r:id="rId55"/>
    <p:sldId id="1250" r:id="rId56"/>
    <p:sldId id="1252" r:id="rId57"/>
    <p:sldId id="1253" r:id="rId58"/>
    <p:sldId id="1254" r:id="rId59"/>
    <p:sldId id="1238" r:id="rId60"/>
    <p:sldId id="1309" r:id="rId61"/>
    <p:sldId id="1310" r:id="rId62"/>
    <p:sldId id="1311" r:id="rId63"/>
    <p:sldId id="1259" r:id="rId64"/>
    <p:sldId id="1237" r:id="rId65"/>
    <p:sldId id="1407" r:id="rId66"/>
    <p:sldId id="1408" r:id="rId67"/>
    <p:sldId id="1409" r:id="rId68"/>
    <p:sldId id="1296" r:id="rId69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B5CFD"/>
    <a:srgbClr val="1837F8"/>
    <a:srgbClr val="7A0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7"/>
    <p:restoredTop sz="95741"/>
  </p:normalViewPr>
  <p:slideViewPr>
    <p:cSldViewPr snapToGrid="0" showGuides="1">
      <p:cViewPr>
        <p:scale>
          <a:sx n="99" d="100"/>
          <a:sy n="99" d="100"/>
        </p:scale>
        <p:origin x="-72" y="216"/>
      </p:cViewPr>
      <p:guideLst>
        <p:guide orient="horz" pos="2158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5841" y="1670382"/>
            <a:ext cx="7117430" cy="160178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5841" y="3311858"/>
            <a:ext cx="7117430" cy="6859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en-US" altLang="zh-CN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algn="l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fld id="{7D315620-FAE1-4783-ABA1-5E24C38F5D89}" type="datetime1">
              <a:rPr kumimoji="0" lang="zh-CN" altLang="en-US" b="0" i="0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zh-CN" altLang="zh-CN" b="0" i="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z="1200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5980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2412" y="32210"/>
            <a:ext cx="109728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836712"/>
            <a:ext cx="109728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anose="05000000000000000000" pitchFamily="2" charset="2"/>
              <a:buChar char="u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623392" y="1556792"/>
            <a:ext cx="109728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anose="05000000000000000000" pitchFamily="2" charset="2"/>
              <a:buChar char="Ø"/>
              <a:defRPr sz="240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noProof="0">
                <a:latin typeface="+mn-lt"/>
                <a:ea typeface="+mn-ea"/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noProof="0">
                <a:latin typeface="+mn-lt"/>
                <a:ea typeface="+mn-ea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27950" y="630872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z="1200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p>
            <a:pPr fontAlgn="auto"/>
            <a:fld id="{82F288E0-7875-42C4-84C8-98DBBD3BF4D2}" type="datetimeFigureOut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fontAlgn="auto"/>
            <a:fld id="{7D9BB5D0-35E4-459D-AEF3-FE4D7C45CC19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19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7"/>
          <p:cNvSpPr txBox="1"/>
          <p:nvPr/>
        </p:nvSpPr>
        <p:spPr>
          <a:xfrm>
            <a:off x="1305192" y="3626809"/>
            <a:ext cx="9568915" cy="966451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defRPr>
            </a:lvl1pPr>
            <a:lvl2pPr marL="3429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6858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0287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3716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17145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057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24003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62718"/>
            <a:ext cx="10515600" cy="1564094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3801"/>
            <a:ext cx="10515600" cy="80043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en-US" altLang="zh-CN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5271"/>
            <a:ext cx="5181600" cy="482169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5271"/>
            <a:ext cx="5181600" cy="482169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48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03577"/>
            <a:ext cx="5157787" cy="572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9711"/>
            <a:ext cx="5157787" cy="415698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03577"/>
            <a:ext cx="5183188" cy="572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9711"/>
            <a:ext cx="5183188" cy="415698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algn="l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组合 8"/>
          <p:cNvGrpSpPr/>
          <p:nvPr/>
        </p:nvGrpSpPr>
        <p:grpSpPr>
          <a:xfrm>
            <a:off x="3797300" y="879475"/>
            <a:ext cx="4597400" cy="5099050"/>
            <a:chOff x="2951163" y="1466850"/>
            <a:chExt cx="3522662" cy="3906838"/>
          </a:xfrm>
        </p:grpSpPr>
        <p:sp>
          <p:nvSpPr>
            <p:cNvPr id="5125" name="Freeform 93"/>
            <p:cNvSpPr/>
            <p:nvPr>
              <p:custDataLst>
                <p:tags r:id="rId2"/>
              </p:custDataLst>
            </p:nvPr>
          </p:nvSpPr>
          <p:spPr>
            <a:xfrm>
              <a:off x="3715055" y="2611413"/>
              <a:ext cx="2592125" cy="4585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66161564"/>
                </a:cxn>
                <a:cxn ang="0">
                  <a:pos x="0" y="727583982"/>
                </a:cxn>
                <a:cxn ang="0">
                  <a:pos x="2147483647" y="536246376"/>
                </a:cxn>
                <a:cxn ang="0">
                  <a:pos x="2147483647" y="0"/>
                </a:cxn>
              </a:cxnLst>
              <a:pathLst>
                <a:path w="1638" h="289">
                  <a:moveTo>
                    <a:pt x="1633" y="0"/>
                  </a:moveTo>
                  <a:lnTo>
                    <a:pt x="0" y="66"/>
                  </a:lnTo>
                  <a:lnTo>
                    <a:pt x="0" y="289"/>
                  </a:lnTo>
                  <a:lnTo>
                    <a:pt x="1638" y="21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6" name="Freeform 94"/>
            <p:cNvSpPr/>
            <p:nvPr>
              <p:custDataLst>
                <p:tags r:id="rId3"/>
              </p:custDataLst>
            </p:nvPr>
          </p:nvSpPr>
          <p:spPr>
            <a:xfrm>
              <a:off x="3714750" y="2611438"/>
              <a:ext cx="2600325" cy="45878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66330131"/>
                </a:cxn>
                <a:cxn ang="0">
                  <a:pos x="0" y="728323569"/>
                </a:cxn>
                <a:cxn ang="0">
                  <a:pos x="2147483647" y="536791902"/>
                </a:cxn>
                <a:cxn ang="0">
                  <a:pos x="2147483647" y="0"/>
                </a:cxn>
              </a:cxnLst>
              <a:pathLst>
                <a:path w="1638" h="289">
                  <a:moveTo>
                    <a:pt x="1633" y="0"/>
                  </a:moveTo>
                  <a:lnTo>
                    <a:pt x="0" y="66"/>
                  </a:lnTo>
                  <a:lnTo>
                    <a:pt x="0" y="289"/>
                  </a:lnTo>
                  <a:lnTo>
                    <a:pt x="1638" y="213"/>
                  </a:lnTo>
                  <a:lnTo>
                    <a:pt x="163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7" name="Freeform 95"/>
            <p:cNvSpPr/>
            <p:nvPr>
              <p:custDataLst>
                <p:tags r:id="rId4"/>
              </p:custDataLst>
            </p:nvPr>
          </p:nvSpPr>
          <p:spPr>
            <a:xfrm>
              <a:off x="3119025" y="3827738"/>
              <a:ext cx="2359794" cy="45004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53178403"/>
                </a:cxn>
                <a:cxn ang="0">
                  <a:pos x="12608859" y="713154935"/>
                </a:cxn>
                <a:cxn ang="0">
                  <a:pos x="2147483647" y="534866201"/>
                </a:cxn>
                <a:cxn ang="0">
                  <a:pos x="2147483647" y="0"/>
                </a:cxn>
              </a:cxnLst>
              <a:pathLst>
                <a:path w="1486" h="284">
                  <a:moveTo>
                    <a:pt x="1486" y="0"/>
                  </a:moveTo>
                  <a:lnTo>
                    <a:pt x="0" y="61"/>
                  </a:lnTo>
                  <a:lnTo>
                    <a:pt x="5" y="284"/>
                  </a:lnTo>
                  <a:lnTo>
                    <a:pt x="1486" y="21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8" name="Freeform 96"/>
            <p:cNvSpPr/>
            <p:nvPr>
              <p:custDataLst>
                <p:tags r:id="rId5"/>
              </p:custDataLst>
            </p:nvPr>
          </p:nvSpPr>
          <p:spPr>
            <a:xfrm>
              <a:off x="3109913" y="3827463"/>
              <a:ext cx="2359025" cy="4508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53730325"/>
                </a:cxn>
                <a:cxn ang="0">
                  <a:pos x="12601575" y="715724375"/>
                </a:cxn>
                <a:cxn ang="0">
                  <a:pos x="2147483647" y="536794075"/>
                </a:cxn>
                <a:cxn ang="0">
                  <a:pos x="2147483647" y="0"/>
                </a:cxn>
              </a:cxnLst>
              <a:pathLst>
                <a:path w="1486" h="284">
                  <a:moveTo>
                    <a:pt x="1486" y="0"/>
                  </a:moveTo>
                  <a:lnTo>
                    <a:pt x="0" y="61"/>
                  </a:lnTo>
                  <a:lnTo>
                    <a:pt x="5" y="284"/>
                  </a:lnTo>
                  <a:lnTo>
                    <a:pt x="1486" y="213"/>
                  </a:lnTo>
                  <a:lnTo>
                    <a:pt x="148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9" name="Freeform 97"/>
            <p:cNvSpPr/>
            <p:nvPr>
              <p:custDataLst>
                <p:tags r:id="rId6"/>
              </p:custDataLst>
            </p:nvPr>
          </p:nvSpPr>
          <p:spPr>
            <a:xfrm>
              <a:off x="3727219" y="4737550"/>
              <a:ext cx="1481562" cy="636138"/>
            </a:xfrm>
            <a:custGeom>
              <a:avLst/>
              <a:gdLst/>
              <a:ahLst/>
              <a:cxnLst>
                <a:cxn ang="0">
                  <a:pos x="1099417457" y="0"/>
                </a:cxn>
                <a:cxn ang="0">
                  <a:pos x="2147483647" y="281858312"/>
                </a:cxn>
                <a:cxn ang="0">
                  <a:pos x="1891200395" y="548619054"/>
                </a:cxn>
                <a:cxn ang="0">
                  <a:pos x="2095451105" y="1009155998"/>
                </a:cxn>
                <a:cxn ang="0">
                  <a:pos x="0" y="510869578"/>
                </a:cxn>
                <a:cxn ang="0">
                  <a:pos x="1099417457" y="0"/>
                </a:cxn>
              </a:cxnLst>
              <a:pathLst>
                <a:path w="933" h="401">
                  <a:moveTo>
                    <a:pt x="436" y="0"/>
                  </a:moveTo>
                  <a:lnTo>
                    <a:pt x="933" y="112"/>
                  </a:lnTo>
                  <a:lnTo>
                    <a:pt x="750" y="218"/>
                  </a:lnTo>
                  <a:lnTo>
                    <a:pt x="831" y="401"/>
                  </a:lnTo>
                  <a:lnTo>
                    <a:pt x="0" y="203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0" name="Freeform 98"/>
            <p:cNvSpPr/>
            <p:nvPr>
              <p:custDataLst>
                <p:tags r:id="rId7"/>
              </p:custDataLst>
            </p:nvPr>
          </p:nvSpPr>
          <p:spPr>
            <a:xfrm>
              <a:off x="3714750" y="4737100"/>
              <a:ext cx="1481138" cy="636588"/>
            </a:xfrm>
            <a:custGeom>
              <a:avLst/>
              <a:gdLst/>
              <a:ahLst/>
              <a:cxnLst>
                <a:cxn ang="0">
                  <a:pos x="1098788496" y="0"/>
                </a:cxn>
                <a:cxn ang="0">
                  <a:pos x="2147483647" y="282257722"/>
                </a:cxn>
                <a:cxn ang="0">
                  <a:pos x="1890117826" y="549394494"/>
                </a:cxn>
                <a:cxn ang="0">
                  <a:pos x="2094251344" y="1010584244"/>
                </a:cxn>
                <a:cxn ang="0">
                  <a:pos x="0" y="511592914"/>
                </a:cxn>
                <a:cxn ang="0">
                  <a:pos x="1098788496" y="0"/>
                </a:cxn>
              </a:cxnLst>
              <a:pathLst>
                <a:path w="933" h="401">
                  <a:moveTo>
                    <a:pt x="436" y="0"/>
                  </a:moveTo>
                  <a:lnTo>
                    <a:pt x="933" y="112"/>
                  </a:lnTo>
                  <a:lnTo>
                    <a:pt x="750" y="218"/>
                  </a:lnTo>
                  <a:lnTo>
                    <a:pt x="831" y="401"/>
                  </a:lnTo>
                  <a:lnTo>
                    <a:pt x="0" y="203"/>
                  </a:lnTo>
                  <a:lnTo>
                    <a:pt x="43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1" name="Freeform 100"/>
            <p:cNvSpPr/>
            <p:nvPr>
              <p:custDataLst>
                <p:tags r:id="rId8"/>
              </p:custDataLst>
            </p:nvPr>
          </p:nvSpPr>
          <p:spPr>
            <a:xfrm>
              <a:off x="3109913" y="2611438"/>
              <a:ext cx="3205162" cy="16668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496972813"/>
                </a:cxn>
                <a:cxn ang="0">
                  <a:pos x="12599986" y="2147483647"/>
                </a:cxn>
                <a:cxn ang="0">
                  <a:pos x="2147483647" y="1151712200"/>
                </a:cxn>
                <a:cxn ang="0">
                  <a:pos x="2147483647" y="0"/>
                </a:cxn>
              </a:cxnLst>
              <a:pathLst>
                <a:path w="2019" h="1050">
                  <a:moveTo>
                    <a:pt x="2014" y="0"/>
                  </a:moveTo>
                  <a:lnTo>
                    <a:pt x="0" y="594"/>
                  </a:lnTo>
                  <a:lnTo>
                    <a:pt x="5" y="1050"/>
                  </a:lnTo>
                  <a:lnTo>
                    <a:pt x="2019" y="457"/>
                  </a:lnTo>
                  <a:lnTo>
                    <a:pt x="2014" y="0"/>
                  </a:lnTo>
                </a:path>
              </a:pathLst>
            </a:custGeom>
            <a:solidFill>
              <a:srgbClr val="57907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2" name="Freeform 102"/>
            <p:cNvSpPr/>
            <p:nvPr>
              <p:custDataLst>
                <p:tags r:id="rId9"/>
              </p:custDataLst>
            </p:nvPr>
          </p:nvSpPr>
          <p:spPr>
            <a:xfrm>
              <a:off x="3109913" y="2611438"/>
              <a:ext cx="3197225" cy="10477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640119688"/>
                </a:cxn>
                <a:cxn ang="0">
                  <a:pos x="0" y="1496972813"/>
                </a:cxn>
                <a:cxn ang="0">
                  <a:pos x="0" y="1663303125"/>
                </a:cxn>
                <a:cxn ang="0">
                  <a:pos x="2147483647" y="191531875"/>
                </a:cxn>
                <a:cxn ang="0">
                  <a:pos x="2147483647" y="0"/>
                </a:cxn>
              </a:cxnLst>
              <a:pathLst>
                <a:path w="2014" h="660">
                  <a:moveTo>
                    <a:pt x="2014" y="0"/>
                  </a:moveTo>
                  <a:lnTo>
                    <a:pt x="2014" y="0"/>
                  </a:lnTo>
                  <a:lnTo>
                    <a:pt x="1162" y="254"/>
                  </a:lnTo>
                  <a:lnTo>
                    <a:pt x="0" y="594"/>
                  </a:lnTo>
                  <a:lnTo>
                    <a:pt x="0" y="660"/>
                  </a:lnTo>
                  <a:lnTo>
                    <a:pt x="2014" y="76"/>
                  </a:lnTo>
                  <a:lnTo>
                    <a:pt x="201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3" name="Freeform 104"/>
            <p:cNvSpPr/>
            <p:nvPr>
              <p:custDataLst>
                <p:tags r:id="rId10"/>
              </p:custDataLst>
            </p:nvPr>
          </p:nvSpPr>
          <p:spPr>
            <a:xfrm>
              <a:off x="3109913" y="3232150"/>
              <a:ext cx="3205162" cy="1046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507054158"/>
                </a:cxn>
                <a:cxn ang="0">
                  <a:pos x="12599986" y="1660784556"/>
                </a:cxn>
                <a:cxn ang="0">
                  <a:pos x="2147483647" y="166330392"/>
                </a:cxn>
                <a:cxn ang="0">
                  <a:pos x="2147483647" y="0"/>
                </a:cxn>
              </a:cxnLst>
              <a:pathLst>
                <a:path w="2019" h="659">
                  <a:moveTo>
                    <a:pt x="2019" y="0"/>
                  </a:moveTo>
                  <a:lnTo>
                    <a:pt x="0" y="598"/>
                  </a:lnTo>
                  <a:lnTo>
                    <a:pt x="5" y="659"/>
                  </a:lnTo>
                  <a:lnTo>
                    <a:pt x="2019" y="66"/>
                  </a:lnTo>
                  <a:lnTo>
                    <a:pt x="2019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4" name="Freeform 123"/>
            <p:cNvSpPr/>
            <p:nvPr>
              <p:custDataLst>
                <p:tags r:id="rId11"/>
              </p:custDataLst>
            </p:nvPr>
          </p:nvSpPr>
          <p:spPr>
            <a:xfrm>
              <a:off x="3987526" y="1466850"/>
              <a:ext cx="1481562" cy="805208"/>
            </a:xfrm>
            <a:custGeom>
              <a:avLst/>
              <a:gdLst/>
              <a:ahLst/>
              <a:cxnLst>
                <a:cxn ang="0">
                  <a:pos x="2147483647" y="587700196"/>
                </a:cxn>
                <a:cxn ang="0">
                  <a:pos x="229465847" y="0"/>
                </a:cxn>
                <a:cxn ang="0">
                  <a:pos x="433714969" y="433838765"/>
                </a:cxn>
                <a:cxn ang="0">
                  <a:pos x="0" y="728949879"/>
                </a:cxn>
                <a:cxn ang="0">
                  <a:pos x="2147483647" y="1278816417"/>
                </a:cxn>
                <a:cxn ang="0">
                  <a:pos x="2147483647" y="587700196"/>
                </a:cxn>
              </a:cxnLst>
              <a:pathLst>
                <a:path w="933" h="507">
                  <a:moveTo>
                    <a:pt x="928" y="233"/>
                  </a:moveTo>
                  <a:lnTo>
                    <a:pt x="91" y="0"/>
                  </a:lnTo>
                  <a:lnTo>
                    <a:pt x="172" y="172"/>
                  </a:lnTo>
                  <a:lnTo>
                    <a:pt x="0" y="289"/>
                  </a:lnTo>
                  <a:lnTo>
                    <a:pt x="933" y="507"/>
                  </a:lnTo>
                  <a:lnTo>
                    <a:pt x="928" y="233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5" name="Freeform 124"/>
            <p:cNvSpPr/>
            <p:nvPr>
              <p:custDataLst>
                <p:tags r:id="rId12"/>
              </p:custDataLst>
            </p:nvPr>
          </p:nvSpPr>
          <p:spPr>
            <a:xfrm>
              <a:off x="3987800" y="1476375"/>
              <a:ext cx="1481138" cy="804863"/>
            </a:xfrm>
            <a:custGeom>
              <a:avLst/>
              <a:gdLst/>
              <a:ahLst/>
              <a:cxnLst>
                <a:cxn ang="0">
                  <a:pos x="2147483647" y="587197565"/>
                </a:cxn>
                <a:cxn ang="0">
                  <a:pos x="229335090" y="0"/>
                </a:cxn>
                <a:cxn ang="0">
                  <a:pos x="433467021" y="433467144"/>
                </a:cxn>
                <a:cxn ang="0">
                  <a:pos x="0" y="728326402"/>
                </a:cxn>
                <a:cxn ang="0">
                  <a:pos x="2147483647" y="1277720806"/>
                </a:cxn>
                <a:cxn ang="0">
                  <a:pos x="2147483647" y="587197565"/>
                </a:cxn>
              </a:cxnLst>
              <a:pathLst>
                <a:path w="933" h="507">
                  <a:moveTo>
                    <a:pt x="928" y="233"/>
                  </a:moveTo>
                  <a:lnTo>
                    <a:pt x="91" y="0"/>
                  </a:lnTo>
                  <a:lnTo>
                    <a:pt x="172" y="172"/>
                  </a:lnTo>
                  <a:lnTo>
                    <a:pt x="0" y="289"/>
                  </a:lnTo>
                  <a:lnTo>
                    <a:pt x="933" y="507"/>
                  </a:lnTo>
                  <a:lnTo>
                    <a:pt x="928" y="23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6" name="Freeform 126"/>
            <p:cNvSpPr/>
            <p:nvPr>
              <p:custDataLst>
                <p:tags r:id="rId13"/>
              </p:custDataLst>
            </p:nvPr>
          </p:nvSpPr>
          <p:spPr>
            <a:xfrm>
              <a:off x="3705225" y="1838325"/>
              <a:ext cx="1771650" cy="12319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806450000"/>
                </a:cxn>
                <a:cxn ang="0">
                  <a:pos x="15120938" y="1955641250"/>
                </a:cxn>
                <a:cxn ang="0">
                  <a:pos x="2147483647" y="1151712200"/>
                </a:cxn>
                <a:cxn ang="0">
                  <a:pos x="2147483647" y="0"/>
                </a:cxn>
              </a:cxnLst>
              <a:pathLst>
                <a:path w="1116" h="776">
                  <a:moveTo>
                    <a:pt x="1111" y="0"/>
                  </a:moveTo>
                  <a:lnTo>
                    <a:pt x="0" y="3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7" name="Freeform 129"/>
            <p:cNvSpPr/>
            <p:nvPr>
              <p:custDataLst>
                <p:tags r:id="rId14"/>
              </p:custDataLst>
            </p:nvPr>
          </p:nvSpPr>
          <p:spPr>
            <a:xfrm>
              <a:off x="3714750" y="2482850"/>
              <a:ext cx="1762125" cy="5873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791329063"/>
                </a:cxn>
                <a:cxn ang="0">
                  <a:pos x="0" y="932457813"/>
                </a:cxn>
                <a:cxn ang="0">
                  <a:pos x="2147483647" y="128528763"/>
                </a:cxn>
                <a:cxn ang="0">
                  <a:pos x="2147483647" y="0"/>
                </a:cxn>
              </a:cxnLst>
              <a:pathLst>
                <a:path w="1110" h="370">
                  <a:moveTo>
                    <a:pt x="1110" y="0"/>
                  </a:moveTo>
                  <a:lnTo>
                    <a:pt x="0" y="314"/>
                  </a:lnTo>
                  <a:lnTo>
                    <a:pt x="0" y="370"/>
                  </a:lnTo>
                  <a:lnTo>
                    <a:pt x="1110" y="51"/>
                  </a:lnTo>
                  <a:lnTo>
                    <a:pt x="111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8" name="Freeform 131"/>
            <p:cNvSpPr/>
            <p:nvPr>
              <p:custDataLst>
                <p:tags r:id="rId15"/>
              </p:custDataLst>
            </p:nvPr>
          </p:nvSpPr>
          <p:spPr>
            <a:xfrm>
              <a:off x="3705225" y="3827463"/>
              <a:ext cx="1771650" cy="12319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806450000"/>
                </a:cxn>
                <a:cxn ang="0">
                  <a:pos x="15120938" y="1955641250"/>
                </a:cxn>
                <a:cxn ang="0">
                  <a:pos x="2147483647" y="1151712200"/>
                </a:cxn>
                <a:cxn ang="0">
                  <a:pos x="2147483647" y="0"/>
                </a:cxn>
              </a:cxnLst>
              <a:pathLst>
                <a:path w="1116" h="776">
                  <a:moveTo>
                    <a:pt x="1111" y="0"/>
                  </a:moveTo>
                  <a:lnTo>
                    <a:pt x="0" y="3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9" name="Freeform 133"/>
            <p:cNvSpPr>
              <a:spLocks noEditPoints="1"/>
            </p:cNvSpPr>
            <p:nvPr>
              <p:custDataLst>
                <p:tags r:id="rId16"/>
              </p:custDataLst>
            </p:nvPr>
          </p:nvSpPr>
          <p:spPr>
            <a:xfrm>
              <a:off x="3705225" y="3827463"/>
              <a:ext cx="1771650" cy="1231900"/>
            </a:xfrm>
            <a:custGeom>
              <a:avLst/>
              <a:gdLst/>
              <a:ahLst/>
              <a:cxnLst>
                <a:cxn ang="0">
                  <a:pos x="2147483647" y="1023183438"/>
                </a:cxn>
                <a:cxn ang="0">
                  <a:pos x="15120938" y="1814512500"/>
                </a:cxn>
                <a:cxn ang="0">
                  <a:pos x="15120938" y="1955641250"/>
                </a:cxn>
                <a:cxn ang="0">
                  <a:pos x="2147483647" y="1151712200"/>
                </a:cxn>
                <a:cxn ang="0">
                  <a:pos x="2147483647" y="1023183438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0" y="806450000"/>
                </a:cxn>
                <a:cxn ang="0">
                  <a:pos x="0" y="869454700"/>
                </a:cxn>
                <a:cxn ang="0">
                  <a:pos x="0" y="932457813"/>
                </a:cxn>
                <a:cxn ang="0">
                  <a:pos x="2147483647" y="128528763"/>
                </a:cxn>
                <a:cxn ang="0">
                  <a:pos x="2147483647" y="0"/>
                </a:cxn>
              </a:cxnLst>
              <a:pathLst>
                <a:path w="1116" h="776">
                  <a:moveTo>
                    <a:pt x="1116" y="406"/>
                  </a:moveTo>
                  <a:lnTo>
                    <a:pt x="6" y="7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6" y="406"/>
                  </a:lnTo>
                  <a:moveTo>
                    <a:pt x="1111" y="0"/>
                  </a:moveTo>
                  <a:lnTo>
                    <a:pt x="1111" y="0"/>
                  </a:lnTo>
                  <a:lnTo>
                    <a:pt x="0" y="320"/>
                  </a:lnTo>
                  <a:lnTo>
                    <a:pt x="0" y="345"/>
                  </a:lnTo>
                  <a:lnTo>
                    <a:pt x="0" y="370"/>
                  </a:lnTo>
                  <a:lnTo>
                    <a:pt x="1111" y="51"/>
                  </a:lnTo>
                  <a:lnTo>
                    <a:pt x="11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0" name="任意多边形 163"/>
            <p:cNvSpPr/>
            <p:nvPr>
              <p:custDataLst>
                <p:tags r:id="rId17"/>
              </p:custDataLst>
            </p:nvPr>
          </p:nvSpPr>
          <p:spPr>
            <a:xfrm rot="-942146">
              <a:off x="2951163" y="3073617"/>
              <a:ext cx="3522662" cy="743175"/>
            </a:xfrm>
            <a:custGeom>
              <a:avLst/>
              <a:gdLst/>
              <a:ahLst/>
              <a:cxnLst>
                <a:cxn ang="0">
                  <a:pos x="3523933" y="0"/>
                </a:cxn>
                <a:cxn ang="0">
                  <a:pos x="3362276" y="602401"/>
                </a:cxn>
                <a:cxn ang="0">
                  <a:pos x="3363468" y="602383"/>
                </a:cxn>
                <a:cxn ang="0">
                  <a:pos x="3335090" y="703699"/>
                </a:cxn>
                <a:cxn ang="0">
                  <a:pos x="0" y="744838"/>
                </a:cxn>
                <a:cxn ang="0">
                  <a:pos x="3716" y="725673"/>
                </a:cxn>
                <a:cxn ang="0">
                  <a:pos x="25207" y="648946"/>
                </a:cxn>
                <a:cxn ang="0">
                  <a:pos x="25732" y="648939"/>
                </a:cxn>
                <a:cxn ang="0">
                  <a:pos x="37696" y="604359"/>
                </a:cxn>
                <a:cxn ang="0">
                  <a:pos x="195036" y="42588"/>
                </a:cxn>
                <a:cxn ang="0">
                  <a:pos x="3523886" y="0"/>
                </a:cxn>
                <a:cxn ang="0">
                  <a:pos x="3523932" y="0"/>
                </a:cxn>
                <a:cxn ang="0">
                  <a:pos x="3523933" y="0"/>
                </a:cxn>
              </a:cxnLst>
              <a:pathLst>
                <a:path w="3521391" h="741516">
                  <a:moveTo>
                    <a:pt x="3521391" y="0"/>
                  </a:moveTo>
                  <a:lnTo>
                    <a:pt x="3359850" y="599714"/>
                  </a:lnTo>
                  <a:lnTo>
                    <a:pt x="3361041" y="599696"/>
                  </a:lnTo>
                  <a:lnTo>
                    <a:pt x="3332684" y="700561"/>
                  </a:lnTo>
                  <a:lnTo>
                    <a:pt x="0" y="741516"/>
                  </a:lnTo>
                  <a:lnTo>
                    <a:pt x="3714" y="722437"/>
                  </a:lnTo>
                  <a:lnTo>
                    <a:pt x="25189" y="646052"/>
                  </a:lnTo>
                  <a:lnTo>
                    <a:pt x="25714" y="646045"/>
                  </a:lnTo>
                  <a:lnTo>
                    <a:pt x="37668" y="601664"/>
                  </a:lnTo>
                  <a:lnTo>
                    <a:pt x="194896" y="42398"/>
                  </a:lnTo>
                  <a:lnTo>
                    <a:pt x="3521344" y="0"/>
                  </a:lnTo>
                  <a:lnTo>
                    <a:pt x="3521390" y="0"/>
                  </a:lnTo>
                  <a:lnTo>
                    <a:pt x="352139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1" name="任意多边形 167"/>
            <p:cNvSpPr/>
            <p:nvPr>
              <p:custDataLst>
                <p:tags r:id="rId18"/>
              </p:custDataLst>
            </p:nvPr>
          </p:nvSpPr>
          <p:spPr>
            <a:xfrm rot="-878033">
              <a:off x="3587335" y="2079878"/>
              <a:ext cx="2008258" cy="749257"/>
            </a:xfrm>
            <a:custGeom>
              <a:avLst/>
              <a:gdLst/>
              <a:ahLst/>
              <a:cxnLst>
                <a:cxn ang="0">
                  <a:pos x="2008005" y="0"/>
                </a:cxn>
                <a:cxn ang="0">
                  <a:pos x="1832441" y="704898"/>
                </a:cxn>
                <a:cxn ang="0">
                  <a:pos x="0" y="749757"/>
                </a:cxn>
                <a:cxn ang="0">
                  <a:pos x="173628" y="45996"/>
                </a:cxn>
                <a:cxn ang="0">
                  <a:pos x="2008005" y="0"/>
                </a:cxn>
              </a:cxnLst>
              <a:pathLst>
                <a:path w="2008511" h="748757">
                  <a:moveTo>
                    <a:pt x="2008511" y="0"/>
                  </a:moveTo>
                  <a:lnTo>
                    <a:pt x="1832903" y="703958"/>
                  </a:lnTo>
                  <a:lnTo>
                    <a:pt x="0" y="748757"/>
                  </a:lnTo>
                  <a:lnTo>
                    <a:pt x="173672" y="45934"/>
                  </a:lnTo>
                  <a:lnTo>
                    <a:pt x="200851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任意多边形 171"/>
            <p:cNvSpPr/>
            <p:nvPr>
              <p:custDataLst>
                <p:tags r:id="rId19"/>
              </p:custDataLst>
            </p:nvPr>
          </p:nvSpPr>
          <p:spPr>
            <a:xfrm rot="-750403">
              <a:off x="3615311" y="4032081"/>
              <a:ext cx="1979065" cy="822236"/>
            </a:xfrm>
            <a:custGeom>
              <a:avLst/>
              <a:gdLst/>
              <a:ahLst/>
              <a:cxnLst>
                <a:cxn ang="0">
                  <a:pos x="1978796" y="0"/>
                </a:cxn>
                <a:cxn ang="0">
                  <a:pos x="1829478" y="709032"/>
                </a:cxn>
                <a:cxn ang="0">
                  <a:pos x="0" y="821680"/>
                </a:cxn>
                <a:cxn ang="0">
                  <a:pos x="147425" y="113853"/>
                </a:cxn>
                <a:cxn ang="0">
                  <a:pos x="1978796" y="0"/>
                </a:cxn>
              </a:cxnLst>
              <a:pathLst>
                <a:path w="1979334" h="822792">
                  <a:moveTo>
                    <a:pt x="1979334" y="0"/>
                  </a:moveTo>
                  <a:lnTo>
                    <a:pt x="1829976" y="709991"/>
                  </a:lnTo>
                  <a:lnTo>
                    <a:pt x="0" y="822792"/>
                  </a:lnTo>
                  <a:lnTo>
                    <a:pt x="147465" y="114007"/>
                  </a:lnTo>
                  <a:lnTo>
                    <a:pt x="197933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06770">
            <a:off x="3812082" y="3015791"/>
            <a:ext cx="4524905" cy="936773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8" name="Date Placeholder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en-US" altLang="zh-CN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84065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1431981"/>
            <a:ext cx="4550053" cy="479024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80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80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839" y="1652410"/>
            <a:ext cx="5306961" cy="43493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3328" y="365125"/>
            <a:ext cx="1050471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358993" cy="5811838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image" Target="../media/image3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6"/>
          <a:srcRect l="398" t="1849" r="2940"/>
          <a:stretch>
            <a:fillRect/>
          </a:stretch>
        </p:blipFill>
        <p:spPr>
          <a:xfrm>
            <a:off x="269875" y="9525"/>
            <a:ext cx="11922125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65938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38200" y="365125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/>
            <p:custDataLst>
              <p:tags r:id="rId18"/>
            </p:custDataLst>
          </p:nvPr>
        </p:nvSpPr>
        <p:spPr>
          <a:xfrm>
            <a:off x="838200" y="1257300"/>
            <a:ext cx="10515600" cy="4943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buFont typeface="Arial" panose="020B0604020202020204" pitchFamily="34" charset="0"/>
              <a:buNone/>
              <a:defRPr noProof="1">
                <a:solidFill>
                  <a:srgbClr val="92929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buFont typeface="Arial" panose="020B0604020202020204" pitchFamily="34" charset="0"/>
              <a:buNone/>
              <a:defRPr noProof="1">
                <a:solidFill>
                  <a:srgbClr val="92929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59802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598024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816475" y="1670050"/>
            <a:ext cx="7116763" cy="1601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ctr">
              <a:lnSpc>
                <a:spcPct val="9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信息</a:t>
            </a:r>
            <a:r>
              <a:rPr lang="zh-CN" altLang="en-US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学奥赛辅导</a:t>
            </a:r>
            <a:endParaRPr lang="zh-CN" altLang="en-US" sz="44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6" name="副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816475" y="3722688"/>
            <a:ext cx="7116763" cy="15065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ctr">
              <a:lnSpc>
                <a:spcPct val="90000"/>
              </a:lnSpc>
              <a:spcBef>
                <a:spcPts val="1000"/>
              </a:spcBef>
              <a:buSzPct val="60000"/>
            </a:pP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STL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基础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9CB03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                           </a:t>
            </a:r>
            <a:endParaRPr lang="en-US" altLang="zh-CN" sz="2800" dirty="0">
              <a:solidFill>
                <a:srgbClr val="9CB03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0" algn="ctr">
              <a:lnSpc>
                <a:spcPct val="90000"/>
              </a:lnSpc>
              <a:spcBef>
                <a:spcPts val="1000"/>
              </a:spcBef>
              <a:buSzPct val="60000"/>
            </a:pPr>
            <a:r>
              <a:rPr lang="en-US" altLang="zh-CN" sz="2800" dirty="0">
                <a:solidFill>
                  <a:srgbClr val="FF0000"/>
                </a:solidFill>
                <a:latin typeface="Monotype Corsiva" panose="03010101010201010101" pitchFamily="66" charset="0"/>
                <a:ea typeface="黑体" panose="02010609060101010101" pitchFamily="2" charset="-122"/>
              </a:rPr>
              <a:t>    Teacher: 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鹿秀娥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indent="0" algn="ctr">
              <a:lnSpc>
                <a:spcPct val="90000"/>
              </a:lnSpc>
              <a:spcBef>
                <a:spcPts val="1000"/>
              </a:spcBef>
              <a:buSzPct val="60000"/>
            </a:pP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        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顺序容器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891" name="矩形 9"/>
          <p:cNvSpPr/>
          <p:nvPr/>
        </p:nvSpPr>
        <p:spPr>
          <a:xfrm>
            <a:off x="1061720" y="1136650"/>
            <a:ext cx="8663940" cy="228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容器并非排序的，元素的插入位置同元素的值无关。将元素插入容器时，指定插入在什么位置（尾部、头部或中间某处），元素就会在什么位置。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vector,deque,list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三种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容器及定义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3620" y="5864225"/>
            <a:ext cx="2646045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 err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vector&lt;int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&gt; a;</a:t>
            </a:r>
            <a:endParaRPr lang="en-US" altLang="zh-CN" sz="320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136650"/>
            <a:ext cx="10848340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包含在</a:t>
            </a:r>
            <a:r>
              <a:rPr lang="zh-CN" altLang="en-US" sz="2400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头文件 &lt;vector&gt;中</a:t>
            </a:r>
            <a:endParaRPr lang="zh-CN" altLang="en-US" sz="24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fontAlgn="auto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也叫动态数组，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容器以连续数组的方式存储元素序列，可以将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看作是以顺序结构实现的线性表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，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随机存取任何元素都能在</a:t>
            </a:r>
            <a:r>
              <a:rPr lang="zh-CN" altLang="en-US" sz="2400" b="1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常数时间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完成。在尾端增删元素具有较佳的性能(大部分情况下是常数时间）</a:t>
            </a:r>
            <a:endParaRPr lang="en-US" altLang="zh-CN" sz="2400" strike="noStrike" noProof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auto"/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当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我们在程序中需要使用动态数组时，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将会是理想的选择，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可以在使用过程中动态地增长存储空间。 </a:t>
            </a:r>
            <a:endParaRPr lang="en-US" altLang="zh-CN" sz="2400" strike="noStrike" noProof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auto"/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模板类需要两个模板参数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，</a:t>
            </a:r>
            <a:endParaRPr lang="en-US" altLang="zh-CN" sz="2400" strike="noStrike" noProof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fontAlgn="auto"/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第一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个参数是存储元素的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数据类型</a:t>
            </a:r>
            <a:endParaRPr lang="en-US" altLang="zh-CN" sz="2400" strike="noStrike" noProof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fontAlgn="auto"/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第二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个参数是存储分配器的类型，其中第二个参数是可选的，如果不给出第二个参数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，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将使用默认的</a:t>
            </a:r>
            <a:r>
              <a:rPr lang="zh-CN" altLang="zh-CN" sz="2400" dirty="0" smtClean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分配器</a:t>
            </a:r>
            <a:endParaRPr lang="zh-CN" sz="2400" strike="noStrike" noProof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285750" lvl="0" indent="-285750" eaLnBrk="1" hangingPunct="1">
              <a:lnSpc>
                <a:spcPct val="150000"/>
              </a:lnSpc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789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265" y="4979035"/>
            <a:ext cx="2286000" cy="63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容器及定义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  <p:pic>
        <p:nvPicPr>
          <p:cNvPr id="36866" name="内容占位符 36865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32905" y="365125"/>
            <a:ext cx="5052695" cy="3011805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" name="文本框 4"/>
          <p:cNvSpPr txBox="1"/>
          <p:nvPr/>
        </p:nvSpPr>
        <p:spPr>
          <a:xfrm>
            <a:off x="838200" y="2644775"/>
            <a:ext cx="8122920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1.</a:t>
            </a:r>
            <a:r>
              <a:rPr lang="en-US" altLang="zh-CN" sz="24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vector&lt;</a:t>
            </a:r>
            <a:r>
              <a:rPr lang="en-US" altLang="zh-CN" sz="2400" dirty="0" err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en-US" altLang="zh-CN" sz="24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 s; 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b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定义一个空的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对象，存储的是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类型的元素。</a:t>
            </a:r>
            <a:endParaRPr lang="zh-CN" altLang="zh-CN" sz="2400" dirty="0">
              <a:solidFill>
                <a:schemeClr val="tx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2.</a:t>
            </a:r>
            <a:r>
              <a:rPr lang="en-US" altLang="zh-CN" sz="24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vector&lt;</a:t>
            </a:r>
            <a:r>
              <a:rPr lang="en-US" altLang="zh-CN" sz="2400" dirty="0" err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en-US" altLang="zh-CN" sz="24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 s(n); 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b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定义一个含有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个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元素的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对象。</a:t>
            </a:r>
            <a:endParaRPr lang="zh-CN" altLang="zh-CN" sz="2400" dirty="0">
              <a:solidFill>
                <a:schemeClr val="tx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</a:t>
            </a:r>
            <a:r>
              <a:rPr lang="en-US" altLang="zh-CN" sz="24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vector&lt;</a:t>
            </a:r>
            <a:r>
              <a:rPr lang="en-US" altLang="zh-CN" sz="2400" dirty="0" err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en-US" altLang="zh-CN" sz="24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 s(first, last); 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b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定义一个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对象，并从由迭代器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first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和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last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定义的序列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[first, last]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中复制初值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010"/>
            <a:ext cx="10515600" cy="5558155"/>
          </a:xfrm>
        </p:spPr>
        <p:txBody>
          <a:bodyPr/>
          <a:p>
            <a:pPr marL="82550" indent="0">
              <a:lnSpc>
                <a:spcPct val="120000"/>
              </a:lnSpc>
              <a:buNone/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常用操作</a:t>
            </a:r>
            <a:r>
              <a:rPr lang="en-US" altLang="zh-CN"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:</a:t>
            </a:r>
            <a:endParaRPr lang="en-US" altLang="zh-CN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s[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]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直接以下标方式访问容器中的元素。</a:t>
            </a:r>
            <a:b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.at(i) 传回索引i所指的数据，如果i越界，抛出out_of_range。</a:t>
            </a:r>
            <a:endParaRPr lang="zh-CN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s.front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返回首元素。 </a:t>
            </a:r>
            <a:b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s.back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返回尾元素。 </a:t>
            </a:r>
            <a:endParaRPr lang="zh-CN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s.push_back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(x)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向表尾插入元素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x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。</a:t>
            </a:r>
            <a:b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s.pop_back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删除表尾元素。 </a:t>
            </a:r>
            <a:endParaRPr lang="zh-CN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s.size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返回容器中实际数据个数。</a:t>
            </a:r>
            <a:b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幼圆" panose="02010509060101010101" pitchFamily="49" charset="-122"/>
              </a:rPr>
              <a:t>s.capacity() 返回容器中可容纳数据个数。</a:t>
            </a:r>
            <a:endParaRPr lang="zh-CN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s.begin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返回指向首元素的随机存取迭代器。</a:t>
            </a:r>
            <a:b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s.end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返回指向尾元素的下一个位置的随机存取迭代器。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幼圆" panose="02010509060101010101" pitchFamily="49" charset="-122"/>
              </a:rPr>
              <a:t>s.empty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幼圆" panose="02010509060101010101" pitchFamily="49" charset="-122"/>
              </a:rPr>
              <a:t>() 当表空时，返回真，否则返回假。 </a:t>
            </a:r>
            <a:b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幼圆" panose="02010509060101010101" pitchFamily="49" charset="-122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s.clear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删除容器中的所有的元素。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br>
              <a:rPr lang="en-US" altLang="zh-CN" dirty="0">
                <a:sym typeface="+mn-ea"/>
              </a:rPr>
            </a:b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容器的基本操作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010"/>
            <a:ext cx="10515600" cy="5558155"/>
          </a:xfrm>
        </p:spPr>
        <p:txBody>
          <a:bodyPr/>
          <a:p>
            <a:pPr marL="82550" indent="0">
              <a:lnSpc>
                <a:spcPct val="120000"/>
              </a:lnSpc>
              <a:buNone/>
            </a:pPr>
            <a:r>
              <a:rPr lang="en-US" altLang="en-US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其他操作：</a:t>
            </a:r>
            <a:endParaRPr lang="en-US" altLang="en-US" sz="1800" dirty="0" err="1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s.insert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(it, x)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向迭代器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指向的元素前插入新元素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val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。 </a:t>
            </a:r>
            <a:b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s.insert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(it, n, x)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向迭代器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指向的元素前插入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个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x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。 </a:t>
            </a:r>
            <a:b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s.insert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(it, first, last)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将由迭代器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first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和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last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所指定的序列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[first, last)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插入到迭代器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指向的元素前面。 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s.erase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(it)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删除由迭代器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所指向的元素。 </a:t>
            </a:r>
            <a:b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s.erase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(first, last)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删除由迭代器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first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和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last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所指定的序列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[first, last)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。</a:t>
            </a:r>
            <a:endParaRPr lang="zh-CN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s.reserve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(n)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预分配缓冲空间，使存储空间至少可容纳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个元素。 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b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s.resize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(n)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改变序列的长度，超出的元素将会被删除，如果序列需要扩展（原空间小于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），元素默认值将填满扩展出的空间。</a:t>
            </a:r>
            <a:b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s.resize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(n, 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val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改变序列的长度，超出的元素将会被删除，如果序列需要扩展（原空间小于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），将用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val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填满扩展出的空间。</a:t>
            </a:r>
            <a:endParaRPr lang="zh-CN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s.swap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(v)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将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与另一个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进行交换。 </a:t>
            </a:r>
            <a:b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s.assign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(first, last) 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将序列替换成由迭代器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first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和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last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所指定的序列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[first, last)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。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[first, last)</a:t>
            </a:r>
            <a:r>
              <a:rPr lang="zh-CN" altLang="zh-CN" sz="1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不能是原序列中的一部分。</a:t>
            </a:r>
            <a:endParaRPr lang="zh-CN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br>
              <a:rPr lang="en-US" altLang="zh-CN" dirty="0">
                <a:sym typeface="+mn-ea"/>
              </a:rPr>
            </a:b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容器的基本操作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容器的应用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5122" name="文本框 3"/>
          <p:cNvSpPr txBox="1"/>
          <p:nvPr/>
        </p:nvSpPr>
        <p:spPr>
          <a:xfrm>
            <a:off x="4897120" y="247015"/>
            <a:ext cx="6931025" cy="6380480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#include&lt;iostream&gt;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#include&lt;vector&gt;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using namespace std;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int main(){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  vector&lt;int&gt; a;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Arial" panose="020B0604020202020204" pitchFamily="34" charset="0"/>
              </a:rPr>
              <a:t>  cout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&lt;&lt;"</a:t>
            </a:r>
            <a:r>
              <a:rPr lang="zh-CN" altLang="en-US" sz="1600">
                <a:latin typeface="Arial" panose="020B0604020202020204" pitchFamily="34" charset="0"/>
                <a:ea typeface="Arial" panose="020B0604020202020204" pitchFamily="34" charset="0"/>
              </a:rPr>
              <a:t>实际数据个数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: "&lt;&lt;</a:t>
            </a:r>
            <a:r>
              <a:rPr lang="en-US" altLang="zh-CN" sz="16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a.size()&lt;&lt;"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1600">
                <a:latin typeface="Arial" panose="020B0604020202020204" pitchFamily="34" charset="0"/>
                <a:ea typeface="Arial" panose="020B0604020202020204" pitchFamily="34" charset="0"/>
              </a:rPr>
              <a:t>容量大小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:"&lt;&lt;</a:t>
            </a:r>
            <a:r>
              <a:rPr lang="en-US" altLang="zh-CN" sz="16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a.capacity()&lt;&lt;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endl;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Arial" panose="020B0604020202020204" pitchFamily="34" charset="0"/>
              </a:rPr>
              <a:t>  int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 x;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Arial" panose="020B0604020202020204" pitchFamily="34" charset="0"/>
              </a:rPr>
              <a:t>  while(cin&gt;&gt;x&amp;&amp;x){</a:t>
            </a:r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a.push_back(x</a:t>
            </a:r>
            <a:r>
              <a:rPr lang="en-US" altLang="zh-CN" sz="16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);</a:t>
            </a:r>
            <a:endParaRPr lang="en-US" altLang="zh-CN" sz="160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Arial" panose="020B0604020202020204" pitchFamily="34" charset="0"/>
              </a:rPr>
              <a:t>     cout&lt;&lt;"</a:t>
            </a:r>
            <a:r>
              <a:rPr lang="zh-CN" altLang="en-US" sz="1600" dirty="0" err="1">
                <a:latin typeface="Arial" panose="020B0604020202020204" pitchFamily="34" charset="0"/>
                <a:ea typeface="Arial" panose="020B0604020202020204" pitchFamily="34" charset="0"/>
              </a:rPr>
              <a:t>实际数据个数</a:t>
            </a:r>
            <a:r>
              <a:rPr lang="en-US" altLang="zh-CN" sz="1600" dirty="0" err="1">
                <a:latin typeface="Arial" panose="020B0604020202020204" pitchFamily="34" charset="0"/>
                <a:ea typeface="Arial" panose="020B0604020202020204" pitchFamily="34" charset="0"/>
              </a:rPr>
              <a:t>: "&lt;&lt;a.size()&lt;&lt;" </a:t>
            </a:r>
            <a:r>
              <a:rPr lang="zh-CN" altLang="en-US" sz="1600" dirty="0" err="1">
                <a:latin typeface="Arial" panose="020B0604020202020204" pitchFamily="34" charset="0"/>
                <a:ea typeface="Arial" panose="020B0604020202020204" pitchFamily="34" charset="0"/>
              </a:rPr>
              <a:t>容量大小</a:t>
            </a:r>
            <a:r>
              <a:rPr lang="en-US" altLang="zh-CN" sz="1600" dirty="0" err="1">
                <a:latin typeface="Arial" panose="020B0604020202020204" pitchFamily="34" charset="0"/>
                <a:ea typeface="Arial" panose="020B0604020202020204" pitchFamily="34" charset="0"/>
              </a:rPr>
              <a:t>:"&lt;&lt;a.capacity()&lt;&lt;endl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;}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Arial" panose="020B0604020202020204" pitchFamily="34" charset="0"/>
              </a:rPr>
              <a:t>  cout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&lt;&lt;a.size()&lt;&lt;endl;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ea typeface="Arial" panose="020B0604020202020204" pitchFamily="34" charset="0"/>
                <a:sym typeface="+mn-ea"/>
              </a:rPr>
              <a:t>  int</a:t>
            </a:r>
            <a:r>
              <a:rPr lang="en-US" altLang="zh-CN" sz="1600">
                <a:ea typeface="Arial" panose="020B0604020202020204" pitchFamily="34" charset="0"/>
                <a:sym typeface="+mn-ea"/>
              </a:rPr>
              <a:t> n=a.size();</a:t>
            </a:r>
            <a:endParaRPr lang="en-US" altLang="zh-CN" sz="1600">
              <a:ea typeface="Arial" panose="020B0604020202020204" pitchFamily="34" charset="0"/>
              <a:sym typeface="+mn-ea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>
                <a:ea typeface="Arial" panose="020B0604020202020204" pitchFamily="34" charset="0"/>
                <a:sym typeface="+mn-ea"/>
              </a:rPr>
              <a:t>//</a:t>
            </a:r>
            <a:r>
              <a:rPr lang="zh-CN" altLang="en-US" sz="1600">
                <a:ea typeface="Arial" panose="020B0604020202020204" pitchFamily="34" charset="0"/>
                <a:sym typeface="+mn-ea"/>
              </a:rPr>
              <a:t>通过下标访问 </a:t>
            </a:r>
            <a:endParaRPr lang="zh-CN" altLang="en-US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zh-CN" altLang="en-US" sz="1600" dirty="0" err="1">
                <a:ea typeface="Arial" panose="020B0604020202020204" pitchFamily="34" charset="0"/>
                <a:sym typeface="+mn-ea"/>
              </a:rPr>
              <a:t>  </a:t>
            </a:r>
            <a:r>
              <a:rPr lang="en-US" altLang="zh-CN" sz="1600" dirty="0" err="1">
                <a:ea typeface="Arial" panose="020B0604020202020204" pitchFamily="34" charset="0"/>
                <a:sym typeface="+mn-ea"/>
              </a:rPr>
              <a:t>int j=0; n=a.size</a:t>
            </a:r>
            <a:r>
              <a:rPr lang="en-US" altLang="zh-CN" sz="1600">
                <a:ea typeface="Arial" panose="020B0604020202020204" pitchFamily="34" charset="0"/>
                <a:sym typeface="+mn-ea"/>
              </a:rPr>
              <a:t>();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ea typeface="Arial" panose="020B0604020202020204" pitchFamily="34" charset="0"/>
                <a:sym typeface="+mn-ea"/>
              </a:rPr>
              <a:t>  while(j</a:t>
            </a:r>
            <a:r>
              <a:rPr lang="en-US" altLang="zh-CN" sz="1600">
                <a:ea typeface="Arial" panose="020B0604020202020204" pitchFamily="34" charset="0"/>
                <a:sym typeface="+mn-ea"/>
              </a:rPr>
              <a:t>&lt;n){	cout&lt;&lt;a[j]&lt;&lt;" "; j++;	}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ea typeface="Arial" panose="020B0604020202020204" pitchFamily="34" charset="0"/>
                <a:sym typeface="+mn-ea"/>
              </a:rPr>
              <a:t>  cout</a:t>
            </a:r>
            <a:r>
              <a:rPr lang="en-US" altLang="zh-CN" sz="1600">
                <a:ea typeface="Arial" panose="020B0604020202020204" pitchFamily="34" charset="0"/>
                <a:sym typeface="+mn-ea"/>
              </a:rPr>
              <a:t>&lt;&lt;endl;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  //</a:t>
            </a:r>
            <a:r>
              <a:rPr lang="zh-CN" altLang="en-US" sz="1600">
                <a:latin typeface="Arial" panose="020B0604020202020204" pitchFamily="34" charset="0"/>
                <a:ea typeface="Arial" panose="020B0604020202020204" pitchFamily="34" charset="0"/>
              </a:rPr>
              <a:t>通过迭代器访问 </a:t>
            </a:r>
            <a:endParaRPr lang="zh-CN" altLang="en-US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altLang="zh-CN" sz="16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vector&lt;int&gt;::iterator i=a.begin();</a:t>
            </a:r>
            <a:endParaRPr lang="en-US" altLang="zh-CN" sz="160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Arial" panose="020B0604020202020204" pitchFamily="34" charset="0"/>
              </a:rPr>
              <a:t>  while(n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--){	cout&lt;&lt;*i&lt;&lt;" ";i++;}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Arial" panose="020B0604020202020204" pitchFamily="34" charset="0"/>
                <a:ea typeface="Arial" panose="020B0604020202020204" pitchFamily="34" charset="0"/>
              </a:rPr>
              <a:t>  cout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&lt;&lt;endl;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vector&lt;</a:t>
            </a:r>
            <a:r>
              <a:rPr lang="en-US" altLang="zh-CN" sz="160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&gt;::iterator it =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a.begin</a:t>
            </a: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();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a.erase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(it+2); //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删除第三个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for(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i=0; i&lt;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a.size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(); ++i)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    </a:t>
            </a:r>
            <a:r>
              <a:rPr lang="en-US" altLang="zh-CN" sz="1600">
                <a:ea typeface="Arial" panose="020B0604020202020204" pitchFamily="34" charset="0"/>
                <a:sym typeface="+mn-ea"/>
              </a:rPr>
              <a:t>cout&lt;&lt;a[i]&lt;&lt;" ";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    return 0;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endParaRPr lang="en-US" altLang="zh-CN" sz="16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" y="1244600"/>
            <a:ext cx="3820160" cy="1371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相当于数组，常用的添加、删除、清空、测长操作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矩形 5"/>
          <p:cNvSpPr/>
          <p:nvPr/>
        </p:nvSpPr>
        <p:spPr>
          <a:xfrm>
            <a:off x="763905" y="2007870"/>
            <a:ext cx="8806180" cy="15544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hangingPunct="1"/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Double end queue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双向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端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队列，元素在内存连续存放。deque容器类与vector类似，支持随机访问和快速插入删除，它在容器中某一位置上的操作所花费的是线性时间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(但次于vector)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。与vector不同的是，deque还支持从开始端插入数据。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891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540" y="4122738"/>
            <a:ext cx="6134100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矩形 7"/>
          <p:cNvSpPr/>
          <p:nvPr/>
        </p:nvSpPr>
        <p:spPr>
          <a:xfrm>
            <a:off x="839470" y="1324928"/>
            <a:ext cx="4983480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deque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包含在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头文件 &lt;deque&gt;中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889" name="标题 1"/>
          <p:cNvSpPr>
            <a:spLocks noGrp="1"/>
          </p:cNvSpPr>
          <p:nvPr/>
        </p:nvSpPr>
        <p:spPr>
          <a:xfrm>
            <a:off x="965200" y="492125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/>
        </p:nvSpPr>
        <p:spPr>
          <a:xfrm>
            <a:off x="965200" y="492125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36867" name="图片 36866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9938" y="1400810"/>
            <a:ext cx="4500562" cy="2725738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" name="文本框 1"/>
          <p:cNvSpPr txBox="1"/>
          <p:nvPr/>
        </p:nvSpPr>
        <p:spPr>
          <a:xfrm>
            <a:off x="1202055" y="2343785"/>
            <a:ext cx="470281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err="1">
                <a:solidFill>
                  <a:srgbClr val="FF0000"/>
                </a:solidFill>
                <a:ea typeface="宋体" panose="02010600030101010101" pitchFamily="2" charset="-122"/>
                <a:cs typeface="+mn-ea"/>
                <a:sym typeface="+mn-ea"/>
              </a:rPr>
              <a:t>deque&lt;double&gt; c</a:t>
            </a:r>
            <a:r>
              <a:rPr lang="zh-CN" altLang="en-US" sz="3200" dirty="0" err="1">
                <a:solidFill>
                  <a:srgbClr val="FF0000"/>
                </a:solidFill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lang="en-US" altLang="zh-CN" sz="3200" dirty="0" err="1">
                <a:solidFill>
                  <a:srgbClr val="FF0000"/>
                </a:solidFill>
                <a:ea typeface="宋体" panose="02010600030101010101" pitchFamily="2" charset="-122"/>
                <a:cs typeface="+mn-ea"/>
                <a:sym typeface="+mn-ea"/>
              </a:rPr>
              <a:t>50</a:t>
            </a:r>
            <a:r>
              <a:rPr lang="zh-CN" altLang="en-US" sz="3200" dirty="0" err="1">
                <a:solidFill>
                  <a:srgbClr val="FF0000"/>
                </a:solidFill>
                <a:ea typeface="宋体" panose="02010600030101010101" pitchFamily="2" charset="-122"/>
                <a:cs typeface="+mn-ea"/>
                <a:sym typeface="+mn-ea"/>
              </a:rPr>
              <a:t>）</a:t>
            </a:r>
            <a:r>
              <a:rPr lang="en-US" altLang="zh-CN" sz="3200" dirty="0" err="1">
                <a:solidFill>
                  <a:srgbClr val="FF0000"/>
                </a:solidFill>
                <a:ea typeface="宋体" panose="02010600030101010101" pitchFamily="2" charset="-122"/>
                <a:cs typeface="+mn-ea"/>
                <a:sym typeface="+mn-ea"/>
              </a:rPr>
              <a:t>;</a:t>
            </a:r>
            <a:endParaRPr lang="en-US" altLang="zh-CN" sz="3200" dirty="0" err="1">
              <a:solidFill>
                <a:srgbClr val="FF0000"/>
              </a:solidFill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455" y="3517900"/>
            <a:ext cx="5628640" cy="2971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1.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deque&lt;</a:t>
            </a:r>
            <a:r>
              <a:rPr lang="en-US" altLang="zh-CN" dirty="0" err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 s;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b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定义一个空的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对象，存储的是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类型的元素。</a:t>
            </a:r>
            <a:endParaRPr lang="zh-CN" altLang="zh-CN" dirty="0">
              <a:solidFill>
                <a:schemeClr val="tx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2.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deque&lt;</a:t>
            </a:r>
            <a:r>
              <a:rPr lang="en-US" altLang="zh-CN" dirty="0" err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 s(n);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b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定义一个含有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个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元素的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对象。</a:t>
            </a:r>
            <a:endParaRPr lang="zh-CN" altLang="zh-CN" dirty="0">
              <a:solidFill>
                <a:schemeClr val="tx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deque&lt;</a:t>
            </a:r>
            <a:r>
              <a:rPr lang="en-US" altLang="zh-CN" dirty="0" err="1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 s(first, last);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b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定义一个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对象，并从由迭代器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first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和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last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定义的序列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[first, last]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中复制初值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010"/>
            <a:ext cx="10515600" cy="5558155"/>
          </a:xfrm>
        </p:spPr>
        <p:txBody>
          <a:bodyPr/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(1)    构造函数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deque():创建一个空deque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deque(int nSize):创建一个deque,元素个数为nSize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deque(int nSize,const T&amp; t):创建一个deque,元素个数为nSize,且值均为t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deque(const deque &amp;):复制构造函数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(2)    增加函数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push_front(const T&amp; x):双端队列头部增加一个元素X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push_back(const T&amp; x):双端队列尾部增加一个元素x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iterator insert(iterator it,const T&amp; x):双端队列中某一元素前增加一个元素x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insert(iterator it,int n,const T&amp; x):双端队列中某一元素前增加n个相同的元素x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>
              <a:lnSpc>
                <a:spcPct val="12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insert(iterator it,const_iterator first,const_iteratorlast):双端队列中某一元素前插入另一个相同类型向量的[forst,last)间的数据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deque容器的基本操作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010"/>
            <a:ext cx="10515600" cy="5558155"/>
          </a:xfrm>
        </p:spPr>
        <p:txBody>
          <a:bodyPr/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(3)删除函数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Iterator erase(iterator it):删除双端队列中的某一个元素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Iterator erase(iterator first,iterator last):删除双端队列中[first,last）中的元素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pop_front():删除双端队列中最前一个元素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pop_back():删除双端队列中最后一个元素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clear():清空双端队列中最后一个元素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(4)遍历函数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reference at(int pos):返回pos位置元素的引用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reference front():返回手元素的引用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reference back():返回尾元素的引用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iterator begin():返回向量头指针，指向第一个元素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iterator end():返回指向向量中最后一个元素下一个元素的指针（不包含在向量中）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reverse_iterator rbegin():反向迭代器，指向最后一个元素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reverse_iterator rend():反向迭代器，指向第一个元素的前一个元素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deque容器的基本操作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6145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引例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4" name="文本占位符 6146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个不同的数，并按从小到大输出。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排序：冒泡、插入、快排等。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285" y="1207770"/>
            <a:ext cx="10515600" cy="5558155"/>
          </a:xfrm>
        </p:spPr>
        <p:txBody>
          <a:bodyPr/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(5)判断函数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bool empty() const:向量是否为空，若true,则向量中无元素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(6)大小函数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 size() const:返回向量中元素的个数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 max_size() const:返回最大可允许的双端对了元素数量值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(7)其他函数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swap(deque&amp;):交换两个同类型向量的数据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assign(int n,const T&amp; x):向量中第n个元素的值设置为x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deque容器的基本操作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945" y="259080"/>
            <a:ext cx="10515600" cy="771525"/>
          </a:xfrm>
        </p:spPr>
        <p:txBody>
          <a:bodyPr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deque容器的应用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942975"/>
            <a:ext cx="4821555" cy="4591685"/>
          </a:xfrm>
        </p:spPr>
        <p:txBody>
          <a:bodyPr/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 &lt;iostream&gt;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 &lt;deque&gt;	//</a:t>
            </a:r>
            <a:r>
              <a:rPr lang="zh-CN" altLang="en-US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使用</a:t>
            </a:r>
            <a:r>
              <a:rPr lang="en-US" altLang="zh-CN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deque</a:t>
            </a:r>
            <a:r>
              <a:rPr lang="zh-CN" altLang="en-US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需要包含的头文件</a:t>
            </a:r>
            <a:endParaRPr lang="zh-CN" altLang="en-US" sz="16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 &lt;iomanip&gt;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using namespace std;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const int n=10; 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fr-FR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 main() {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fr-FR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deque&lt;int&gt; de;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fr-FR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 array[n]={10,1,3,4,5,7,2,9,8,6};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for(int i=0; i&lt;5;i++)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{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algn="l" eaLnBrk="1" hangingPunct="1"/>
            <a:r>
              <a:rPr lang="en-US" altLang="zh-CN" sz="133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</a:t>
            </a:r>
            <a:r>
              <a:rPr lang="en-US" altLang="zh-CN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de.push_back(array[i]);</a:t>
            </a:r>
            <a:endParaRPr lang="zh-CN" altLang="en-US" sz="16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algn="l" eaLnBrk="1" hangingPunct="1"/>
            <a:r>
              <a:rPr lang="en-US" altLang="zh-CN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de.push_front(array[n-1-i]);</a:t>
            </a:r>
            <a:endParaRPr lang="zh-CN" altLang="en-US" sz="16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}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9185" y="1212215"/>
            <a:ext cx="4975860" cy="3261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for(int i=0; i&lt;n; i++)	cout&lt;&lt;setw(5)&lt;&lt;de[i];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cout&lt;&lt;endl;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for(int i=0; i&lt;n; i++)     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    {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    de.pop_front();	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        de.push_back(array[i]);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}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for(int i=0; i&lt;n; i++)	cout&lt;&lt;setw(5)&lt;&lt;de[i];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cout&lt;&lt;endl;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return 0;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}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1600"/>
          </a:p>
        </p:txBody>
      </p:sp>
      <p:sp>
        <p:nvSpPr>
          <p:cNvPr id="4099" name="矩形 3"/>
          <p:cNvSpPr/>
          <p:nvPr/>
        </p:nvSpPr>
        <p:spPr>
          <a:xfrm>
            <a:off x="1877695" y="5614035"/>
            <a:ext cx="2428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266700" algn="l" eaLnBrk="0" hangingPunct="0"/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运行结果：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098" name="Rectangle 1"/>
          <p:cNvSpPr/>
          <p:nvPr/>
        </p:nvSpPr>
        <p:spPr>
          <a:xfrm>
            <a:off x="3985260" y="5363210"/>
            <a:ext cx="6143625" cy="7080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 lvl="0" algn="l" eaLnBrk="1" hangingPunct="1"/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7    2    9    8    6   10    1    3    4    5</a:t>
            </a:r>
            <a:endParaRPr lang="zh-CN" altLang="en-US" sz="2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10    1    3    4    5    7    2    9    8    6</a:t>
            </a:r>
            <a:endParaRPr lang="zh-CN" altLang="en-US" sz="2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矩形 3"/>
          <p:cNvSpPr/>
          <p:nvPr/>
        </p:nvSpPr>
        <p:spPr>
          <a:xfrm>
            <a:off x="965200" y="1570355"/>
            <a:ext cx="9431020" cy="1737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list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包含在头文件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&lt;list&gt;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285750" lvl="0" indent="-285750" eaLnBrk="1" hangingPunct="1">
              <a:lnSpc>
                <a:spcPct val="150000"/>
              </a:lnSpc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双向链表。元素在内存不连续存放。在任何位置增删元素都能在常数时间完成。不支持随机存取。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994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165" y="4198620"/>
            <a:ext cx="6042025" cy="1201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89" name="标题 1"/>
          <p:cNvSpPr>
            <a:spLocks noGrp="1"/>
          </p:cNvSpPr>
          <p:nvPr/>
        </p:nvSpPr>
        <p:spPr>
          <a:xfrm>
            <a:off x="965200" y="492125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/>
        </p:nvSpPr>
        <p:spPr>
          <a:xfrm>
            <a:off x="965200" y="492125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6868" name="图片 36867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7255" y="1263333"/>
            <a:ext cx="4537075" cy="2647950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" name="文本框 2"/>
          <p:cNvSpPr txBox="1"/>
          <p:nvPr/>
        </p:nvSpPr>
        <p:spPr>
          <a:xfrm>
            <a:off x="337185" y="3432175"/>
            <a:ext cx="68065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隶书" panose="02010509060101010101" pitchFamily="49" charset="-122"/>
                <a:ea typeface="隶书" panose="02010509060101010101" pitchFamily="49" charset="-122"/>
              </a:rPr>
              <a:t>1.   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list&lt;int&gt; </a:t>
            </a:r>
            <a:r>
              <a:rPr lang="en-US" altLang="zh-CN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定义一个空的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对象，存储的是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类型的元素。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list&lt;int&gt; </a:t>
            </a:r>
            <a:r>
              <a:rPr lang="en-US" altLang="zh-CN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); </a:t>
            </a:r>
            <a:endParaRPr lang="zh-CN" altLang="en-US">
              <a:solidFill>
                <a:srgbClr val="FB5CFD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定义一个含有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个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元素的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对象。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list&lt;int&gt; </a:t>
            </a:r>
            <a:r>
              <a:rPr lang="en-US" altLang="zh-CN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(5,2); </a:t>
            </a:r>
            <a:endParaRPr lang="zh-CN" altLang="en-US">
              <a:solidFill>
                <a:srgbClr val="FB5CFD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建一个含五个元素的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，值都是2　　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　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list&lt;int&gt; </a:t>
            </a:r>
            <a:r>
              <a:rPr lang="en-US" altLang="zh-CN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.begin(),</a:t>
            </a:r>
            <a:r>
              <a:rPr lang="en-US" altLang="zh-CN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.end());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定义一个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对象，并从由迭代器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first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和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last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定义的序列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[first, last]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中复制初值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。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010"/>
            <a:ext cx="10515600" cy="5558155"/>
          </a:xfrm>
        </p:spPr>
        <p:txBody>
          <a:bodyPr/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c.insert(pos,num)      在pos位置插入元素num。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c.insert(pos,n,num)      在pos位置插入n个元素num。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c.insert(pos,beg,end)      在pos位置插入区间为[beg,end)的元素。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c.erase(pos)　　　　删除pos位置的元素。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c.push_back(num)      在末尾增加一个元素。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c.pop_back()      删除末尾的元素。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c.push_front(num)      在开始位置增加一个元素。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c.pop_front()      删除第一个元素。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resize(n)      从新定义链表的长度,超出原始长度部分用0代替,小于原始部分删除。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resize(n,num)            从新定义链表的长度,超出原始长度部分用num代替。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c1.swap(c2);      将c1和c2交换。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swap(c1,c2);      同上。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c1.merge(c2)      合并2个有序的链表并使之有序,从新放到c1里,释放c2。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c1.merge(c2,comp)      合并2个有序的链表并使之按照自定义规则排序之后从新放到c1中,释放c2。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容器的基本操作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010"/>
            <a:ext cx="10515600" cy="5558155"/>
          </a:xfrm>
        </p:spPr>
        <p:txBody>
          <a:bodyPr/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c.begin()      返回指向链表第一个元素的迭代器。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c.end()      返回指向链表最后一个元素之后的迭代器。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c.rbegin()      返回逆向链表的第一个元素,即c链表的最后一个数据。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c.rend()      返回逆向链表的最后一个元素的下一个位置,即c链表的第一个数据再往前的位置。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c.assign(n,num)      将n个num拷贝赋值给链表c。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c.assign(beg,end)      将[beg,end)区间的元素拷贝赋值给链表c。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c.front()      返回链表c的第一个元素。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c.back()      返回链表c的最后一个元素。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c.empty()  判断链表是否为空。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c.size()      返回链表c中实际元素的个数。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c.max_size()      返回链表c可能容纳的最大元素数量。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c.clear()      清除链表c中的所有元素。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c1.splice(c1.beg,c2)      将c2连接在c1的beg位置,释放c2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c1.splice(c1.beg,c2,c2.beg)      将c2的beg位置的元素连接到c1的beg位置，并且在c2中施放掉beg位置的元素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容器的基本操作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010"/>
            <a:ext cx="10515600" cy="5558155"/>
          </a:xfrm>
        </p:spPr>
        <p:txBody>
          <a:bodyPr/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c1.splice(c1.beg,c2,c2.beg,c2.end)      将c2的[beg,end)位置的元素连接到c1的beg位置并且释放c2的[beg,end)位置的元素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remove(num)             删除链表中匹配num的元素。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remove_if(comp)       删除条件满足的元素,参数为自定义的回调函数。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reverse()       反转链表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unique()       删除相邻的元素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c.sort()       将链表排序，默认升序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82550" indent="0" latinLnBrk="0">
              <a:lnSpc>
                <a:spcPct val="100000"/>
              </a:lnSpc>
              <a:buNone/>
            </a:pPr>
            <a:r>
              <a:rPr sz="18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c.sort(comp)       自定义回调函数实现自定义排序</a:t>
            </a:r>
            <a:endParaRPr sz="18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容器的基本操作</a:t>
            </a:r>
            <a:b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980" y="969010"/>
            <a:ext cx="6223000" cy="4919980"/>
          </a:xfrm>
        </p:spPr>
        <p:txBody>
          <a:bodyPr/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 &lt;iostream&gt;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 &lt;list&gt; //</a:t>
            </a:r>
            <a:r>
              <a:rPr lang="zh-CN" altLang="en-US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使用</a:t>
            </a:r>
            <a:r>
              <a:rPr lang="en-US" altLang="zh-CN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en-US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需要包含的头文件</a:t>
            </a:r>
            <a:endParaRPr lang="zh-CN" altLang="en-US" sz="16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 &lt;iomanip&gt;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using namespace std;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const int n=10; 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void display (list&lt;int&gt; _list) {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if(!_list.empty()){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</a:t>
            </a:r>
            <a:r>
              <a:rPr lang="en-US" altLang="zh-CN" sz="16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list&lt;int&gt;::iterator it;</a:t>
            </a:r>
            <a:endParaRPr lang="zh-CN" altLang="en-US" sz="16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for(it=_list.begin();it!=_list.end(); it++)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{		cout&lt;&lt;setw(5)&lt;&lt;*it;	}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cout&lt;&lt;endl;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}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else		cout&lt;&lt;"Null list"&lt;&lt;endl;</a:t>
            </a:r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endParaRPr lang="zh-CN" altLang="en-US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/>
          </a:p>
        </p:txBody>
      </p:sp>
      <p:sp>
        <p:nvSpPr>
          <p:cNvPr id="6148" name="矩形 7"/>
          <p:cNvSpPr/>
          <p:nvPr/>
        </p:nvSpPr>
        <p:spPr>
          <a:xfrm>
            <a:off x="6750050" y="1188720"/>
            <a:ext cx="5035550" cy="4480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int main(){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int array[n]={2,3,5,7,34,3,4,1,0,10};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list&lt;int&gt; list1;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list1.insert(list1.begin(),array,array+n);</a:t>
            </a:r>
            <a:endParaRPr lang="zh-CN" altLang="en-US" sz="18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display(list1);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list&lt;int&gt; list2=list1;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18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for(int i=0;i&lt;7; i++) {</a:t>
            </a:r>
            <a:endParaRPr lang="zh-CN" altLang="en-US" sz="18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list2.remove(i);//</a:t>
            </a:r>
            <a:r>
              <a:rPr lang="zh-CN" altLang="en-US" sz="18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相应前移</a:t>
            </a:r>
            <a:r>
              <a:rPr lang="en-US" altLang="zh-CN" sz="18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}</a:t>
            </a:r>
            <a:endParaRPr lang="zh-CN" altLang="en-US" sz="18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display(list2);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18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list2.splice(list2.end(),list1);</a:t>
            </a:r>
            <a:endParaRPr lang="zh-CN" altLang="en-US" sz="18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display(list2);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display(list1);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return 0;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0" name="Rectangle 1"/>
          <p:cNvSpPr/>
          <p:nvPr/>
        </p:nvSpPr>
        <p:spPr>
          <a:xfrm>
            <a:off x="5210175" y="5546090"/>
            <a:ext cx="6143625" cy="132238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 lvl="0" algn="l" eaLnBrk="1" hangingPunct="1"/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2    3    5    7   34    3    4    1    0   10</a:t>
            </a:r>
            <a:endParaRPr lang="zh-CN" altLang="en-US" sz="2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   7   34   10</a:t>
            </a:r>
            <a:endParaRPr lang="zh-CN" altLang="en-US" sz="2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   7   34   10    2    3    5    7   34    3    4    1    0   10</a:t>
            </a:r>
            <a:endParaRPr lang="zh-CN" altLang="en-US" sz="2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0" algn="l" eaLnBrk="1" hangingPunct="1"/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Null list</a:t>
            </a:r>
            <a:endParaRPr lang="zh-CN" altLang="en-US" sz="2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171" name="矩形 3"/>
          <p:cNvSpPr/>
          <p:nvPr/>
        </p:nvSpPr>
        <p:spPr>
          <a:xfrm>
            <a:off x="1732915" y="5976620"/>
            <a:ext cx="24288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266700" algn="l" eaLnBrk="0" hangingPunct="0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运行结果：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1541780" y="391478"/>
            <a:ext cx="6589713" cy="501650"/>
          </a:xfrm>
        </p:spPr>
        <p:txBody>
          <a:bodyPr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List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约瑟夫环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8" name="矩形 6147"/>
          <p:cNvSpPr/>
          <p:nvPr/>
        </p:nvSpPr>
        <p:spPr>
          <a:xfrm>
            <a:off x="4799330" y="981075"/>
            <a:ext cx="6858000" cy="5212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#include&lt;cstdio&gt;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#include&lt;list&gt;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list&lt;int&gt; monkey;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int n,m;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scanf("%d%d",&amp;n,&amp;m);	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	for(int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i=1;i&lt;=n;i++)  monkey.push_back(i);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list&lt;int&gt;::iterator it=monkey.begin();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while(monkey.size()&gt;1){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for(int i=1;i&lt;m;i++){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	++it;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	if(it==monkey.end()) it=monkey.begin();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printf("%d ",*it);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it=monkey.erase(it);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if(it==monkey.end()) it=monkey.begin();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                printf("%d\n",monkey.front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());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return 0;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175" y="1195705"/>
            <a:ext cx="3758565" cy="222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已知n个人（以编号1，2，3...n分别表示）围坐在一张圆桌周围。从编号为k的人开始报数，数到m的那个人出列；他的下一个人又从1开始报数，数到m的那个人又出列；依此规律重复下去，直到圆桌周围的人全部出列。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关联容器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2" name="内容占位符 4"/>
          <p:cNvSpPr>
            <a:spLocks noGrp="1"/>
          </p:cNvSpPr>
          <p:nvPr>
            <p:ph idx="1"/>
          </p:nvPr>
        </p:nvSpPr>
        <p:spPr>
          <a:xfrm>
            <a:off x="2222500" y="1484630"/>
            <a:ext cx="7905750" cy="3744595"/>
          </a:xfrm>
        </p:spPr>
        <p:txBody>
          <a:bodyPr wrap="square" lIns="91440" tIns="45720" rIns="91440" bIns="45720" anchor="t"/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元素是排序的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插入任何元素，都按相应的排序规则来确定其位置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在查找时具有非常好的性能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通常以平衡二叉树方式实现，插入和检索的时间都是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O(log(N))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有两大类：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set/multiset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集合与多重集合、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map/multimap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映射与多重映射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220" y="335915"/>
            <a:ext cx="10515600" cy="77152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快速排序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code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65220" y="-1954530"/>
            <a:ext cx="8408670" cy="8869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（3）算法实现</a:t>
            </a:r>
            <a:endParaRPr lang="zh-CN" altLang="en-US"/>
          </a:p>
          <a:p>
            <a:r>
              <a:rPr lang="zh-CN" altLang="en-US"/>
              <a:t>输入一列数，按照从小到大输出。</a:t>
            </a:r>
            <a:endParaRPr lang="zh-CN" altLang="en-US"/>
          </a:p>
          <a:p>
            <a:r>
              <a:rPr lang="zh-CN" altLang="en-US"/>
              <a:t>#include&lt;iostream&gt;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void qsort(int,int);</a:t>
            </a:r>
            <a:endParaRPr lang="zh-CN" altLang="en-US"/>
          </a:p>
          <a:p>
            <a:r>
              <a:rPr lang="zh-CN" altLang="en-US"/>
              <a:t>int a[101];</a:t>
            </a:r>
            <a:endParaRPr lang="zh-CN" altLang="en-US"/>
          </a:p>
          <a:p>
            <a:r>
              <a:rPr lang="zh-CN" altLang="en-US"/>
              <a:t>int main(){</a:t>
            </a:r>
            <a:endParaRPr lang="zh-CN" altLang="en-US"/>
          </a:p>
          <a:p>
            <a:r>
              <a:rPr lang="zh-CN" altLang="en-US"/>
              <a:t>int n,i;</a:t>
            </a:r>
            <a:endParaRPr lang="zh-CN" altLang="en-US"/>
          </a:p>
          <a:p>
            <a:r>
              <a:rPr lang="zh-CN" altLang="en-US"/>
              <a:t>cin&gt;&gt;n;</a:t>
            </a:r>
            <a:endParaRPr lang="zh-CN" altLang="en-US"/>
          </a:p>
          <a:p>
            <a:r>
              <a:rPr lang="zh-CN" altLang="en-US"/>
              <a:t>for(i=1;i&lt;=n;i++) </a:t>
            </a:r>
            <a:endParaRPr lang="zh-CN" altLang="en-US"/>
          </a:p>
          <a:p>
            <a:r>
              <a:rPr lang="zh-CN" altLang="en-US"/>
              <a:t>cin&gt;&gt;a[i];</a:t>
            </a:r>
            <a:endParaRPr lang="zh-CN" altLang="en-US"/>
          </a:p>
          <a:p>
            <a:r>
              <a:rPr lang="zh-CN" altLang="en-US"/>
              <a:t>qsort(1,n);</a:t>
            </a:r>
            <a:endParaRPr lang="zh-CN" altLang="en-US"/>
          </a:p>
          <a:p>
            <a:r>
              <a:rPr lang="zh-CN" altLang="en-US"/>
              <a:t>for(i=1;i&lt;=n;i++)</a:t>
            </a:r>
            <a:endParaRPr lang="zh-CN" altLang="en-US"/>
          </a:p>
          <a:p>
            <a:r>
              <a:rPr lang="zh-CN" altLang="en-US"/>
              <a:t>cout&lt;&lt;a[i]&lt;&lt;" ";</a:t>
            </a:r>
            <a:endParaRPr lang="zh-CN" altLang="en-US"/>
          </a:p>
          <a:p>
            <a:r>
              <a:rPr lang="zh-CN" altLang="en-US"/>
              <a:t>cout&lt;&lt;endl;</a:t>
            </a:r>
            <a:endParaRPr lang="zh-CN" altLang="en-US"/>
          </a:p>
          <a:p>
            <a:r>
              <a:rPr lang="en-US" altLang="zh-CN"/>
              <a:t>return 0;</a:t>
            </a:r>
            <a:endParaRPr lang="en-US" altLang="zh-CN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void qsort(int l,int r){</a:t>
            </a:r>
            <a:endParaRPr lang="zh-CN" altLang="en-US"/>
          </a:p>
          <a:p>
            <a:r>
              <a:rPr lang="zh-CN" altLang="en-US"/>
              <a:t>int i,j,mid,p;</a:t>
            </a:r>
            <a:endParaRPr lang="zh-CN" altLang="en-US"/>
          </a:p>
          <a:p>
            <a:r>
              <a:rPr lang="zh-CN" altLang="en-US"/>
              <a:t>i=l;j=r;</a:t>
            </a:r>
            <a:endParaRPr lang="zh-CN" altLang="en-US"/>
          </a:p>
          <a:p>
            <a:r>
              <a:rPr lang="zh-CN" altLang="en-US"/>
              <a:t>mid=a[(l+r)/2]; //将当前序列在中间位置的数定义为分隔数</a:t>
            </a:r>
            <a:endParaRPr lang="zh-CN" altLang="en-US"/>
          </a:p>
          <a:p>
            <a:r>
              <a:rPr lang="zh-CN" altLang="en-US"/>
              <a:t>do{</a:t>
            </a:r>
            <a:endParaRPr lang="zh-CN" altLang="en-US"/>
          </a:p>
          <a:p>
            <a:r>
              <a:rPr lang="zh-CN" altLang="en-US"/>
              <a:t>while(a[i]&lt;mid) i++;//在左半部分寻找比中间数大的数</a:t>
            </a:r>
            <a:endParaRPr lang="zh-CN" altLang="en-US"/>
          </a:p>
          <a:p>
            <a:r>
              <a:rPr lang="zh-CN" altLang="en-US"/>
              <a:t>while(a[j]&gt;mid) j--;//在右半部分寻找比中间数小的数</a:t>
            </a:r>
            <a:endParaRPr lang="zh-CN" altLang="en-US"/>
          </a:p>
          <a:p>
            <a:r>
              <a:rPr lang="zh-CN" altLang="en-US"/>
              <a:t>if(i&lt;=j){ //若找到一组与排序目标不一致的数对，则交换它们</a:t>
            </a:r>
            <a:endParaRPr lang="zh-CN" altLang="en-US"/>
          </a:p>
          <a:p>
            <a:r>
              <a:rPr lang="zh-CN" altLang="en-US"/>
              <a:t>p=a[i];a[i]=a[j];a[j]=p;</a:t>
            </a:r>
            <a:endParaRPr lang="zh-CN" altLang="en-US"/>
          </a:p>
          <a:p>
            <a:r>
              <a:rPr lang="zh-CN" altLang="en-US"/>
              <a:t>i++;j--; //继续找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  <a:p>
            <a:r>
              <a:rPr lang="zh-CN" altLang="en-US"/>
              <a:t>}while(i&lt;=j); //注意这里不能少了等号</a:t>
            </a:r>
            <a:endParaRPr lang="zh-CN" altLang="en-US"/>
          </a:p>
          <a:p>
            <a:r>
              <a:rPr lang="zh-CN" altLang="en-US"/>
              <a:t>if(l&lt;j) qsort(l,j); //若未到两个数的边界，则递归搜索左右区间</a:t>
            </a:r>
            <a:endParaRPr lang="zh-CN" altLang="en-US"/>
          </a:p>
          <a:p>
            <a:r>
              <a:rPr lang="zh-CN" altLang="en-US"/>
              <a:t>if(i&lt;r) qsort(i,r);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2"/>
          <p:cNvSpPr>
            <a:spLocks noGrp="1"/>
          </p:cNvSpPr>
          <p:nvPr>
            <p:ph idx="1"/>
          </p:nvPr>
        </p:nvSpPr>
        <p:spPr>
          <a:xfrm>
            <a:off x="1229360" y="1430020"/>
            <a:ext cx="9845675" cy="4321175"/>
          </a:xfrm>
        </p:spPr>
        <p:txBody>
          <a:bodyPr lIns="91440" tIns="45720" rIns="91440" bIns="45720" anchor="t"/>
          <a:p>
            <a:pPr>
              <a:lnSpc>
                <a:spcPct val="140000"/>
              </a:lnSpc>
            </a:pPr>
            <a:r>
              <a:rPr lang="en-US" altLang="zh-CN" dirty="0">
                <a:ea typeface="幼圆" panose="02010509060101010101" pitchFamily="49" charset="-122"/>
              </a:rPr>
              <a:t> 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set/multiset </a:t>
            </a:r>
            <a:r>
              <a:rPr lang="zh-CN" altLang="en-US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头文件 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&lt;set&gt;</a:t>
            </a:r>
            <a:endParaRPr lang="en-US" altLang="zh-CN" dirty="0">
              <a:solidFill>
                <a:srgbClr val="FB5CFD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set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即集合。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set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中不允许相同元素，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multiset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中允许存在相同的元素。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map/multimap </a:t>
            </a:r>
            <a:r>
              <a:rPr lang="zh-CN" altLang="en-US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头文件 </a:t>
            </a:r>
            <a:r>
              <a:rPr lang="en-US" altLang="zh-CN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&lt;map&gt;</a:t>
            </a:r>
            <a:endParaRPr lang="en-US" altLang="zh-CN" dirty="0">
              <a:solidFill>
                <a:srgbClr val="FB5CFD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map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set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的不同在于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map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中存放的元素有且仅有两个成员变量，一个名为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first,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另一个名为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second, map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根据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first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值对元素进行从小到大排序，并可快速地根据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first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来检索元素。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map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multimap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的不同在于是否允许相同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first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值的元素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关联容器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count() 返回 等于某个值的元素的 个数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find() 返回一个 指向被查找到元素的 迭代器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lower_bound() 返回 指向不小于某值的第一个元素的 迭代器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upper_bound() 返回 大于某个值元素的 迭代器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equal_range() 返回 集合中与给定值相等的上下限的 两个迭代器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例如对序列   </a:t>
            </a:r>
            <a:r>
              <a:rPr lang="en-US" altLang="zh-CN" sz="200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1 2 </a:t>
            </a:r>
            <a:r>
              <a:rPr lang="en-US" altLang="zh-CN" sz="2000" u="sng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en-US" altLang="zh-CN" sz="200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3 4 5 6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查找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Lower_bound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返回指向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的迭代器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Upper_bound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返回指向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的迭代器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查找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7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Lower_bound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返回指向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6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后面的迭代器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Upper_bound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返回指向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6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后面的迭代器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关联容器的操作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集合与映射也是两个常用的容器。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就是数学上的集合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——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每个元素最多只出现一次。和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sort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一样，自定义类型也可以构造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，但同样必须定义“小于”运算符。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set&lt;int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 set0  ;//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升序排列集合元素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set&lt;int,less&lt;int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 &gt;  set1;  //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升序排列集合元素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set&lt;int,greater&lt;int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  &gt; set2;  //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降序排列集合。   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set&lt;int ,less&lt;int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 &gt; set3 (vector1.begin(),vector1.end());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//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通过指定某一预先定义的区间来初始化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对象的构造函数。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map&lt;int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 string&gt;  map1;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这样就定义了一个用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作为索引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值为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string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，默认升序排列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.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</a:t>
            </a:r>
            <a:r>
              <a:rPr lang="zh-CN" altLang="en-US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可以插入很多值，去掉重复元素，并可以查找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#include&lt;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iostream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#include&lt;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cstdio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#include&lt;string&gt;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#include&lt;set&gt;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using namespace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main(){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set&lt;string&gt;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string nm[]={"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abc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","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david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","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lucy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","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abc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","app","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lucy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"};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for(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i=0; i&lt;6; ++i) 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st.insert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(nm[i]); //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里插入元素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set&lt;string&gt;::iterator it; //set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容器的指针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for(it=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st.begin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(); it!=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st.end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(); ++it){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	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cout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&lt;&lt;*it&lt;&lt;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endl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 //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按字典序输出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</a:t>
            </a: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}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it =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st.find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("app");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if (it !=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st.end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())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cout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&lt;&lt; "find" &lt;&lt; " " &lt;&lt; "app" &lt;&lt;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endl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	else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cout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&lt;&lt; "can't find" &lt;&lt; " " &lt;&lt; "app" &lt;&lt;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endl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//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找到了就输出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find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，找不到就输出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can't find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"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40961" name="标题 1"/>
          <p:cNvSpPr>
            <a:spLocks noGrp="1"/>
          </p:cNvSpPr>
          <p:nvPr/>
        </p:nvSpPr>
        <p:spPr>
          <a:xfrm>
            <a:off x="838200" y="341630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容器的使用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/>
        </p:nvSpPr>
        <p:spPr>
          <a:xfrm>
            <a:off x="838200" y="341630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容器的使用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3325" y="1228725"/>
            <a:ext cx="7028180" cy="3500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	it 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=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st.find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("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bld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");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	if 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(it !=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st.end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())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cout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&lt;&lt; "find" &lt;&lt; " " &lt;&lt; "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bld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" &lt;&lt;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endl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	else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cout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&lt;&lt; "can't find" &lt;&lt; " " &lt;&lt; "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bld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" &lt;&lt;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endl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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	for 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(set&lt;string&gt;::iterator it =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st.lower_bound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("dad"); it !=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st.end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(); ++it) 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		</a:t>
            </a:r>
            <a:r>
              <a:rPr lang="en-US" altLang="zh-CN" sz="160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cout</a:t>
            </a: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&lt;&lt; *it &lt;&lt; ' ';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	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	</a:t>
            </a:r>
            <a:r>
              <a:rPr lang="en-US" altLang="zh-CN" sz="160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cout</a:t>
            </a: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&lt;&lt;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endl</a:t>
            </a: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;</a:t>
            </a:r>
            <a:endParaRPr lang="en-US" altLang="zh-CN" sz="160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return 0;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}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67395" y="3388360"/>
            <a:ext cx="2804160" cy="2956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结果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输出：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00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abc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app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0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david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0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lucy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find app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can't find </a:t>
            </a:r>
            <a:r>
              <a:rPr lang="en-US" altLang="zh-CN" sz="20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bld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0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david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</a:t>
            </a:r>
            <a:r>
              <a:rPr lang="en-US" altLang="zh-CN" sz="20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lucy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文本框 56321"/>
          <p:cNvSpPr txBox="1"/>
          <p:nvPr/>
        </p:nvSpPr>
        <p:spPr>
          <a:xfrm>
            <a:off x="1224280" y="1270000"/>
            <a:ext cx="3277235" cy="1310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例：输入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个点的坐标，按照横坐标从小到大排序，横坐标相同按照纵坐标从小到大。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56323" name="组合 56322"/>
          <p:cNvGrpSpPr/>
          <p:nvPr/>
        </p:nvGrpSpPr>
        <p:grpSpPr>
          <a:xfrm>
            <a:off x="1223645" y="333375"/>
            <a:ext cx="9444355" cy="6188075"/>
            <a:chOff x="68" y="210"/>
            <a:chExt cx="5534" cy="3898"/>
          </a:xfrm>
        </p:grpSpPr>
        <p:sp>
          <p:nvSpPr>
            <p:cNvPr id="56324" name="矩形 56323"/>
            <p:cNvSpPr/>
            <p:nvPr/>
          </p:nvSpPr>
          <p:spPr>
            <a:xfrm>
              <a:off x="2744" y="210"/>
              <a:ext cx="2858" cy="38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#include&lt;iostream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&gt;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#include&lt;set&gt;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struct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 node{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	int a,b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	};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bool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 operator&lt;(const node &amp;x, const node &amp;y)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{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   if(x.a!=y.a) return x.a&lt;y.a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   return x.b&lt;y.b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}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using namespace std;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int main(){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	set&lt;node&gt; s;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	node t;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	int n,x,y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	cin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&gt;&gt;n;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	for(int i=0;i&lt;n;i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++){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		cin&gt;&gt;t.a&gt;&gt;t.b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		s.insert(t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);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	}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	set&lt;node&gt;::iterator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 it;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	for(it=s.begin();it!=s.end();++it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)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	cout&lt;&lt;it-&gt;a&lt;&lt;" "&lt;&lt;it-&gt;b&lt;&lt;endl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;;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	return 0;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}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6325" name="矩形 56324"/>
            <p:cNvSpPr/>
            <p:nvPr/>
          </p:nvSpPr>
          <p:spPr>
            <a:xfrm>
              <a:off x="68" y="2568"/>
              <a:ext cx="2202" cy="826"/>
            </a:xfrm>
            <a:prstGeom prst="rect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bool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 operator&lt;( node x,  node y)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{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   if(x.a!=y.a) return x.a&lt;y.a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 err="1">
                  <a:latin typeface="隶书" panose="02010509060101010101" pitchFamily="49" charset="-122"/>
                  <a:ea typeface="隶书" panose="02010509060101010101" pitchFamily="49" charset="-122"/>
                </a:rPr>
                <a:t>   return x.b&lt;y.b</a:t>
              </a:r>
              <a:r>
                <a:rPr lang="en-US" altLang="zh-CN" sz="1600">
                  <a:latin typeface="隶书" panose="02010509060101010101" pitchFamily="49" charset="-122"/>
                  <a:ea typeface="隶书" panose="02010509060101010101" pitchFamily="49" charset="-122"/>
                </a:rPr>
                <a:t>;</a:t>
              </a:r>
              <a:endParaRPr lang="en-US" altLang="zh-CN" sz="160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lvl="0"/>
              <a:r>
                <a:rPr lang="en-US" altLang="zh-CN" sz="1600" dirty="0">
                  <a:latin typeface="隶书" panose="02010509060101010101" pitchFamily="49" charset="-122"/>
                  <a:ea typeface="隶书" panose="02010509060101010101" pitchFamily="49" charset="-122"/>
                </a:rPr>
                <a:t>}  //</a:t>
              </a:r>
              <a:r>
                <a:rPr lang="zh-CN" altLang="en-US" sz="1600" dirty="0">
                  <a:latin typeface="隶书" panose="02010509060101010101" pitchFamily="49" charset="-122"/>
                  <a:ea typeface="隶书" panose="02010509060101010101" pitchFamily="49" charset="-122"/>
                </a:rPr>
                <a:t>或者用这种方式比较</a:t>
              </a:r>
              <a:endParaRPr lang="zh-CN" altLang="en-US" sz="16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6326" name="文本框 56325"/>
            <p:cNvSpPr txBox="1"/>
            <p:nvPr/>
          </p:nvSpPr>
          <p:spPr>
            <a:xfrm>
              <a:off x="236" y="1957"/>
              <a:ext cx="1406" cy="403"/>
            </a:xfrm>
            <a:prstGeom prst="rect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/>
              <a:r>
                <a:rPr lang="zh-CN" altLang="en-US" dirty="0">
                  <a:latin typeface="隶书" panose="02010509060101010101" pitchFamily="49" charset="-122"/>
                  <a:ea typeface="隶书" panose="02010509060101010101" pitchFamily="49" charset="-122"/>
                </a:rPr>
                <a:t>提示：结构体类型需要重载小于运算</a:t>
              </a:r>
              <a:endParaRPr lang="zh-CN" altLang="en-US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6327" name="矩形 56326"/>
            <p:cNvSpPr/>
            <p:nvPr/>
          </p:nvSpPr>
          <p:spPr>
            <a:xfrm>
              <a:off x="2699" y="981"/>
              <a:ext cx="2812" cy="816"/>
            </a:xfrm>
            <a:prstGeom prst="rect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961" name="标题 1"/>
          <p:cNvSpPr>
            <a:spLocks noGrp="1"/>
          </p:cNvSpPr>
          <p:nvPr/>
        </p:nvSpPr>
        <p:spPr>
          <a:xfrm>
            <a:off x="838200" y="374650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set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容器的应用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就是从键（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key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）到值（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value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）的映射。因为重载了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  ]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运算符，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像是数组的“高级版”。例如可以用一个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map&lt;string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，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int&gt;month_name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来表示“月份名字到月份编号”的映射，然后用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month_name["July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"]=7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这样的方式来赋值。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它提供一对一（其中第一个可以称为关键字，每个关键字只能在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中出现一次，第二个可以称为该关键字的值）的数据处理能力。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比如一个班级中，每个学生的学号跟他的姓名就存在着一一映射的关系，这个模型用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可能轻易描述。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>
              <a:buChar char="•"/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定义方式：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    </a:t>
            </a:r>
            <a:r>
              <a:rPr lang="en-US" altLang="zh-CN" sz="2000" dirty="0" err="1">
                <a:solidFill>
                  <a:srgbClr val="FB5CFD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Map&lt;int, string&gt; mapStudent</a:t>
            </a:r>
            <a:r>
              <a:rPr lang="en-US" altLang="zh-CN" sz="2000" dirty="0">
                <a:solidFill>
                  <a:srgbClr val="FB5CFD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>
              <a:buNone/>
            </a:pPr>
            <a:endParaRPr lang="en-US" altLang="zh-CN" sz="2000" dirty="0">
              <a:solidFill>
                <a:srgbClr val="FB5CFD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8916" name="图片 38915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1415" y="3504565"/>
            <a:ext cx="4303395" cy="2664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数据的插入：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在构造map容器后，我们就可以往里面插入数据了。这里讲三种插入数据的方法：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第一种：用insert函数插入pair数据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 Map&lt;int, string&gt; mapStudent;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mapStudent.insert(pair&lt;int, string&gt;(1, “student_one”));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第二种：用insert函数插入value_type数据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 Map&lt;int, string&gt; mapStudent;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 mapStudent.insert(map&lt;int, string&gt;::value_type (1, “student_one”));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第三种：用数组方式插入数据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Map&lt;int, string&gt; mapStudent;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mapStudent[1] = “student_one”;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mapStudent[2] = “student_two”;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 map的大小：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在往map里面插入了数据，我们怎么知道当前已经插入了多少数据呢，可以用size函数：           Int nSize = mapStudent.size();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容器的操作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数据的遍历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第一种：应用前向迭代器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map&lt;int, string&gt;::iterator iter;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for(iter = mapStudent.begin(); iter != mapStudent.end(); iter++)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     Cout&lt;&lt;iter-&gt;first&lt;&lt;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”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 ”&lt;&lt;iter-&gt;second&lt;&lt;end;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第二种：应用反相迭代器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map&lt;int, string&gt;::reverse_iterator iter;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for(iter = mapStudent.rbegin(); iter != mapStudent.rend(); iter++)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      Cout&lt;&lt;iter-&gt;first&lt;&lt;”        ”&lt;&lt;iter-&gt;second&lt;&lt;end;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数据的查找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（包括判定这个关键字是否在map中出现）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这里给出三种数据查找方法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第一种：用count函数来判定关键字是否出现，但是无法定位数据出现位置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第二种：用find函数来定位数据出现位置,它返回的是一个迭代器，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当数据出现时，它返回数据所在位置的迭代器，如果map中没有要查找的数据，它返回的迭代器等于end函数返回的迭代器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第三种：这个方法用来判定数据是否出现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Lower_bound函数用法，这个函数用来返回要查找关键字的下界(是一个迭代器)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Upper_bound函数用法，这个函数用来返回要查找关键字的上界(是一个迭代器)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例如：map中已经插入了1，2，3，4的话，如果lower_bound(2)的话，返回的2，而upper-bound（2）的话，返回的就是3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Equal_range函数返回一个pair，pair里面第一个变量是Lower_bound返回的迭代器，pair里面第二个迭代器是Upper_bound返回的迭代器，如果这两个迭代器相等的话，则说明map中不出现这个关键字。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8130" y="1452245"/>
            <a:ext cx="4743450" cy="530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#include&lt;iostream&gt;</a:t>
            </a:r>
            <a:endParaRPr lang="zh-CN" altLang="en-US"/>
          </a:p>
          <a:p>
            <a:r>
              <a:rPr lang="zh-CN" altLang="en-US"/>
              <a:t>#include&lt;algorithm&gt; 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a[20];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n,x;</a:t>
            </a:r>
            <a:endParaRPr lang="zh-CN" altLang="en-US"/>
          </a:p>
          <a:p>
            <a:r>
              <a:rPr lang="zh-CN" altLang="en-US"/>
              <a:t>	cin&gt;&gt;n;</a:t>
            </a:r>
            <a:endParaRPr lang="zh-CN" altLang="en-US"/>
          </a:p>
          <a:p>
            <a:r>
              <a:rPr lang="zh-CN" altLang="en-US"/>
              <a:t>	for(int i=0;i&lt;n;i++)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cin&gt;&gt;x;</a:t>
            </a:r>
            <a:endParaRPr lang="zh-CN" altLang="en-US"/>
          </a:p>
          <a:p>
            <a:r>
              <a:rPr lang="zh-CN" altLang="en-US"/>
              <a:t>		a[i]=x;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sort(a,a+n);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	for(int i=0;i&lt;n;i++)</a:t>
            </a:r>
            <a:endParaRPr lang="zh-CN" altLang="en-US"/>
          </a:p>
          <a:p>
            <a:r>
              <a:rPr lang="zh-CN" altLang="en-US"/>
              <a:t>		cout&lt;&lt;a[i]&lt;&lt;" ";</a:t>
            </a:r>
            <a:endParaRPr lang="zh-CN" altLang="en-US"/>
          </a:p>
          <a:p>
            <a:r>
              <a:rPr lang="zh-CN" altLang="en-US"/>
              <a:t>		cout&lt;&lt;endl;</a:t>
            </a:r>
            <a:endParaRPr lang="zh-CN" altLang="en-US"/>
          </a:p>
          <a:p>
            <a:r>
              <a:rPr lang="zh-CN" altLang="en-US"/>
              <a:t>	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00265" y="2094865"/>
            <a:ext cx="3078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sort(a,a+n)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排序算法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6802120" y="2946400"/>
            <a:ext cx="435991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包含在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C++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&lt;algorithm&gt;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头文件中，以函数的形式存在。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是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STL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中的算法。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数据的查找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（包括判定这个关键字是否在map中出现）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这里给出三种数据查找方法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第一种：用count函数来判定关键字是否出现，但是无法定位数据出现位置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第二种：用find函数来定位数据出现位置,它返回的是一个迭代器，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当数据出现时，它返回数据所在位置的迭代器，如果map中没有要查找的数据，它返回的迭代器等于end函数返回的迭代器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第三种：这个方法用来判定数据是否出现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Lower_bound函数用法，这个函数用来返回要查找关键字的下界(是一个迭代器)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Upper_bound函数用法，这个函数用来返回要查找关键字的上界(是一个迭代器)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例如：map中已经插入了1，2，3，4的话，如果lower_bound(2)的话，返回的2，而upper-bound（2）的话，返回的就是3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Equal_range函数返回一个pair，pair里面第一个变量是Lower_bound返回的迭代器，pair里面第二个迭代器是Upper_bound返回的迭代器，如果这两个迭代器相等的话，则说明map中不出现这个关键字。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7391"/>
            <a:ext cx="10515600" cy="4919663"/>
          </a:xfrm>
        </p:spPr>
        <p:txBody>
          <a:bodyPr/>
          <a:p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 数据的清空与判空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清空map中的数据可以用clear()函数，判定map中是否有数据可以用empty()函数，它返回true则说明是空map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数据的删除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这里要用到erase函数，它有三个重载了的函数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迭代器删除 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iter = mapStudent.find(1);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mapStudent.erase(iter);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用关键字删除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Int n = mapStudent.erase(1);//如果删除了会返回1，否则返回0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用迭代器，成片的删除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以下代码把整个map清空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mapStudent.earse(mapStudent.begin(), mapStudent.end());</a:t>
            </a:r>
            <a:b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            //成片删除要注意的是，也是STL的特性，删除区间是一个前闭后开的集合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771525"/>
          </a:xfrm>
        </p:spPr>
        <p:txBody>
          <a:bodyPr wrap="square" lIns="91440" tIns="45720" rIns="91440" bIns="45720" anchor="t"/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4" name="矩形 40963"/>
          <p:cNvSpPr/>
          <p:nvPr/>
        </p:nvSpPr>
        <p:spPr>
          <a:xfrm>
            <a:off x="5186363" y="639763"/>
            <a:ext cx="6408737" cy="5577840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#include&lt;iostream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#include&lt;cstdio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#include&lt;string&gt;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#include&lt;map&gt;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using namespace std;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int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 main(){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	map&lt;string,int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&gt; mp;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string nm[]={"abc","david","lucy","abc","app","lucy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"};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	int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 index=1;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	for(int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 i=0; i&lt;6; ++i) {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		if(mp[nm[i]]==0) mp[nm[i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]]=index++; 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	//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判断是否已经出现过，没出现过，就编号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	map&lt;string,int&gt;::iterator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it; //map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容器的指针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for(it=mp.begin(); it!=mp.end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(); ++it){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		cout&lt;&lt;it-&gt;first&lt;&lt;" "&lt;&lt;it-&gt;second&lt;&lt;endl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; 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	//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按字典序输出每个的编号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return 0;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5" name="矩形 40964"/>
          <p:cNvSpPr/>
          <p:nvPr/>
        </p:nvSpPr>
        <p:spPr>
          <a:xfrm>
            <a:off x="412115" y="1325880"/>
            <a:ext cx="4231640" cy="2583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例：对杂乱无序的字符串编号，相同的字符串按照最早的编号，按照字典序输出字符串以及他们的编号。 </a:t>
            </a:r>
            <a:endParaRPr lang="zh-CN" altLang="en-US" dirty="0">
              <a:solidFill>
                <a:srgbClr val="26262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对于字符串 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"abc","david","lucy","abc","app","lucy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“  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输出：</a:t>
            </a:r>
            <a:r>
              <a:rPr lang="zh-CN" altLang="en-US" dirty="0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dirty="0" err="1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abc</a:t>
            </a:r>
            <a:r>
              <a:rPr lang="en-US" altLang="zh-CN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1</a:t>
            </a:r>
            <a:endParaRPr lang="en-US" altLang="zh-CN">
              <a:solidFill>
                <a:srgbClr val="26262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app 4</a:t>
            </a:r>
            <a:endParaRPr lang="en-US" altLang="zh-CN">
              <a:solidFill>
                <a:srgbClr val="26262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david</a:t>
            </a:r>
            <a:r>
              <a:rPr lang="en-US" altLang="zh-CN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2</a:t>
            </a:r>
            <a:endParaRPr lang="en-US" altLang="zh-CN">
              <a:solidFill>
                <a:srgbClr val="26262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 err="1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lucy</a:t>
            </a:r>
            <a:r>
              <a:rPr lang="en-US" altLang="zh-CN">
                <a:solidFill>
                  <a:srgbClr val="2626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3</a:t>
            </a:r>
            <a:endParaRPr lang="en-US" altLang="zh-CN">
              <a:solidFill>
                <a:srgbClr val="26262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1" name="标题 1"/>
          <p:cNvSpPr>
            <a:spLocks noGrp="1"/>
          </p:cNvSpPr>
          <p:nvPr/>
        </p:nvSpPr>
        <p:spPr>
          <a:xfrm>
            <a:off x="838200" y="374650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map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容器的应用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061720" y="446405"/>
            <a:ext cx="6588125" cy="828675"/>
          </a:xfrm>
        </p:spPr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1557020" y="1484630"/>
            <a:ext cx="9044940" cy="4656455"/>
          </a:xfrm>
        </p:spPr>
        <p:txBody>
          <a:bodyPr wrap="square"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容器适配器有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stack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queue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priority_queue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共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种，他们都是在顺序容器的基础上实现的，屏蔽了顺序容器的一部分功能，突出或增加另一些功能，容器适配器都有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个成员函数：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Push: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添加一个元素</a:t>
            </a:r>
            <a:b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top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：返回顶部或队头的元素引用</a:t>
            </a:r>
            <a:b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pop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：删除一个元素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容器适配器上是没有迭代器的，所以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STL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的各种排序、查找、变序等算法都不适用于容器适配器。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2"/>
          <p:cNvSpPr>
            <a:spLocks noGrp="1"/>
          </p:cNvSpPr>
          <p:nvPr>
            <p:ph idx="1"/>
          </p:nvPr>
        </p:nvSpPr>
        <p:spPr>
          <a:xfrm>
            <a:off x="1894205" y="1654175"/>
            <a:ext cx="7769225" cy="3778250"/>
          </a:xfrm>
        </p:spPr>
        <p:txBody>
          <a:bodyPr lIns="91440" tIns="45720" rIns="91440" bIns="45720" anchor="t"/>
          <a:p>
            <a:pPr marL="0" indent="0">
              <a:buNone/>
            </a:pPr>
            <a:r>
              <a:rPr lang="en-US" altLang="zh-CN" sz="35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stack 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头文件 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&lt;stack&gt;</a:t>
            </a:r>
            <a:endParaRPr lang="en-US" altLang="zh-CN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栈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只能在栈顶端插入、删除、检索。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后进先出。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定义：stack&lt;int&gt; sk1;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4403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3745" y="2688590"/>
            <a:ext cx="2676525" cy="331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061720" y="446405"/>
            <a:ext cx="6588125" cy="828675"/>
          </a:xfrm>
        </p:spPr>
        <p:txBody>
          <a:bodyPr wrap="square" lIns="91440" tIns="45720" rIns="91440" bIns="45720" anchor="t"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stack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empty() 堆栈为空则返回真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pop() 移除栈顶元素（不会返回栈顶元素的值）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push() 在栈顶增加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size() 返回栈中元素数目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top() 返回栈顶元素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061720" y="446405"/>
            <a:ext cx="6588125" cy="828675"/>
          </a:xfrm>
        </p:spPr>
        <p:txBody>
          <a:bodyPr wrap="square" lIns="91440" tIns="45720" rIns="91440" bIns="45720" anchor="t"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stack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容器适配器的基本操作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#include &lt;iostream&gt;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#include &lt;stack&gt;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using namespace std; 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int main() {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	stack&lt;int&gt; sk1;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	for(int i=0;i&lt;10; i++) {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		sk1.push(i);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	}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	cout&lt;&lt;"pop from the stack:";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	while(!sk1.empty()) {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		cout&lt;&lt;sk1.top()&lt;&lt;" ";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		sk1.pop();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	}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latin typeface="隶书" panose="02010509060101010101" pitchFamily="49" charset="-122"/>
                <a:ea typeface="隶书" panose="02010509060101010101" pitchFamily="49" charset="-122"/>
              </a:rPr>
              <a:t>return 0;</a:t>
            </a:r>
            <a:endParaRPr lang="en-US" altLang="zh-CN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061720" y="446405"/>
            <a:ext cx="6588125" cy="828675"/>
          </a:xfrm>
        </p:spPr>
        <p:txBody>
          <a:bodyPr wrap="square" lIns="91440" tIns="45720" rIns="91440" bIns="45720" anchor="t"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stack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容器适配器的应用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1" name="矩形 3"/>
          <p:cNvSpPr/>
          <p:nvPr/>
        </p:nvSpPr>
        <p:spPr>
          <a:xfrm>
            <a:off x="6003290" y="1763395"/>
            <a:ext cx="24288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266700" algn="l" eaLnBrk="0" hangingPunct="0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运行结果：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2030" y="3032125"/>
            <a:ext cx="366903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eaLnBrk="1" hangingPunct="1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pop from the stack:9 8 7 6 5 4 3 2 1 0 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#include&lt;iostream&gt;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#include&lt;cstdio&gt;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#include&lt;cstring&gt;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#include&lt;stack&gt;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using namespace std;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int main(){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int a[]={1,3,5,7,9,11};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stack&lt;int&gt; st;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int i;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if(st.empty()){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    for(i=0; i&lt;3; ++i) st.push(a[i]);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}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for(int i=0; i&lt;2; ++i){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    printf("%d ",st.top());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    st.pop();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}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endParaRPr lang="zh-CN" altLang="en-US" sz="1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061720" y="446405"/>
            <a:ext cx="6588125" cy="828675"/>
          </a:xfrm>
        </p:spPr>
        <p:txBody>
          <a:bodyPr wrap="square" lIns="91440" tIns="45720" rIns="91440" bIns="45720" anchor="t"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stack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容器适配器的应用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8690" y="1068070"/>
            <a:ext cx="4853940" cy="3657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printf("\n");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for(int i=3; i&lt;6; ++i) st.push(a[i]);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printf("The size of stack is %d\n",st.size());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int n=st.size();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for(int i=0; i&lt;n; ++i){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   printf("%d ",st.top());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   st.pop();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}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printf("\n");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return 0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}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09435" y="4431665"/>
            <a:ext cx="3643630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输出结果：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5 3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The size of stack is 4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11 9 7 1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8690" y="2377440"/>
            <a:ext cx="3267075" cy="417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1543050" y="1654175"/>
            <a:ext cx="7216775" cy="3778250"/>
          </a:xfrm>
        </p:spPr>
        <p:txBody>
          <a:bodyPr lIns="91440" tIns="45720" rIns="91440" bIns="45720" anchor="t"/>
          <a:p>
            <a:pPr marL="0" indent="0">
              <a:buNone/>
            </a:pPr>
            <a:r>
              <a:rPr lang="en-US" altLang="zh-CN" sz="35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queue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头文件 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&lt;queue&gt;</a:t>
            </a:r>
            <a:endParaRPr lang="en-US" altLang="zh-CN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队列。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插入只可以在尾部进行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删除、检索和修改只允许从头部进行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先进先出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定义：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queue &lt;int&gt; s;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061720" y="446405"/>
            <a:ext cx="6588125" cy="828675"/>
          </a:xfrm>
        </p:spPr>
        <p:txBody>
          <a:bodyPr wrap="square" lIns="91440" tIns="45720" rIns="91440" bIns="45720" anchor="t"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queue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容器适配器及定义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1543050" y="1654175"/>
            <a:ext cx="7216775" cy="3778250"/>
          </a:xfrm>
        </p:spPr>
        <p:txBody>
          <a:bodyPr lIns="91440" tIns="45720" rIns="91440" bIns="45720" anchor="t"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empty() 队列为空则返回真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pop() 移除队首元素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push() 在队尾增加元素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size() 返回队列元素数目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front() 返回队首元素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back()返回队尾元素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061720" y="446405"/>
            <a:ext cx="6588125" cy="828675"/>
          </a:xfrm>
        </p:spPr>
        <p:txBody>
          <a:bodyPr wrap="square" lIns="91440" tIns="45720" rIns="91440" bIns="45720" anchor="t"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queue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容器适配器的基本操作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STL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的基本概念</a:t>
            </a:r>
            <a:b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en-US" altLang="zh-CN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 STL 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Standard Template Library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的缩写，汉语意思为标准模板库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STL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主要包括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containers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）、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迭代器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iterators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）、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algorithms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）等。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容器：可容纳各种数据类型的通用数据结构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是类模板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迭代器：可用于依次存取容器中元素，类似于指针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算法：用来操作容器中的元素的函数模板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85800" lvl="1"/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sort()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来对一个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vector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中的数据进行排序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85800" lvl="1"/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find()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来搜索一个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list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中的对象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算法本身与他们操作的数据的类型无关，因此他们可以在从简单数组到高度复杂容器的任何数据结构上使用。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0" y="3470275"/>
            <a:ext cx="4544060" cy="1686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445770" y="1080770"/>
            <a:ext cx="5117465" cy="4982210"/>
          </a:xfrm>
        </p:spPr>
        <p:txBody>
          <a:bodyPr lIns="91440" tIns="45720" rIns="91440" bIns="45720" anchor="t"/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#include&lt;iostream&gt;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#include&lt;cstdio&gt;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#include&lt;cstring&gt;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#include&lt;queue&gt;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using namespace std;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int main(){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    int a[]={1,3,5,7,9,11};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    queue&lt;int&gt; qu;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    int i;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    if(qu.empty()){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        for(i=0; i&lt;3; ++i) qu.push(a[i]);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    }</a:t>
            </a:r>
            <a:endParaRPr lang="en-US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printf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("Front is %d and Back is %d\n",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qu.front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(),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qu.back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for(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int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i=0; i&lt;2; ++i){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  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qu.pop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  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printf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("Front is %d and Back is %d\n",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qu.front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(),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qu.back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());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061720" y="446405"/>
            <a:ext cx="6588125" cy="828675"/>
          </a:xfrm>
        </p:spPr>
        <p:txBody>
          <a:bodyPr wrap="square" lIns="91440" tIns="45720" rIns="91440" bIns="45720" anchor="t"/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queue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容器适配器的应用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8865" y="1012190"/>
            <a:ext cx="7924165" cy="2964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  for(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int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i=3; i&lt;6; ++i)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qu.push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(a[i]);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 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printf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("The size of queue is %d\n",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qu.size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());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 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int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n=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qu.size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 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printf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("Front is %d and Back is %d\n",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qu.front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(),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qu.back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());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  for(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int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i=0; i&lt;n-1; ++i){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     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qu.pop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      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printf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("Front is %d and Back is %d\n",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qu.front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(),</a:t>
            </a:r>
            <a:r>
              <a:rPr lang="en-US" altLang="zh-CN" sz="160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qu.back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());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  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  return 0;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6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  }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4210" y="3859530"/>
            <a:ext cx="3761740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输出结果：</a:t>
            </a:r>
            <a:endParaRPr lang="zh-CN" altLang="en-US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Front is 1 and Back is 5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Front is 3 and Back is 5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Front is 5 and Back is 5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The size of queue is 4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Front is 5 and Back is 11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Front is 7 and Back is 11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Front is 9 and Back is 11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Front is 11 and Back is 11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826770" y="1739900"/>
            <a:ext cx="9333230" cy="3573780"/>
          </a:xfrm>
        </p:spPr>
        <p:txBody>
          <a:bodyPr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priority_queue 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：头文件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&lt;queue&gt;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优先级队列。最高优先级元素总是第一个出列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优先队列是队列的一种，不过它可以按照自定义的一种方式（数据的优先级）来对队列中的数据进行动态的排序。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每次的push和pop操作，队列都会动态的调整，以达到我们预期的方式来存储。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例如：我们常用的操作就是对数据排序，优先队列默认的是数据大的优先级高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所以我们无论按照什么顺序push一堆数，最终在队列里总是top出最大的元素。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09" name="标题 1"/>
          <p:cNvSpPr>
            <a:spLocks noGrp="1"/>
          </p:cNvSpPr>
          <p:nvPr/>
        </p:nvSpPr>
        <p:spPr>
          <a:xfrm>
            <a:off x="1061720" y="446405"/>
            <a:ext cx="658812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priority_queue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826770" y="1739900"/>
            <a:ext cx="9333230" cy="3573780"/>
          </a:xfrm>
        </p:spPr>
        <p:txBody>
          <a:bodyPr lIns="91440" tIns="45720" rIns="91440" bIns="45720" anchor="t"/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用法：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示例：将元素5，3，2，4，6依次push到优先队列中，print其输出。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1. 标准库默认使用元素类型的&lt;操作符来确定它们之间的优先级关系。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priority_queue&lt;int&gt; pq;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通过&lt;操作符可知在整数中元素大的优先级高。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故示例1中输出结果为： 6 5 4 3 2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2. 数据越小，优先级越高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priority_queue&lt;int, vector&lt;int&gt;, greater&lt;int&gt;</a:t>
            </a:r>
            <a:r>
              <a:rPr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&gt;pq; 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其中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第二个参数为容器类型。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个参数为比较函数。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sz="1800" dirty="0">
                <a:latin typeface="隶书" panose="02010509060101010101" pitchFamily="49" charset="-122"/>
                <a:ea typeface="隶书" panose="02010509060101010101" pitchFamily="49" charset="-122"/>
              </a:rPr>
              <a:t>故示例2中输出结果为：2 3 4 5 6</a:t>
            </a:r>
            <a:endParaRPr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09" name="标题 1"/>
          <p:cNvSpPr>
            <a:spLocks noGrp="1"/>
          </p:cNvSpPr>
          <p:nvPr/>
        </p:nvSpPr>
        <p:spPr>
          <a:xfrm>
            <a:off x="1061720" y="446405"/>
            <a:ext cx="658812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priority_queue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#include &lt;iomanip&gt;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#include &lt;iostream&gt;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#include &lt;queue&gt;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using namespace std;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int main() {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priority_queue&lt;int&gt;q;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q.push(5);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q.push(2);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q.push(4);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q.push(6);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cout&lt;&lt;q.top()&lt;&lt;endl;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q.pop();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cout&lt;&lt;q.top()&lt;&lt;endl;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cout&lt;&lt;q.size()&lt;&lt;endl;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	return 0;}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输出结果：</a:t>
            </a:r>
            <a:r>
              <a:rPr lang="en-US" altLang="zh-CN" sz="160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endParaRPr lang="en-US" altLang="zh-CN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altLang="zh-CN" sz="1600">
                <a:latin typeface="隶书" panose="02010509060101010101" pitchFamily="49" charset="-122"/>
                <a:ea typeface="隶书" panose="02010509060101010101" pitchFamily="49" charset="-122"/>
              </a:rPr>
              <a:t>          5</a:t>
            </a:r>
            <a:endParaRPr lang="en-US" altLang="zh-CN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altLang="zh-CN" sz="1600">
                <a:latin typeface="隶书" panose="02010509060101010101" pitchFamily="49" charset="-122"/>
                <a:ea typeface="隶书" panose="02010509060101010101" pitchFamily="49" charset="-122"/>
              </a:rPr>
              <a:t>          3</a:t>
            </a:r>
            <a:endParaRPr lang="en-US" altLang="zh-CN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09" name="标题 1"/>
          <p:cNvSpPr>
            <a:spLocks noGrp="1"/>
          </p:cNvSpPr>
          <p:nvPr/>
        </p:nvSpPr>
        <p:spPr>
          <a:xfrm>
            <a:off x="1061720" y="446405"/>
            <a:ext cx="7642860" cy="8286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priority_queue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容器适配器的应用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1541145" y="418783"/>
            <a:ext cx="7307263" cy="576262"/>
          </a:xfrm>
        </p:spPr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顺序容器和关联容器中的成员函数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6895" y="1341755"/>
            <a:ext cx="8446135" cy="5257800"/>
          </a:xfrm>
          <a:ln>
            <a:miter/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顺序容器和关联容器中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5CFD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都有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的成员函数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5CFD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begin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返回指向容器中第一个元素的迭代器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5CFD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end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返回指向容器中最后一个元素后面的位置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的迭代器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5CFD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rbegin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返回指向容器中最后一个元素的迭代器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5CFD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rend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返回指向容器中第一个元素前面的位置的迭代器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5CFD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erase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删除迭代器指向的元素(可能会使该迭代器失效），或删除一个区间，返回被删除元素后面的那个元素的迭代器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B5CFD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clear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从容器中删除所有元素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顺序容器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的常用成员函数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front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:返回容器中第一个元素的引用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back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 返回容器中最后一个元素的引用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push_back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 在容器末尾增加新元素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panose="05040102010807070707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pop_back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: 删除容器末尾的元素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迭代器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1245870" y="1905000"/>
            <a:ext cx="8706485" cy="3778250"/>
          </a:xfrm>
        </p:spPr>
        <p:txBody>
          <a:bodyPr wrap="square" lIns="91440" tIns="45720" rIns="91440" bIns="45720" anchor="t"/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用于指向顺序容器和关联容器中的元素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迭代器用法和指针类似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const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和非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const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两种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通过迭代器可以读取它指向的元素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通过非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const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迭代器还能修改其指向的元素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1952625" y="1568450"/>
            <a:ext cx="7854950" cy="2868930"/>
          </a:xfrm>
        </p:spPr>
        <p:txBody>
          <a:bodyPr lIns="91440" tIns="45720" rIns="91440" bIns="45720" anchor="t"/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定义一个容器类的迭代器的方法可以是：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容器类名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::iterator 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变量名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或：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容器类名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::const_iterator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变量名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访问一个迭代器指向的元素：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 迭代器变量名</a:t>
            </a:r>
            <a:endParaRPr lang="zh-CN" altLang="en-US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179" name="矩形 5"/>
          <p:cNvSpPr/>
          <p:nvPr/>
        </p:nvSpPr>
        <p:spPr>
          <a:xfrm>
            <a:off x="1951990" y="4724400"/>
            <a:ext cx="8052435" cy="1463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说明：迭代器上可以执行 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++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操作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以使其指向容器中的下一个元素。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如果迭代器到达了容器中的最后一个元素的后面，此时再使用它，就会出错，类似于使用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NULL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或未初始化的指针一样。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迭代器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963" y="3573463"/>
            <a:ext cx="7872412" cy="31972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1202" name="对象 1"/>
          <p:cNvGraphicFramePr/>
          <p:nvPr/>
        </p:nvGraphicFramePr>
        <p:xfrm>
          <a:off x="1703388" y="188913"/>
          <a:ext cx="7893050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7886700" imgH="3352800" progId="Paint.Picture">
                  <p:embed/>
                </p:oleObj>
              </mc:Choice>
              <mc:Fallback>
                <p:oleObj name="" r:id="rId2" imgW="7886700" imgH="33528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3388" y="188913"/>
                        <a:ext cx="7893050" cy="3354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/>
        </p:nvSpPr>
        <p:spPr>
          <a:xfrm>
            <a:off x="838200" y="365125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4090" y="1419860"/>
            <a:ext cx="9865995" cy="438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STL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算法部分主要有头文件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&lt;algorithm&gt;,&lt;numeric&gt;,&lt;functional&gt;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组成，要使用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STL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中的算法函数必须包含头文件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&lt;algorithm&gt;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，对于数值算法必须包含&lt;numeric&gt;，&lt;functional&gt;中则定义了一些模板类，用来声明函数对象。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STL中算法大致分为四类：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1）、非可变序列算法：指不直接修改其所操作的容器内容的算法。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2）、可变序列算法：指可以修改它们所操作的容器内容的算法。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3）、排序算法：包括对序列进行排序和合并的算法、搜索算法以及有 序序列上的集合操作。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4）、数值算法：对容器内容进行数值计算。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iostream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cstdio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#include&lt;algorithm&gt;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using namespace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std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main(){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a = 2, b = 3;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printf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("%d %d\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n",max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),min(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swap(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printf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("%d %d\n",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system("pause");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结果输出：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3 2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3 2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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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1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常用算法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min max swap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的使用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5863" y="1268413"/>
            <a:ext cx="7915275" cy="385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8" name="矩形 2"/>
          <p:cNvSpPr/>
          <p:nvPr/>
        </p:nvSpPr>
        <p:spPr>
          <a:xfrm>
            <a:off x="1454150" y="5446395"/>
            <a:ext cx="891730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有了迭代器作为媒介，我们就可以把算法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(algorithm)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和容器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(container)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分开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b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STL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的基本概念</a:t>
            </a:r>
            <a:b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</a:br>
            <a:endParaRPr lang="en-US" altLang="zh-CN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对数组使用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sort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排序，输入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8 5 1 6 9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iostream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cstdio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#include&lt;algorithm&gt;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using namespace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std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main(){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a[5];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for(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i=0; i&lt;5; ++i)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scanf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("%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d",&amp;a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[i]);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sort(a,a+5);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for(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i=0; i&lt;5; ++i)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printf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("%d ",a[i]);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system("pause");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结果输出：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1 5 6 8 9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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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常用算法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sort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的使用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二级排序，坐标排序，输入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(2,3)(4,2)(1,7)(2,4)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优先按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小的排序，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一样按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小的排序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node{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}p[4];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bool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(node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a,node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b){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if(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a.x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==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b.x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 return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a.y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b.y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return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a.x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b.x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常用算法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sort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的使用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64275" y="1770380"/>
            <a:ext cx="5089525" cy="3876675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main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()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for(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i=0; i&lt;4; ++i)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scanf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("%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d%d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",&amp;p[i].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x,&amp;p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[i].y);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sort(p,p+4,cmp);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for(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i=0; i&lt;4; ++i)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printf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("%d %d\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n",p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[i].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x,p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[i].y);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system("pause");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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ph sz="quarter" idx="14"/>
          </p:nvPr>
        </p:nvSpPr>
        <p:spPr>
          <a:xfrm>
            <a:off x="7550150" y="4511993"/>
            <a:ext cx="3803650" cy="387667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结果输出：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1 7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2 3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2 4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4 2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矩形 9218"/>
          <p:cNvSpPr/>
          <p:nvPr/>
        </p:nvSpPr>
        <p:spPr>
          <a:xfrm>
            <a:off x="1403350" y="905510"/>
            <a:ext cx="5306695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p>
            <a:pPr lvl="0"/>
            <a:r>
              <a:rPr lang="en-US" altLang="zh-CN" sz="20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NOI   1.10.03 </a:t>
            </a: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成绩排序</a:t>
            </a:r>
            <a:endParaRPr lang="zh-CN" altLang="en-US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描述</a:t>
            </a:r>
            <a:endParaRPr lang="zh-CN" altLang="en-US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给出班里某门课程的成绩单，请你按成绩从高到低对成绩单排序输出，如果有相同分数则名字字典序小的在前。</a:t>
            </a:r>
            <a:b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endParaRPr lang="zh-CN" altLang="en-US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第一行为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 (0 &lt; n &lt; 20)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，表示班里的学生数目；</a:t>
            </a:r>
            <a:b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接下来的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行，每行为每个学生的名字和他的成绩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中间用单个空格隔开。名字只包含字母且长度不超过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20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，成绩为一个不大于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100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的非负整数。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endParaRPr lang="zh-CN" altLang="en-US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endParaRPr lang="zh-CN" altLang="en-US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把成绩单按分数从高到低的顺序进行排序并输出，每行包含名字和分数两项，之间有一个空格。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1" name="矩形 9220"/>
          <p:cNvSpPr/>
          <p:nvPr/>
        </p:nvSpPr>
        <p:spPr>
          <a:xfrm>
            <a:off x="7383780" y="1628775"/>
            <a:ext cx="2484438" cy="3383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1800" b="1" dirty="0">
                <a:latin typeface="隶书" panose="02010509060101010101" pitchFamily="49" charset="-122"/>
                <a:ea typeface="隶书" panose="02010509060101010101" pitchFamily="49" charset="-122"/>
              </a:rPr>
              <a:t>样例输入</a:t>
            </a:r>
            <a:endParaRPr lang="zh-CN" altLang="en-US" sz="1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4 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Kitty 80 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Hanmeimei 90 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Joey 92 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Tim 28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1800" b="1" dirty="0">
                <a:latin typeface="隶书" panose="02010509060101010101" pitchFamily="49" charset="-122"/>
                <a:ea typeface="隶书" panose="02010509060101010101" pitchFamily="49" charset="-122"/>
              </a:rPr>
              <a:t>样例输出</a:t>
            </a:r>
            <a:endParaRPr lang="zh-CN" altLang="en-US" sz="1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Joey 92 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Hanmeimei 90 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Kitty 80 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Tim 28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38200" y="303530"/>
            <a:ext cx="10515600" cy="7715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常用算法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sort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930" y="576580"/>
            <a:ext cx="6045835" cy="5704840"/>
          </a:xfrm>
          <a:prstGeom prst="rect">
            <a:avLst/>
          </a:prstGeom>
        </p:spPr>
      </p:pic>
      <p:sp>
        <p:nvSpPr>
          <p:cNvPr id="10241" name="标题 1"/>
          <p:cNvSpPr>
            <a:spLocks noGrp="1"/>
          </p:cNvSpPr>
          <p:nvPr/>
        </p:nvSpPr>
        <p:spPr>
          <a:xfrm>
            <a:off x="1107440" y="476250"/>
            <a:ext cx="2881313" cy="4635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参考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代码</a:t>
            </a:r>
            <a:endParaRPr lang="en-US" altLang="zh-CN" sz="24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>
            <a:spLocks noGrp="1"/>
          </p:cNvSpPr>
          <p:nvPr/>
        </p:nvSpPr>
        <p:spPr>
          <a:xfrm>
            <a:off x="838200" y="303530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pair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9135" y="1245235"/>
            <a:ext cx="9048115" cy="6797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功能：pair将一对值组合成一个值，这一对值可以具有不同的数据类型（T1和T2），两个值可以分别用pair的两个公有函数first和second访问。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1.定义（构造）：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pair&lt;int, double&gt; p1;  //使用默认构造函数 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pair&lt;int, double&gt; p2(1, 2.4);  //用给定值初始化 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pair&lt;int, double&gt; p3(p2);  //拷贝构造函数 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2.访问两个元素（通过first和second）：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pair&lt;int, double&gt; p1;  //使用默认构造函数 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p1.first = 1; 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p1.second = 2.5; 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cout &lt;&lt; p1.first &lt;&lt; ' ' &lt;&lt; p1.second &lt;&lt; endl;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输出结果：1    2.5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3.赋值operator = ：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（1）利用make_pair：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  pair&lt;int, double&gt; p1; 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  p1 = make_pair(1, 1.2);  </a:t>
            </a:r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>
            <a:spLocks noGrp="1"/>
          </p:cNvSpPr>
          <p:nvPr/>
        </p:nvSpPr>
        <p:spPr>
          <a:xfrm>
            <a:off x="838200" y="303530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pair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9135" y="1245235"/>
            <a:ext cx="9048115" cy="658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功能：pair将一对值组合成一个值，这一对值可以具有不同的数据类型（T1和T2），两个值可以分别用pair的两个公有函数first和second访问。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1.定义（构造）：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pair&lt;int, double&gt; p1;  //使用默认构造函数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pair&lt;int, double&gt; p2(1, 2.4);  //用给定值初始化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pair&lt;int, double&gt; p3(p2);  //拷贝构造函数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2.访问两个元素（通过first和second）：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pair&lt;int, double&gt; p1;  //使用默认构造函数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p1.first = 1;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p1.second = 2.5;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cout &lt;&lt; p1.first &lt;&lt; ' ' &lt;&lt; p1.second &lt;&lt; endl;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输出结果：1    2.5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3.赋值operator = 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（1）利用make_pair：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  pair&lt;int, double&gt; p1;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  p1 = make_pair(1, 1.2);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2945" y="4633595"/>
            <a:ext cx="254000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（2）变量间赋值：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pair&lt;int, double&gt; p1(1, 1.2);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pair&lt;int, double&gt; p2 = p1; 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>
            <a:spLocks noGrp="1"/>
          </p:cNvSpPr>
          <p:nvPr/>
        </p:nvSpPr>
        <p:spPr>
          <a:xfrm>
            <a:off x="838200" y="303530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pair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9135" y="1245235"/>
            <a:ext cx="9048115" cy="6492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#include &lt;iostream&gt;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#include &lt;utility&gt;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#include &lt;string&gt;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usingnamespace std;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int main () {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 pair &lt;string,double&gt; product1 ("tomatoes",3.25);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 pair &lt;string,double&gt; product2;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 pair &lt;string,double&gt; product3;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product2.first ="lightbulbs"; // type of first is string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product2.second =0.99; // type of second is double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product3 = make_pair ("shoes",20.0);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 cout &lt;&lt;"The price of "&lt;&lt; product1.first &lt;&lt;" is $"&lt;&lt;product1.second &lt;&lt;"\n";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 cout &lt;&lt;"The price of "&lt;&lt; product2.first &lt;&lt;" is $"&lt;&lt; product2.second &lt;&lt;"\n";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 cout &lt;&lt;"The price of "&lt;&lt; product3.first &lt;&lt;" is $"&lt;&lt; product3.second &lt;&lt;"\n";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    return 0;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1600">
                <a:latin typeface="隶书" panose="02010509060101010101" pitchFamily="49" charset="-122"/>
                <a:ea typeface="隶书" panose="02010509060101010101" pitchFamily="49" charset="-122"/>
              </a:rPr>
              <a:t> }   </a:t>
            </a:r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1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0710" y="1442085"/>
            <a:ext cx="415417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运行结果：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The price of tomatoes is $3.25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The price of lightbulbs is $0.99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The price of shoes is $20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STL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是把很多强大的数据结构函数写成了模板，会使用固然重要，但也得打好基础，先把数据结构学好，不能滥用，不然对提高编程没什么好处。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迭代器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1245870" y="1905000"/>
            <a:ext cx="8706485" cy="3778250"/>
          </a:xfrm>
        </p:spPr>
        <p:txBody>
          <a:bodyPr wrap="square" lIns="91440" tIns="45720" rIns="91440" bIns="45720" anchor="t"/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用于指向顺序容器和关联容器中的元素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迭代器用法和指针类似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const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和非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const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两种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通过迭代器可以读取它指向的元素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通过非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const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迭代器还能修改其指向的元素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1952625" y="1568450"/>
            <a:ext cx="7854950" cy="2868930"/>
          </a:xfrm>
        </p:spPr>
        <p:txBody>
          <a:bodyPr lIns="91440" tIns="45720" rIns="91440" bIns="45720" anchor="t"/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定义一个容器类的迭代器的方法可以是：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容器类名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::iterator 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变量名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或：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容器类名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::const_iterator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变量名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访问一个迭代器指向的元素：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 迭代器变量名</a:t>
            </a:r>
            <a:endParaRPr lang="zh-CN" altLang="en-US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179" name="矩形 5"/>
          <p:cNvSpPr/>
          <p:nvPr/>
        </p:nvSpPr>
        <p:spPr>
          <a:xfrm>
            <a:off x="1951990" y="4724400"/>
            <a:ext cx="8052435" cy="1463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说明：迭代器上可以执行 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++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操作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以使其指向容器中的下一个元素。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如果迭代器到达了容器中的最后一个元素的后面，此时再使用它，就会出错，类似于使用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NULL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或未初始化的指针一样。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t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迭代器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t"/>
          <a:p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STL</a:t>
            </a: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容器概述</a:t>
            </a:r>
            <a:endParaRPr lang="en-US" altLang="zh-CN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866" name="矩形 3"/>
          <p:cNvSpPr/>
          <p:nvPr/>
        </p:nvSpPr>
        <p:spPr>
          <a:xfrm>
            <a:off x="1153795" y="1554480"/>
            <a:ext cx="8807450" cy="4480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容器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：可以用于存放各种类型的数据（基本类型的变量，对象等）的数据结构，都是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类模版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,分为三种：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1)顺序容器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vector, deque,list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2)关联容器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set, multiset, map, multimap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3)容器适配器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stack, queue, priority_queue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16044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16044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b"/>
  <p:tag name="KSO_WM_UNIT_INDEX" val="1"/>
  <p:tag name="KSO_WM_UNIT_ID" val="custom160444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444"/>
  <p:tag name="KSO_WM_SLIDE_ID" val="custom16044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1_A000120140530A70PPBG">
  <a:themeElements>
    <a:clrScheme name="160160.16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21105</Words>
  <Application>WPS 演示</Application>
  <PresentationFormat>自定义</PresentationFormat>
  <Paragraphs>1025</Paragraphs>
  <Slides>67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1" baseType="lpstr">
      <vt:lpstr>Arial</vt:lpstr>
      <vt:lpstr>宋体</vt:lpstr>
      <vt:lpstr>Wingdings</vt:lpstr>
      <vt:lpstr>黑体</vt:lpstr>
      <vt:lpstr>微软雅黑</vt:lpstr>
      <vt:lpstr>Calibri</vt:lpstr>
      <vt:lpstr>隶书</vt:lpstr>
      <vt:lpstr>Monotype Corsiva</vt:lpstr>
      <vt:lpstr>幼圆</vt:lpstr>
      <vt:lpstr>Times New Roman</vt:lpstr>
      <vt:lpstr>楷体</vt:lpstr>
      <vt:lpstr>Wingdings 3</vt:lpstr>
      <vt:lpstr>1_A000120140530A70PPBG</vt:lpstr>
      <vt:lpstr>Paint.Picture</vt:lpstr>
      <vt:lpstr>PowerPoint 演示文稿</vt:lpstr>
      <vt:lpstr>引例</vt:lpstr>
      <vt:lpstr>快速排序code：</vt:lpstr>
      <vt:lpstr>程序</vt:lpstr>
      <vt:lpstr> STL的基本概念 </vt:lpstr>
      <vt:lpstr>PowerPoint 演示文稿</vt:lpstr>
      <vt:lpstr>迭代器</vt:lpstr>
      <vt:lpstr>迭代器</vt:lpstr>
      <vt:lpstr>STL的容器概述</vt:lpstr>
      <vt:lpstr>顺序容器</vt:lpstr>
      <vt:lpstr> Vector容器及定义 </vt:lpstr>
      <vt:lpstr> Vector容器及定义 </vt:lpstr>
      <vt:lpstr> Vector容器的基本操作 </vt:lpstr>
      <vt:lpstr> Vector容器的基本操作 </vt:lpstr>
      <vt:lpstr>Vector容器的应用</vt:lpstr>
      <vt:lpstr>PowerPoint 演示文稿</vt:lpstr>
      <vt:lpstr>PowerPoint 演示文稿</vt:lpstr>
      <vt:lpstr> deque容器的基本操作 </vt:lpstr>
      <vt:lpstr> deque容器的基本操作 </vt:lpstr>
      <vt:lpstr> deque容器的基本操作 </vt:lpstr>
      <vt:lpstr>deque容器的应用</vt:lpstr>
      <vt:lpstr>PowerPoint 演示文稿</vt:lpstr>
      <vt:lpstr>PowerPoint 演示文稿</vt:lpstr>
      <vt:lpstr> list容器的基本操作 </vt:lpstr>
      <vt:lpstr> list容器的基本操作 </vt:lpstr>
      <vt:lpstr> list容器的基本操作 </vt:lpstr>
      <vt:lpstr>List应用</vt:lpstr>
      <vt:lpstr>List应用--约瑟夫环</vt:lpstr>
      <vt:lpstr>关联容器</vt:lpstr>
      <vt:lpstr>关联容器</vt:lpstr>
      <vt:lpstr>关联容器的操作</vt:lpstr>
      <vt:lpstr>set容器及定义</vt:lpstr>
      <vt:lpstr>PowerPoint 演示文稿</vt:lpstr>
      <vt:lpstr>PowerPoint 演示文稿</vt:lpstr>
      <vt:lpstr>PowerPoint 演示文稿</vt:lpstr>
      <vt:lpstr>map容器及定义</vt:lpstr>
      <vt:lpstr>map容器的操作</vt:lpstr>
      <vt:lpstr>map容器及定义</vt:lpstr>
      <vt:lpstr>map容器及定义</vt:lpstr>
      <vt:lpstr>map容器及定义</vt:lpstr>
      <vt:lpstr>map容器及定义</vt:lpstr>
      <vt:lpstr>PowerPoint 演示文稿</vt:lpstr>
      <vt:lpstr>容器适配器</vt:lpstr>
      <vt:lpstr>stack容器适配器及定义</vt:lpstr>
      <vt:lpstr>stack容器适配器的基本操作</vt:lpstr>
      <vt:lpstr>stack容器适配器的应用</vt:lpstr>
      <vt:lpstr>stack容器适配器的应用</vt:lpstr>
      <vt:lpstr>queue容器适配器及定义</vt:lpstr>
      <vt:lpstr>queue容器适配器的基本操作</vt:lpstr>
      <vt:lpstr>queue容器适配器的应用</vt:lpstr>
      <vt:lpstr>PowerPoint 演示文稿</vt:lpstr>
      <vt:lpstr>PowerPoint 演示文稿</vt:lpstr>
      <vt:lpstr>PowerPoint 演示文稿</vt:lpstr>
      <vt:lpstr>顺序容器和关联容器中的成员函数</vt:lpstr>
      <vt:lpstr>迭代器</vt:lpstr>
      <vt:lpstr>迭代器</vt:lpstr>
      <vt:lpstr>PowerPoint 演示文稿</vt:lpstr>
      <vt:lpstr>PowerPoint 演示文稿</vt:lpstr>
      <vt:lpstr>常用算法min max swap 的使用</vt:lpstr>
      <vt:lpstr>常用算法sort 的使用</vt:lpstr>
      <vt:lpstr>常用算法sort 的使用</vt:lpstr>
      <vt:lpstr>常用算法sort 的应用</vt:lpstr>
      <vt:lpstr>PowerPoint 演示文稿</vt:lpstr>
      <vt:lpstr>PowerPoint 演示文稿</vt:lpstr>
      <vt:lpstr>PowerPoint 演示文稿</vt:lpstr>
      <vt:lpstr>PowerPoint 演示文稿</vt:lpstr>
      <vt:lpstr>注意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s1</cp:lastModifiedBy>
  <cp:revision>565</cp:revision>
  <dcterms:created xsi:type="dcterms:W3CDTF">2016-08-31T11:05:00Z</dcterms:created>
  <dcterms:modified xsi:type="dcterms:W3CDTF">2017-02-03T01:45:20Z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