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8" r:id="rId2"/>
    <p:sldId id="259" r:id="rId3"/>
    <p:sldId id="260"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ra . . ." initials="#..." lastIdx="2" clrIdx="0">
    <p:extLst>
      <p:ext uri="{19B8F6BF-5375-455C-9EA6-DF929625EA0E}">
        <p15:presenceInfo xmlns:p15="http://schemas.microsoft.com/office/powerpoint/2012/main" userId="6fa0e72da3268d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5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384516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40283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84BA9A-4790-4571-829A-558AEACC070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53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145390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84BA9A-4790-4571-829A-558AEACC070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659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947096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51909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49617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57723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9F968-391A-4323-84A9-18E2E671C5A2}"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90487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1558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9F968-391A-4323-84A9-18E2E671C5A2}" type="datetimeFigureOut">
              <a:rPr lang="en-IN" smtClean="0"/>
              <a:t>16-04-2019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126782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9F968-391A-4323-84A9-18E2E671C5A2}" type="datetimeFigureOut">
              <a:rPr lang="en-IN" smtClean="0"/>
              <a:t>16-04-2019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346575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9F968-391A-4323-84A9-18E2E671C5A2}" type="datetimeFigureOut">
              <a:rPr lang="en-IN" smtClean="0"/>
              <a:t>16-04-2019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0842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363926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9F968-391A-4323-84A9-18E2E671C5A2}"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84BA9A-4790-4571-829A-558AEACC0704}" type="slidenum">
              <a:rPr lang="en-IN" smtClean="0"/>
              <a:t>‹#›</a:t>
            </a:fld>
            <a:endParaRPr lang="en-IN"/>
          </a:p>
        </p:txBody>
      </p:sp>
    </p:spTree>
    <p:extLst>
      <p:ext uri="{BB962C8B-B14F-4D97-AF65-F5344CB8AC3E}">
        <p14:creationId xmlns:p14="http://schemas.microsoft.com/office/powerpoint/2010/main" val="267760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D9F968-391A-4323-84A9-18E2E671C5A2}" type="datetimeFigureOut">
              <a:rPr lang="en-IN" smtClean="0"/>
              <a:t>16-04-2019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84BA9A-4790-4571-829A-558AEACC0704}" type="slidenum">
              <a:rPr lang="en-IN" smtClean="0"/>
              <a:t>‹#›</a:t>
            </a:fld>
            <a:endParaRPr lang="en-IN"/>
          </a:p>
        </p:txBody>
      </p:sp>
    </p:spTree>
    <p:extLst>
      <p:ext uri="{BB962C8B-B14F-4D97-AF65-F5344CB8AC3E}">
        <p14:creationId xmlns:p14="http://schemas.microsoft.com/office/powerpoint/2010/main" val="374083555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ndex.php?curid=59409335" TargetMode="External"/><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commons.wikimedia.org/w/index.php?curid=17085713"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ommons.wikimedia.org/w/index.php?curid=1708533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CA93E-396B-45A7-B1C3-46B639E5BC1F}"/>
              </a:ext>
            </a:extLst>
          </p:cNvPr>
          <p:cNvSpPr>
            <a:spLocks noGrp="1"/>
          </p:cNvSpPr>
          <p:nvPr>
            <p:ph type="title"/>
          </p:nvPr>
        </p:nvSpPr>
        <p:spPr>
          <a:xfrm>
            <a:off x="1745673" y="649048"/>
            <a:ext cx="5196101" cy="714239"/>
          </a:xfrm>
        </p:spPr>
        <p:txBody>
          <a:bodyPr/>
          <a:lstStyle/>
          <a:p>
            <a:r>
              <a:rPr lang="en-IN" i="1" dirty="0">
                <a:latin typeface="Arial Black" panose="020B0A04020102020204" pitchFamily="34" charset="0"/>
              </a:rPr>
              <a:t>What is clustering?</a:t>
            </a:r>
          </a:p>
        </p:txBody>
      </p:sp>
      <p:sp>
        <p:nvSpPr>
          <p:cNvPr id="4" name="Rectangle 3">
            <a:extLst>
              <a:ext uri="{FF2B5EF4-FFF2-40B4-BE49-F238E27FC236}">
                <a16:creationId xmlns:a16="http://schemas.microsoft.com/office/drawing/2014/main" id="{702D81FE-FA0C-4B61-81A8-2A726971C0D6}"/>
              </a:ext>
            </a:extLst>
          </p:cNvPr>
          <p:cNvSpPr/>
          <p:nvPr/>
        </p:nvSpPr>
        <p:spPr>
          <a:xfrm>
            <a:off x="1745673" y="1462869"/>
            <a:ext cx="10152611" cy="1323439"/>
          </a:xfrm>
          <a:prstGeom prst="rect">
            <a:avLst/>
          </a:prstGeom>
        </p:spPr>
        <p:txBody>
          <a:bodyPr wrap="square">
            <a:spAutoFit/>
          </a:bodyPr>
          <a:lstStyle/>
          <a:p>
            <a:r>
              <a:rPr lang="en-US" sz="2000" b="1" i="1" dirty="0">
                <a:solidFill>
                  <a:srgbClr val="FFC000"/>
                </a:solidFill>
                <a:latin typeface="Arial" panose="020B0604020202020204" pitchFamily="34" charset="0"/>
                <a:cs typeface="Arial" panose="020B0604020202020204" pitchFamily="34" charset="0"/>
              </a:rPr>
              <a:t>Clustering</a:t>
            </a:r>
            <a:r>
              <a:rPr lang="en-US" sz="2000" b="1" i="1" dirty="0">
                <a:latin typeface="Arial" panose="020B0604020202020204" pitchFamily="34" charset="0"/>
                <a:cs typeface="Arial" panose="020B0604020202020204" pitchFamily="34" charset="0"/>
              </a:rPr>
              <a:t> is the task of grouping a set of objects in such a way that objects in the same group (called a cluster) are more similar (in some sense) to each other than to those in other groups (clusters). It is a main task of exploratory data mining, and a common technique for statistical data analysis, used in many fields.</a:t>
            </a:r>
            <a:endParaRPr lang="en-IN" sz="2000" b="1" i="1" dirty="0">
              <a:latin typeface="Arial" panose="020B0604020202020204" pitchFamily="34" charset="0"/>
              <a:cs typeface="Arial" panose="020B0604020202020204" pitchFamily="34" charset="0"/>
            </a:endParaRPr>
          </a:p>
        </p:txBody>
      </p:sp>
      <p:pic>
        <p:nvPicPr>
          <p:cNvPr id="6" name="Picture 5" descr="This is an apple&#10;">
            <a:extLst>
              <a:ext uri="{FF2B5EF4-FFF2-40B4-BE49-F238E27FC236}">
                <a16:creationId xmlns:a16="http://schemas.microsoft.com/office/drawing/2014/main" id="{7976978B-0AEA-4446-B5B3-5B1ED929C35E}"/>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5410" t="9373" r="8361" b="4315"/>
          <a:stretch/>
        </p:blipFill>
        <p:spPr>
          <a:xfrm>
            <a:off x="6941774" y="2967335"/>
            <a:ext cx="4372495" cy="2917767"/>
          </a:xfrm>
          <a:prstGeom prst="rect">
            <a:avLst/>
          </a:prstGeom>
        </p:spPr>
      </p:pic>
      <p:sp>
        <p:nvSpPr>
          <p:cNvPr id="7" name="Rectangle 6">
            <a:extLst>
              <a:ext uri="{FF2B5EF4-FFF2-40B4-BE49-F238E27FC236}">
                <a16:creationId xmlns:a16="http://schemas.microsoft.com/office/drawing/2014/main" id="{404664C9-40B5-494E-A04E-3CA31C81AE9C}"/>
              </a:ext>
            </a:extLst>
          </p:cNvPr>
          <p:cNvSpPr/>
          <p:nvPr/>
        </p:nvSpPr>
        <p:spPr>
          <a:xfrm>
            <a:off x="1745673" y="2967335"/>
            <a:ext cx="5196101" cy="923330"/>
          </a:xfrm>
          <a:prstGeom prst="rect">
            <a:avLst/>
          </a:prstGeom>
        </p:spPr>
        <p:txBody>
          <a:bodyPr wrap="square">
            <a:spAutoFit/>
          </a:bodyPr>
          <a:lstStyle/>
          <a:p>
            <a:r>
              <a:rPr lang="en-IN" b="1" i="1" dirty="0">
                <a:latin typeface="Arial" panose="020B0604020202020204" pitchFamily="34" charset="0"/>
              </a:rPr>
              <a:t>This technique is largely used in fields like machine learning, pattern recognition, image analysis, computer graphics etc.</a:t>
            </a:r>
            <a:endParaRPr lang="en-IN" b="1" i="1" dirty="0"/>
          </a:p>
        </p:txBody>
      </p:sp>
      <p:sp>
        <p:nvSpPr>
          <p:cNvPr id="8" name="TextBox 7">
            <a:extLst>
              <a:ext uri="{FF2B5EF4-FFF2-40B4-BE49-F238E27FC236}">
                <a16:creationId xmlns:a16="http://schemas.microsoft.com/office/drawing/2014/main" id="{1848FD92-BE09-4437-870F-A4C475AD7E06}"/>
              </a:ext>
            </a:extLst>
          </p:cNvPr>
          <p:cNvSpPr txBox="1"/>
          <p:nvPr/>
        </p:nvSpPr>
        <p:spPr>
          <a:xfrm>
            <a:off x="1745673" y="4417596"/>
            <a:ext cx="5070763" cy="646331"/>
          </a:xfrm>
          <a:prstGeom prst="rect">
            <a:avLst/>
          </a:prstGeom>
          <a:noFill/>
        </p:spPr>
        <p:txBody>
          <a:bodyPr wrap="square" rtlCol="0">
            <a:spAutoFit/>
          </a:bodyPr>
          <a:lstStyle/>
          <a:p>
            <a:r>
              <a:rPr lang="en-IN" b="1" i="1" dirty="0">
                <a:latin typeface="Arial" panose="020B0604020202020204" pitchFamily="34" charset="0"/>
                <a:cs typeface="Arial" panose="020B0604020202020204" pitchFamily="34" charset="0"/>
              </a:rPr>
              <a:t>An example of clustering can be visualized as shown in the figure.</a:t>
            </a:r>
          </a:p>
        </p:txBody>
      </p:sp>
      <p:sp>
        <p:nvSpPr>
          <p:cNvPr id="9" name="TextBox 8">
            <a:extLst>
              <a:ext uri="{FF2B5EF4-FFF2-40B4-BE49-F238E27FC236}">
                <a16:creationId xmlns:a16="http://schemas.microsoft.com/office/drawing/2014/main" id="{1CAD063A-39B2-4904-927B-74F965A55AB1}"/>
              </a:ext>
            </a:extLst>
          </p:cNvPr>
          <p:cNvSpPr txBox="1"/>
          <p:nvPr/>
        </p:nvSpPr>
        <p:spPr>
          <a:xfrm>
            <a:off x="6816436" y="5877175"/>
            <a:ext cx="5081848" cy="553998"/>
          </a:xfrm>
          <a:prstGeom prst="rect">
            <a:avLst/>
          </a:prstGeom>
          <a:noFill/>
        </p:spPr>
        <p:txBody>
          <a:bodyPr wrap="square" rtlCol="0">
            <a:spAutoFit/>
          </a:bodyPr>
          <a:lstStyle/>
          <a:p>
            <a:r>
              <a:rPr lang="en-IN" sz="1500" i="1" dirty="0">
                <a:latin typeface="Arial" panose="020B0604020202020204" pitchFamily="34" charset="0"/>
                <a:cs typeface="Arial" panose="020B0604020202020204" pitchFamily="34" charset="0"/>
              </a:rPr>
              <a:t>Visualization of a case study we are about to discuss</a:t>
            </a:r>
          </a:p>
          <a:p>
            <a:r>
              <a:rPr lang="en-IN" sz="1500" i="1" dirty="0">
                <a:latin typeface="Arial" panose="020B0604020202020204" pitchFamily="34" charset="0"/>
                <a:cs typeface="Arial" panose="020B0604020202020204" pitchFamily="34" charset="0"/>
              </a:rPr>
              <a:t>Number of points: </a:t>
            </a:r>
            <a:r>
              <a:rPr lang="en-IN" sz="1500" b="1" i="1" dirty="0">
                <a:latin typeface="Arial" panose="020B0604020202020204" pitchFamily="34" charset="0"/>
                <a:cs typeface="Arial" panose="020B0604020202020204" pitchFamily="34" charset="0"/>
              </a:rPr>
              <a:t>300</a:t>
            </a:r>
            <a:r>
              <a:rPr lang="en-IN" sz="1500" i="1" dirty="0">
                <a:latin typeface="Arial" panose="020B0604020202020204" pitchFamily="34" charset="0"/>
                <a:cs typeface="Arial" panose="020B0604020202020204" pitchFamily="34" charset="0"/>
              </a:rPr>
              <a:t>;    Number of clusters: </a:t>
            </a:r>
            <a:r>
              <a:rPr lang="en-IN" sz="1500" b="1" i="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71141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48EBD7-29E4-4B05-9E65-347BCD09EE12}"/>
                  </a:ext>
                </a:extLst>
              </p:cNvPr>
              <p:cNvSpPr>
                <a:spLocks noGrp="1"/>
              </p:cNvSpPr>
              <p:nvPr>
                <p:ph type="title"/>
              </p:nvPr>
            </p:nvSpPr>
            <p:spPr>
              <a:xfrm>
                <a:off x="1745673" y="1383366"/>
                <a:ext cx="8911687" cy="2235468"/>
              </a:xfrm>
            </p:spPr>
            <p:txBody>
              <a:bodyPr>
                <a:normAutofit/>
              </a:bodyPr>
              <a:lstStyle/>
              <a:p>
                <a:r>
                  <a:rPr lang="en-IN" sz="2000" b="1" i="1" dirty="0">
                    <a:latin typeface="Arial" panose="020B0604020202020204" pitchFamily="34" charset="0"/>
                    <a:cs typeface="Arial" panose="020B0604020202020204" pitchFamily="34" charset="0"/>
                  </a:rPr>
                  <a:t>Here, fitness function is taken as the sum of squared Euclidean distances of each Datapoint to its respective cluster centre.</a:t>
                </a:r>
                <a:br>
                  <a:rPr lang="en-IN" sz="2000" b="1" i="1" dirty="0">
                    <a:latin typeface="Arial" panose="020B0604020202020204" pitchFamily="34" charset="0"/>
                    <a:cs typeface="Arial" panose="020B0604020202020204" pitchFamily="34" charset="0"/>
                  </a:rPr>
                </a:br>
                <a:br>
                  <a:rPr lang="en-IN" sz="2000" b="1" i="1" dirty="0">
                    <a:latin typeface="Arial" panose="020B0604020202020204" pitchFamily="34" charset="0"/>
                    <a:cs typeface="Arial" panose="020B0604020202020204" pitchFamily="34" charset="0"/>
                  </a:rPr>
                </a:br>
                <a:r>
                  <a:rPr lang="en-IN" sz="2000" b="1" i="1" dirty="0">
                    <a:latin typeface="Arial" panose="020B0604020202020204" pitchFamily="34" charset="0"/>
                    <a:cs typeface="Arial" panose="020B0604020202020204" pitchFamily="34" charset="0"/>
                  </a:rPr>
                  <a:t>Mathematically, it can be represented as:</a:t>
                </a:r>
                <a:br>
                  <a:rPr lang="en-IN" sz="2000" b="1" i="1" dirty="0">
                    <a:latin typeface="Arial" panose="020B0604020202020204" pitchFamily="34" charset="0"/>
                    <a:cs typeface="Arial" panose="020B0604020202020204" pitchFamily="34" charset="0"/>
                  </a:rPr>
                </a:br>
                <a:r>
                  <a:rPr lang="en-IN" sz="2000" b="1" i="1" dirty="0">
                    <a:latin typeface="Arial" panose="020B0604020202020204" pitchFamily="34" charset="0"/>
                    <a:cs typeface="Arial" panose="020B0604020202020204" pitchFamily="34" charset="0"/>
                  </a:rPr>
                  <a:t>	</a:t>
                </a:r>
                <a:r>
                  <a:rPr lang="pt-BR" sz="2000" b="1" i="1" dirty="0">
                    <a:latin typeface="Arial" panose="020B0604020202020204" pitchFamily="34" charset="0"/>
                    <a:cs typeface="Arial" panose="020B0604020202020204" pitchFamily="34" charset="0"/>
                  </a:rPr>
                  <a:t> </a:t>
                </a:r>
                <a14:m>
                  <m:oMath xmlns:m="http://schemas.openxmlformats.org/officeDocument/2006/math">
                    <m:sSub>
                      <m:sSubPr>
                        <m:ctrlPr>
                          <a:rPr lang="pt-BR" sz="2000" b="1" i="1">
                            <a:latin typeface="Cambria Math" panose="02040503050406030204" pitchFamily="18" charset="0"/>
                            <a:cs typeface="Arial" panose="020B0604020202020204" pitchFamily="34" charset="0"/>
                          </a:rPr>
                        </m:ctrlPr>
                      </m:sSubPr>
                      <m:e>
                        <m:r>
                          <a:rPr lang="en-IN" sz="2000" b="1" i="1">
                            <a:latin typeface="Cambria Math" panose="02040503050406030204" pitchFamily="18" charset="0"/>
                            <a:cs typeface="Arial" panose="020B0604020202020204" pitchFamily="34" charset="0"/>
                          </a:rPr>
                          <m:t>𝒁</m:t>
                        </m:r>
                      </m:e>
                      <m:sub>
                        <m:r>
                          <a:rPr lang="en-IN" sz="2000" b="1" i="1">
                            <a:latin typeface="Cambria Math" panose="02040503050406030204" pitchFamily="18" charset="0"/>
                            <a:cs typeface="Arial" panose="020B0604020202020204" pitchFamily="34" charset="0"/>
                          </a:rPr>
                          <m:t>𝒋</m:t>
                        </m:r>
                      </m:sub>
                    </m:sSub>
                    <m:r>
                      <a:rPr lang="en-IN" sz="2000" b="1" i="1" smtClean="0">
                        <a:latin typeface="Cambria Math" panose="02040503050406030204" pitchFamily="18" charset="0"/>
                        <a:cs typeface="Arial" panose="020B0604020202020204" pitchFamily="34" charset="0"/>
                      </a:rPr>
                      <m:t>=</m:t>
                    </m:r>
                    <m:nary>
                      <m:naryPr>
                        <m:chr m:val="∑"/>
                        <m:ctrlPr>
                          <a:rPr lang="pt-BR" sz="2000" b="1" i="1">
                            <a:latin typeface="Cambria Math" panose="02040503050406030204" pitchFamily="18" charset="0"/>
                            <a:cs typeface="Arial" panose="020B0604020202020204" pitchFamily="34" charset="0"/>
                          </a:rPr>
                        </m:ctrlPr>
                      </m:naryPr>
                      <m:sub>
                        <m:r>
                          <a:rPr lang="en-IN" sz="2000" b="1" i="1">
                            <a:latin typeface="Cambria Math" panose="02040503050406030204" pitchFamily="18" charset="0"/>
                            <a:cs typeface="Arial" panose="020B0604020202020204" pitchFamily="34" charset="0"/>
                          </a:rPr>
                          <m:t>𝒙</m:t>
                        </m:r>
                        <m:r>
                          <a:rPr lang="en-IN" sz="2000" b="1" i="1">
                            <a:latin typeface="Cambria Math" panose="02040503050406030204" pitchFamily="18" charset="0"/>
                          </a:rPr>
                          <m:t>∈</m:t>
                        </m:r>
                        <m:r>
                          <a:rPr lang="en-IN" sz="2000" b="1" i="1">
                            <a:latin typeface="Cambria Math" panose="02040503050406030204" pitchFamily="18" charset="0"/>
                            <a:cs typeface="Arial" panose="020B0604020202020204" pitchFamily="34" charset="0"/>
                          </a:rPr>
                          <m:t>𝑪</m:t>
                        </m:r>
                      </m:sub>
                      <m:sup>
                        <m:r>
                          <a:rPr lang="en-IN" sz="2000" b="1" i="1">
                            <a:latin typeface="Cambria Math" panose="02040503050406030204" pitchFamily="18" charset="0"/>
                            <a:cs typeface="Arial" panose="020B0604020202020204" pitchFamily="34" charset="0"/>
                          </a:rPr>
                          <m:t>𝒌</m:t>
                        </m:r>
                      </m:sup>
                      <m:e>
                        <m:r>
                          <a:rPr lang="en-IN" sz="2000" b="1" i="1" smtClean="0">
                            <a:latin typeface="Cambria Math" panose="02040503050406030204" pitchFamily="18" charset="0"/>
                            <a:cs typeface="Arial" panose="020B0604020202020204" pitchFamily="34" charset="0"/>
                          </a:rPr>
                          <m:t>𝒙</m:t>
                        </m:r>
                      </m:e>
                    </m:nary>
                  </m:oMath>
                </a14:m>
                <a:br>
                  <a:rPr lang="en-IN" sz="2000" b="1" i="1" dirty="0">
                    <a:latin typeface="Arial" panose="020B0604020202020204" pitchFamily="34" charset="0"/>
                    <a:cs typeface="Arial" panose="020B0604020202020204" pitchFamily="34" charset="0"/>
                  </a:rPr>
                </a:br>
                <a:r>
                  <a:rPr lang="en-IN" sz="2000" b="1" i="1" dirty="0">
                    <a:latin typeface="Arial" panose="020B0604020202020204" pitchFamily="34" charset="0"/>
                    <a:cs typeface="Arial" panose="020B0604020202020204" pitchFamily="34" charset="0"/>
                  </a:rPr>
                  <a:t>	</a:t>
                </a:r>
                <a:r>
                  <a:rPr lang="pt-BR" sz="2000" b="1" i="1" dirty="0">
                    <a:latin typeface="Arial" panose="020B0604020202020204" pitchFamily="34" charset="0"/>
                    <a:cs typeface="Arial" panose="020B0604020202020204" pitchFamily="34" charset="0"/>
                  </a:rPr>
                  <a:t> </a:t>
                </a:r>
                <a14:m>
                  <m:oMath xmlns:m="http://schemas.openxmlformats.org/officeDocument/2006/math">
                    <m:r>
                      <a:rPr lang="en-IN" sz="2000" b="1" i="1" smtClean="0">
                        <a:latin typeface="Cambria Math" panose="02040503050406030204" pitchFamily="18" charset="0"/>
                        <a:cs typeface="Arial" panose="020B0604020202020204" pitchFamily="34" charset="0"/>
                      </a:rPr>
                      <m:t>𝒇</m:t>
                    </m:r>
                    <m:d>
                      <m:dPr>
                        <m:ctrlPr>
                          <a:rPr lang="en-IN" sz="2000" b="1" i="1" smtClean="0">
                            <a:latin typeface="Cambria Math" panose="02040503050406030204" pitchFamily="18" charset="0"/>
                            <a:cs typeface="Arial" panose="020B0604020202020204" pitchFamily="34" charset="0"/>
                          </a:rPr>
                        </m:ctrlPr>
                      </m:dPr>
                      <m:e>
                        <m:r>
                          <a:rPr lang="en-IN" sz="2000" b="1" i="1" smtClean="0">
                            <a:latin typeface="Cambria Math" panose="02040503050406030204" pitchFamily="18" charset="0"/>
                            <a:cs typeface="Arial" panose="020B0604020202020204" pitchFamily="34" charset="0"/>
                          </a:rPr>
                          <m:t> </m:t>
                        </m:r>
                      </m:e>
                    </m:d>
                    <m:r>
                      <a:rPr lang="en-IN" sz="2000" b="1" i="1" smtClean="0">
                        <a:latin typeface="Cambria Math" panose="02040503050406030204" pitchFamily="18" charset="0"/>
                        <a:cs typeface="Arial" panose="020B0604020202020204" pitchFamily="34" charset="0"/>
                      </a:rPr>
                      <m:t>=</m:t>
                    </m:r>
                    <m:nary>
                      <m:naryPr>
                        <m:chr m:val="∑"/>
                        <m:ctrlPr>
                          <a:rPr lang="pt-BR" sz="2000" b="1" i="1" smtClean="0">
                            <a:latin typeface="Cambria Math" panose="02040503050406030204" pitchFamily="18" charset="0"/>
                            <a:cs typeface="Arial" panose="020B0604020202020204" pitchFamily="34" charset="0"/>
                          </a:rPr>
                        </m:ctrlPr>
                      </m:naryPr>
                      <m:sub>
                        <m:r>
                          <a:rPr lang="en-IN" sz="2000" b="1" i="1" smtClean="0">
                            <a:latin typeface="Cambria Math" panose="02040503050406030204" pitchFamily="18" charset="0"/>
                            <a:cs typeface="Arial" panose="020B0604020202020204" pitchFamily="34" charset="0"/>
                          </a:rPr>
                          <m:t>𝒋</m:t>
                        </m:r>
                        <m:r>
                          <a:rPr lang="en-IN" sz="2000" b="1" i="1" smtClean="0">
                            <a:latin typeface="Cambria Math" panose="02040503050406030204" pitchFamily="18" charset="0"/>
                            <a:cs typeface="Arial" panose="020B0604020202020204" pitchFamily="34" charset="0"/>
                          </a:rPr>
                          <m:t>=</m:t>
                        </m:r>
                        <m:r>
                          <a:rPr lang="en-IN" sz="2000" b="1" i="1" smtClean="0">
                            <a:latin typeface="Cambria Math" panose="02040503050406030204" pitchFamily="18" charset="0"/>
                            <a:cs typeface="Arial" panose="020B0604020202020204" pitchFamily="34" charset="0"/>
                          </a:rPr>
                          <m:t>𝟏</m:t>
                        </m:r>
                      </m:sub>
                      <m:sup>
                        <m:r>
                          <a:rPr lang="en-IN" sz="2000" b="1" i="1">
                            <a:latin typeface="Cambria Math" panose="02040503050406030204" pitchFamily="18" charset="0"/>
                            <a:cs typeface="Arial" panose="020B0604020202020204" pitchFamily="34" charset="0"/>
                          </a:rPr>
                          <m:t>𝒌</m:t>
                        </m:r>
                      </m:sup>
                      <m:e>
                        <m:nary>
                          <m:naryPr>
                            <m:chr m:val="∑"/>
                            <m:ctrlPr>
                              <a:rPr lang="pt-BR" sz="2000" b="1" i="1" smtClean="0">
                                <a:latin typeface="Cambria Math" panose="02040503050406030204" pitchFamily="18" charset="0"/>
                                <a:cs typeface="Arial" panose="020B0604020202020204" pitchFamily="34" charset="0"/>
                              </a:rPr>
                            </m:ctrlPr>
                          </m:naryPr>
                          <m:sub>
                            <m:r>
                              <a:rPr lang="en-IN" sz="2000" b="1" i="1">
                                <a:latin typeface="Cambria Math" panose="02040503050406030204" pitchFamily="18" charset="0"/>
                                <a:cs typeface="Arial" panose="020B0604020202020204" pitchFamily="34" charset="0"/>
                              </a:rPr>
                              <m:t>𝒙</m:t>
                            </m:r>
                            <m:r>
                              <a:rPr lang="en-IN" sz="2000" b="1" i="1">
                                <a:latin typeface="Cambria Math" panose="02040503050406030204" pitchFamily="18" charset="0"/>
                              </a:rPr>
                              <m:t>∈</m:t>
                            </m:r>
                            <m:r>
                              <a:rPr lang="en-IN" sz="2000" b="1" i="1">
                                <a:latin typeface="Cambria Math" panose="02040503050406030204" pitchFamily="18" charset="0"/>
                                <a:cs typeface="Arial" panose="020B0604020202020204" pitchFamily="34" charset="0"/>
                              </a:rPr>
                              <m:t>𝑪</m:t>
                            </m:r>
                          </m:sub>
                          <m:sup>
                            <m:r>
                              <a:rPr lang="en-IN" sz="2000" b="1" i="1">
                                <a:latin typeface="Cambria Math" panose="02040503050406030204" pitchFamily="18" charset="0"/>
                                <a:cs typeface="Arial" panose="020B0604020202020204" pitchFamily="34" charset="0"/>
                              </a:rPr>
                              <m:t>𝒌</m:t>
                            </m:r>
                          </m:sup>
                          <m:e>
                            <m:sSup>
                              <m:sSupPr>
                                <m:ctrlPr>
                                  <a:rPr lang="en-IN" sz="2000" b="1" i="1">
                                    <a:latin typeface="Cambria Math" panose="02040503050406030204" pitchFamily="18" charset="0"/>
                                    <a:cs typeface="Arial" panose="020B0604020202020204" pitchFamily="34" charset="0"/>
                                  </a:rPr>
                                </m:ctrlPr>
                              </m:sSupPr>
                              <m:e>
                                <m:r>
                                  <a:rPr lang="en-IN" sz="2000" b="1" i="1" smtClean="0">
                                    <a:latin typeface="Cambria Math" panose="02040503050406030204" pitchFamily="18" charset="0"/>
                                    <a:cs typeface="Arial" panose="020B0604020202020204" pitchFamily="34" charset="0"/>
                                  </a:rPr>
                                  <m:t>||</m:t>
                                </m:r>
                                <m:r>
                                  <a:rPr lang="en-IN" sz="2000" b="1" i="1">
                                    <a:latin typeface="Cambria Math" panose="02040503050406030204" pitchFamily="18" charset="0"/>
                                    <a:cs typeface="Arial" panose="020B0604020202020204" pitchFamily="34" charset="0"/>
                                  </a:rPr>
                                  <m:t>𝒙</m:t>
                                </m:r>
                                <m:r>
                                  <a:rPr lang="en-IN" sz="2000" b="1" i="1">
                                    <a:latin typeface="Cambria Math" panose="02040503050406030204" pitchFamily="18" charset="0"/>
                                    <a:cs typeface="Arial" panose="020B0604020202020204" pitchFamily="34" charset="0"/>
                                  </a:rPr>
                                  <m:t>−</m:t>
                                </m:r>
                                <m:sSub>
                                  <m:sSubPr>
                                    <m:ctrlPr>
                                      <a:rPr lang="pt-BR" sz="2000" b="1" i="1">
                                        <a:latin typeface="Cambria Math" panose="02040503050406030204" pitchFamily="18" charset="0"/>
                                        <a:cs typeface="Arial" panose="020B0604020202020204" pitchFamily="34" charset="0"/>
                                      </a:rPr>
                                    </m:ctrlPr>
                                  </m:sSubPr>
                                  <m:e>
                                    <m:r>
                                      <a:rPr lang="en-IN" sz="2000" b="1" i="1">
                                        <a:latin typeface="Cambria Math" panose="02040503050406030204" pitchFamily="18" charset="0"/>
                                        <a:cs typeface="Arial" panose="020B0604020202020204" pitchFamily="34" charset="0"/>
                                      </a:rPr>
                                      <m:t>𝒛</m:t>
                                    </m:r>
                                  </m:e>
                                  <m:sub>
                                    <m:r>
                                      <a:rPr lang="en-IN" sz="2000" b="1" i="1">
                                        <a:latin typeface="Cambria Math" panose="02040503050406030204" pitchFamily="18" charset="0"/>
                                        <a:cs typeface="Arial" panose="020B0604020202020204" pitchFamily="34" charset="0"/>
                                      </a:rPr>
                                      <m:t>𝒋</m:t>
                                    </m:r>
                                  </m:sub>
                                </m:sSub>
                                <m:r>
                                  <a:rPr lang="en-IN" sz="2000" b="1" i="1">
                                    <a:latin typeface="Cambria Math" panose="02040503050406030204" pitchFamily="18" charset="0"/>
                                    <a:cs typeface="Arial" panose="020B0604020202020204" pitchFamily="34" charset="0"/>
                                  </a:rPr>
                                  <m:t>||</m:t>
                                </m:r>
                              </m:e>
                              <m:sup>
                                <m:r>
                                  <a:rPr lang="en-IN" sz="2000" b="1" i="1">
                                    <a:latin typeface="Cambria Math" panose="02040503050406030204" pitchFamily="18" charset="0"/>
                                    <a:cs typeface="Arial" panose="020B0604020202020204" pitchFamily="34" charset="0"/>
                                  </a:rPr>
                                  <m:t>𝟐</m:t>
                                </m:r>
                              </m:sup>
                            </m:sSup>
                          </m:e>
                        </m:nary>
                      </m:e>
                    </m:nary>
                  </m:oMath>
                </a14:m>
                <a:endParaRPr lang="en-IN" sz="2000" b="1" i="1" dirty="0">
                  <a:latin typeface="Arial" panose="020B0604020202020204" pitchFamily="34" charset="0"/>
                  <a:cs typeface="Arial" panose="020B0604020202020204" pitchFamily="34" charset="0"/>
                </a:endParaRPr>
              </a:p>
            </p:txBody>
          </p:sp>
        </mc:Choice>
        <mc:Fallback xmlns="">
          <p:sp>
            <p:nvSpPr>
              <p:cNvPr id="2" name="Title 1">
                <a:extLst>
                  <a:ext uri="{FF2B5EF4-FFF2-40B4-BE49-F238E27FC236}">
                    <a16:creationId xmlns:a16="http://schemas.microsoft.com/office/drawing/2014/main" id="{8C48EBD7-29E4-4B05-9E65-347BCD09EE12}"/>
                  </a:ext>
                </a:extLst>
              </p:cNvPr>
              <p:cNvSpPr>
                <a:spLocks noGrp="1" noRot="1" noChangeAspect="1" noMove="1" noResize="1" noEditPoints="1" noAdjustHandles="1" noChangeArrowheads="1" noChangeShapeType="1" noTextEdit="1"/>
              </p:cNvSpPr>
              <p:nvPr>
                <p:ph type="title"/>
              </p:nvPr>
            </p:nvSpPr>
            <p:spPr>
              <a:xfrm>
                <a:off x="1745673" y="1383366"/>
                <a:ext cx="8911687" cy="2235468"/>
              </a:xfrm>
              <a:blipFill>
                <a:blip r:embed="rId2"/>
                <a:stretch>
                  <a:fillRect l="-684" t="-1362" b="-22888"/>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9ECC420-3104-4B56-9CA6-561534611757}"/>
              </a:ext>
            </a:extLst>
          </p:cNvPr>
          <p:cNvSpPr txBox="1"/>
          <p:nvPr/>
        </p:nvSpPr>
        <p:spPr>
          <a:xfrm>
            <a:off x="1745673" y="623455"/>
            <a:ext cx="3696846" cy="646331"/>
          </a:xfrm>
          <a:prstGeom prst="rect">
            <a:avLst/>
          </a:prstGeom>
          <a:noFill/>
        </p:spPr>
        <p:txBody>
          <a:bodyPr wrap="none" rtlCol="0">
            <a:spAutoFit/>
          </a:bodyPr>
          <a:lstStyle/>
          <a:p>
            <a:r>
              <a:rPr lang="en-IN" sz="3600" b="1" i="1" dirty="0">
                <a:solidFill>
                  <a:srgbClr val="FF0000"/>
                </a:solidFill>
              </a:rPr>
              <a:t>Fitness function:</a:t>
            </a:r>
          </a:p>
        </p:txBody>
      </p:sp>
      <p:sp>
        <p:nvSpPr>
          <p:cNvPr id="4" name="TextBox 3">
            <a:extLst>
              <a:ext uri="{FF2B5EF4-FFF2-40B4-BE49-F238E27FC236}">
                <a16:creationId xmlns:a16="http://schemas.microsoft.com/office/drawing/2014/main" id="{37198067-B1D8-4466-BF3E-24ADBFBE2228}"/>
              </a:ext>
            </a:extLst>
          </p:cNvPr>
          <p:cNvSpPr txBox="1"/>
          <p:nvPr/>
        </p:nvSpPr>
        <p:spPr>
          <a:xfrm>
            <a:off x="1745673" y="3618834"/>
            <a:ext cx="2371162" cy="646331"/>
          </a:xfrm>
          <a:prstGeom prst="rect">
            <a:avLst/>
          </a:prstGeom>
          <a:noFill/>
        </p:spPr>
        <p:txBody>
          <a:bodyPr wrap="none" rtlCol="0">
            <a:spAutoFit/>
          </a:bodyPr>
          <a:lstStyle/>
          <a:p>
            <a:r>
              <a:rPr lang="en-IN" sz="3600" b="1" i="1" dirty="0">
                <a:solidFill>
                  <a:srgbClr val="FF0000"/>
                </a:solidFill>
              </a:rPr>
              <a:t>Selection:</a:t>
            </a:r>
          </a:p>
        </p:txBody>
      </p:sp>
      <p:sp>
        <p:nvSpPr>
          <p:cNvPr id="7" name="Rectangle 6">
            <a:extLst>
              <a:ext uri="{FF2B5EF4-FFF2-40B4-BE49-F238E27FC236}">
                <a16:creationId xmlns:a16="http://schemas.microsoft.com/office/drawing/2014/main" id="{A6A020D0-496A-4C11-91C0-3292E6DEE72D}"/>
              </a:ext>
            </a:extLst>
          </p:cNvPr>
          <p:cNvSpPr/>
          <p:nvPr/>
        </p:nvSpPr>
        <p:spPr>
          <a:xfrm>
            <a:off x="1745673" y="4265165"/>
            <a:ext cx="10033462" cy="1754326"/>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Here strings are selected from a population to create a mating pool. The probability of selection of a particular string is directly or inversely proportional to the fitness value depending on whether the problem is that of maximization or minimization.</a:t>
            </a:r>
          </a:p>
          <a:p>
            <a:endParaRPr lang="en-IN" b="1" i="1" dirty="0">
              <a:latin typeface="Arial" panose="020B0604020202020204" pitchFamily="34" charset="0"/>
              <a:cs typeface="Arial" panose="020B0604020202020204" pitchFamily="34" charset="0"/>
            </a:endParaRPr>
          </a:p>
          <a:p>
            <a:r>
              <a:rPr lang="en-IN" b="1" i="1" dirty="0">
                <a:latin typeface="Arial" panose="020B0604020202020204" pitchFamily="34" charset="0"/>
                <a:cs typeface="Arial" panose="020B0604020202020204" pitchFamily="34" charset="0"/>
              </a:rPr>
              <a:t>Select P/2 pairs of strings randomly from the mating pool so that every string in the mating pool belongs to exactly one pair of strings.</a:t>
            </a:r>
          </a:p>
        </p:txBody>
      </p:sp>
    </p:spTree>
    <p:extLst>
      <p:ext uri="{BB962C8B-B14F-4D97-AF65-F5344CB8AC3E}">
        <p14:creationId xmlns:p14="http://schemas.microsoft.com/office/powerpoint/2010/main" val="301709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A91-21FE-4F67-B19D-C9C1C01414DC}"/>
              </a:ext>
            </a:extLst>
          </p:cNvPr>
          <p:cNvSpPr>
            <a:spLocks noGrp="1"/>
          </p:cNvSpPr>
          <p:nvPr>
            <p:ph type="title"/>
          </p:nvPr>
        </p:nvSpPr>
        <p:spPr>
          <a:xfrm>
            <a:off x="1705860" y="3234121"/>
            <a:ext cx="3303622" cy="697614"/>
          </a:xfrm>
        </p:spPr>
        <p:txBody>
          <a:bodyPr>
            <a:normAutofit/>
          </a:bodyPr>
          <a:lstStyle/>
          <a:p>
            <a:r>
              <a:rPr lang="en-IN" b="1" dirty="0">
                <a:solidFill>
                  <a:srgbClr val="FF0000"/>
                </a:solidFill>
              </a:rPr>
              <a:t>crossOver:</a:t>
            </a:r>
          </a:p>
        </p:txBody>
      </p:sp>
      <p:sp>
        <p:nvSpPr>
          <p:cNvPr id="3" name="TextBox 2">
            <a:extLst>
              <a:ext uri="{FF2B5EF4-FFF2-40B4-BE49-F238E27FC236}">
                <a16:creationId xmlns:a16="http://schemas.microsoft.com/office/drawing/2014/main" id="{93F9361B-F354-47E1-9215-29CAC7CD6FC8}"/>
              </a:ext>
            </a:extLst>
          </p:cNvPr>
          <p:cNvSpPr txBox="1"/>
          <p:nvPr/>
        </p:nvSpPr>
        <p:spPr>
          <a:xfrm>
            <a:off x="1705860" y="239697"/>
            <a:ext cx="8780279" cy="2862322"/>
          </a:xfrm>
          <a:prstGeom prst="rect">
            <a:avLst/>
          </a:prstGeom>
          <a:noFill/>
        </p:spPr>
        <p:txBody>
          <a:bodyPr wrap="square" rtlCol="0">
            <a:spAutoFit/>
          </a:bodyPr>
          <a:lstStyle/>
          <a:p>
            <a:r>
              <a:rPr lang="en-IN" b="1" i="1" dirty="0">
                <a:latin typeface="Arial" panose="020B0604020202020204" pitchFamily="34" charset="0"/>
                <a:cs typeface="Arial" panose="020B0604020202020204" pitchFamily="34" charset="0"/>
              </a:rPr>
              <a:t>Suppose the population size is 6, then 6 lists are created, encoded in such a way that value at each index denoted cluster number of that data.</a:t>
            </a:r>
          </a:p>
          <a:p>
            <a:r>
              <a:rPr lang="en-IN" b="1" i="1" dirty="0">
                <a:latin typeface="Arial" panose="020B0604020202020204" pitchFamily="34" charset="0"/>
                <a:cs typeface="Arial" panose="020B0604020202020204" pitchFamily="34" charset="0"/>
              </a:rPr>
              <a:t>Initial population:</a:t>
            </a:r>
          </a:p>
          <a:p>
            <a:r>
              <a:rPr lang="en-IN" b="1" i="1" dirty="0">
                <a:latin typeface="Arial" panose="020B0604020202020204" pitchFamily="34" charset="0"/>
                <a:cs typeface="Arial" panose="020B0604020202020204" pitchFamily="34" charset="0"/>
              </a:rPr>
              <a:t>	S1: [0,1,2,0,2,0,1………………0,0,1,0,2,1,0,1,0,2]</a:t>
            </a:r>
          </a:p>
          <a:p>
            <a:r>
              <a:rPr lang="en-IN" b="1" i="1" dirty="0">
                <a:latin typeface="Arial" panose="020B0604020202020204" pitchFamily="34" charset="0"/>
                <a:cs typeface="Arial" panose="020B0604020202020204" pitchFamily="34" charset="0"/>
              </a:rPr>
              <a:t>	S2: [1,1,2,0,1,1,0………………0,1,2,1,0,1,0,2,1,0]</a:t>
            </a:r>
          </a:p>
          <a:p>
            <a:r>
              <a:rPr lang="en-IN" b="1" i="1" dirty="0">
                <a:latin typeface="Arial" panose="020B0604020202020204" pitchFamily="34" charset="0"/>
                <a:cs typeface="Arial" panose="020B0604020202020204" pitchFamily="34" charset="0"/>
              </a:rPr>
              <a:t>	S3: [0,2,1,0,1,2,0……………....1,0,2,1,0,2,1,0,0,2]</a:t>
            </a:r>
          </a:p>
          <a:p>
            <a:r>
              <a:rPr lang="en-IN" b="1" i="1" dirty="0">
                <a:latin typeface="Arial" panose="020B0604020202020204" pitchFamily="34" charset="0"/>
                <a:cs typeface="Arial" panose="020B0604020202020204" pitchFamily="34" charset="0"/>
              </a:rPr>
              <a:t>	S4: [2,1,0,2,1,0,0………………2,0,1,1,0,1,0,1,0,2]</a:t>
            </a:r>
          </a:p>
          <a:p>
            <a:r>
              <a:rPr lang="en-IN" b="1" i="1" dirty="0">
                <a:latin typeface="Arial" panose="020B0604020202020204" pitchFamily="34" charset="0"/>
                <a:cs typeface="Arial" panose="020B0604020202020204" pitchFamily="34" charset="0"/>
              </a:rPr>
              <a:t>	S5: [1,0,1,0,2,1,0………………0,1,2,1,1,2,0,2,0,1]</a:t>
            </a:r>
          </a:p>
          <a:p>
            <a:r>
              <a:rPr lang="en-IN" b="1" i="1" dirty="0">
                <a:latin typeface="Arial" panose="020B0604020202020204" pitchFamily="34" charset="0"/>
                <a:cs typeface="Arial" panose="020B0604020202020204" pitchFamily="34" charset="0"/>
              </a:rPr>
              <a:t>	S6: [0,2,1,0,1,2,0……………...1,0,2,1,0,2,1,0,0,2]</a:t>
            </a:r>
          </a:p>
          <a:p>
            <a:r>
              <a:rPr lang="en-IN" b="1" i="1" dirty="0">
                <a:latin typeface="Arial" panose="020B0604020202020204" pitchFamily="34" charset="0"/>
                <a:cs typeface="Arial" panose="020B0604020202020204" pitchFamily="34" charset="0"/>
              </a:rPr>
              <a:t> All these samples are sent into the mating pool in 3 pairs randomly.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0B932C-3BA2-4027-AB1D-0210A3533907}"/>
                  </a:ext>
                </a:extLst>
              </p:cNvPr>
              <p:cNvSpPr txBox="1"/>
              <p:nvPr/>
            </p:nvSpPr>
            <p:spPr>
              <a:xfrm>
                <a:off x="1705860" y="3931735"/>
                <a:ext cx="10339282" cy="2887201"/>
              </a:xfrm>
              <a:prstGeom prst="rect">
                <a:avLst/>
              </a:prstGeom>
              <a:noFill/>
            </p:spPr>
            <p:txBody>
              <a:bodyPr wrap="square" rtlCol="0">
                <a:spAutoFit/>
              </a:bodyPr>
              <a:lstStyle/>
              <a:p>
                <a:r>
                  <a:rPr lang="en-US" b="1" dirty="0"/>
                  <a:t>Crossover exchanges information between two parent strings and generates two children for the next population. A pair of chromosomes</a:t>
                </a:r>
              </a:p>
              <a:p>
                <a14:m>
                  <m:oMath xmlns:m="http://schemas.openxmlformats.org/officeDocument/2006/math">
                    <m:r>
                      <a:rPr lang="el-GR" b="1" i="1" smtClean="0">
                        <a:latin typeface="Cambria Math" panose="02040503050406030204" pitchFamily="18" charset="0"/>
                      </a:rPr>
                      <m:t>𝜷</m:t>
                    </m:r>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a:rPr lang="el-GR" b="1" i="1" smtClean="0">
                            <a:latin typeface="Cambria Math" panose="02040503050406030204" pitchFamily="18" charset="0"/>
                          </a:rPr>
                          <m:t>𝜷</m:t>
                        </m:r>
                      </m:e>
                      <m:sub>
                        <m:r>
                          <a:rPr lang="en-IN" b="1" i="1" smtClean="0">
                            <a:latin typeface="Cambria Math" panose="02040503050406030204" pitchFamily="18" charset="0"/>
                            <a:cs typeface="Arial" panose="020B0604020202020204" pitchFamily="34" charset="0"/>
                          </a:rPr>
                          <m:t>𝒎</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𝟏</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𝟐</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rPr>
                          <m:t>𝟐</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rPr>
                          <m:t>𝟏</m:t>
                        </m:r>
                      </m:sub>
                    </m:sSub>
                    <m:r>
                      <a:rPr lang="en-IN" b="1" i="0" smtClean="0">
                        <a:latin typeface="Cambria Math" panose="02040503050406030204" pitchFamily="18" charset="0"/>
                        <a:cs typeface="Arial" panose="020B0604020202020204" pitchFamily="34" charset="0"/>
                      </a:rPr>
                      <m:t>]</m:t>
                    </m:r>
                  </m:oMath>
                </a14:m>
                <a:endParaRPr lang="en-US" b="1" dirty="0"/>
              </a:p>
              <a:p>
                <a:r>
                  <a:rPr lang="en-US" b="1" dirty="0"/>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m:rPr>
                            <m:nor/>
                          </m:rPr>
                          <a:rPr lang="en-US" b="1" dirty="0"/>
                          <m:t>∂</m:t>
                        </m:r>
                      </m:e>
                      <m:sub>
                        <m:r>
                          <a:rPr lang="en-IN" b="1" i="1" smtClean="0">
                            <a:latin typeface="Cambria Math" panose="02040503050406030204" pitchFamily="18" charset="0"/>
                            <a:cs typeface="Arial" panose="020B0604020202020204" pitchFamily="34" charset="0"/>
                          </a:rPr>
                          <m:t>𝒎</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m:rPr>
                            <m:nor/>
                          </m:rPr>
                          <a:rPr lang="en-US" b="1" dirty="0"/>
                          <m:t>∂</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𝟏</m:t>
                        </m:r>
                      </m:sub>
                    </m:sSub>
                    <m:r>
                      <a:rPr lang="en-IN" b="1" i="0" smtClean="0">
                        <a:latin typeface="Cambria Math" panose="02040503050406030204" pitchFamily="18" charset="0"/>
                        <a:cs typeface="Arial" panose="020B0604020202020204" pitchFamily="34" charset="0"/>
                      </a:rPr>
                      <m:t>,</m:t>
                    </m:r>
                    <m:sSub>
                      <m:sSubPr>
                        <m:ctrlPr>
                          <a:rPr lang="pt-BR" b="1" i="1">
                            <a:latin typeface="Cambria Math" panose="02040503050406030204" pitchFamily="18" charset="0"/>
                            <a:cs typeface="Arial" panose="020B0604020202020204" pitchFamily="34" charset="0"/>
                          </a:rPr>
                        </m:ctrlPr>
                      </m:sSubPr>
                      <m:e>
                        <m:r>
                          <m:rPr>
                            <m:nor/>
                          </m:rPr>
                          <a:rPr lang="en-US" b="1" dirty="0"/>
                          <m:t>∂</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𝟐</m:t>
                        </m:r>
                      </m:sub>
                    </m:sSub>
                  </m:oMath>
                </a14:m>
                <a:r>
                  <a:rPr lang="en-US" b="1" dirty="0"/>
                  <a:t>,………,</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m:rPr>
                            <m:nor/>
                          </m:rPr>
                          <a:rPr lang="en-IN" b="1" i="0" smtClean="0">
                            <a:latin typeface="Cambria Math" panose="02040503050406030204" pitchFamily="18" charset="0"/>
                            <a:cs typeface="Arial" panose="020B0604020202020204" pitchFamily="34" charset="0"/>
                          </a:rPr>
                          <m:t> </m:t>
                        </m:r>
                        <m:r>
                          <m:rPr>
                            <m:nor/>
                          </m:rPr>
                          <a:rPr lang="en-US" b="1" dirty="0"/>
                          <m:t>∂</m:t>
                        </m:r>
                      </m:e>
                      <m:sub>
                        <m:r>
                          <a:rPr lang="en-IN" b="1" i="1" dirty="0" smtClean="0">
                            <a:latin typeface="Cambria Math" panose="02040503050406030204" pitchFamily="18" charset="0"/>
                          </a:rPr>
                          <m:t>𝟐</m:t>
                        </m:r>
                      </m:sub>
                    </m:sSub>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m:rPr>
                            <m:nor/>
                          </m:rPr>
                          <a:rPr lang="en-IN" b="1" i="0" smtClean="0">
                            <a:latin typeface="Cambria Math" panose="02040503050406030204" pitchFamily="18" charset="0"/>
                            <a:cs typeface="Arial" panose="020B0604020202020204" pitchFamily="34" charset="0"/>
                          </a:rPr>
                          <m:t> </m:t>
                        </m:r>
                        <m:r>
                          <m:rPr>
                            <m:nor/>
                          </m:rPr>
                          <a:rPr lang="en-US" b="1" dirty="0"/>
                          <m:t>∂</m:t>
                        </m:r>
                      </m:e>
                      <m:sub>
                        <m:r>
                          <a:rPr lang="en-IN" b="1" i="1" dirty="0" smtClean="0">
                            <a:latin typeface="Cambria Math" panose="02040503050406030204" pitchFamily="18" charset="0"/>
                          </a:rPr>
                          <m:t>𝟏</m:t>
                        </m:r>
                      </m:sub>
                    </m:sSub>
                    <m:r>
                      <a:rPr lang="en-IN" b="1" i="1" smtClean="0">
                        <a:latin typeface="Cambria Math" panose="02040503050406030204" pitchFamily="18" charset="0"/>
                        <a:cs typeface="Arial" panose="020B0604020202020204" pitchFamily="34" charset="0"/>
                      </a:rPr>
                      <m:t>]</m:t>
                    </m:r>
                  </m:oMath>
                </a14:m>
                <a:endParaRPr lang="en-US" b="1" dirty="0"/>
              </a:p>
              <a:p>
                <a:r>
                  <a:rPr lang="en-US" b="1" dirty="0"/>
                  <a:t>is selected randomly from the mating pool. Then the crossover is performed with probability p (crossover probability) in the following way. </a:t>
                </a:r>
              </a:p>
              <a:p>
                <a:r>
                  <a:rPr lang="en-US" b="1" dirty="0"/>
                  <a:t>Generate randomly an integer position pos from the range of [ 1, m - 1 ]. Then two chromosomes </a:t>
                </a:r>
                <a14:m>
                  <m:oMath xmlns:m="http://schemas.openxmlformats.org/officeDocument/2006/math">
                    <m:r>
                      <a:rPr lang="el-GR" b="1" i="1" smtClean="0">
                        <a:latin typeface="Cambria Math" panose="02040503050406030204" pitchFamily="18" charset="0"/>
                      </a:rPr>
                      <m:t>𝜷</m:t>
                    </m:r>
                    <m:r>
                      <a:rPr lang="el-GR" b="1" i="1" smtClean="0">
                        <a:latin typeface="Cambria Math" panose="02040503050406030204" pitchFamily="18" charset="0"/>
                      </a:rPr>
                      <m:t> </m:t>
                    </m:r>
                  </m:oMath>
                </a14:m>
                <a:r>
                  <a:rPr lang="en-US" b="1" dirty="0"/>
                  <a:t>and ∂ are replaced by a pair </a:t>
                </a:r>
                <a14:m>
                  <m:oMath xmlns:m="http://schemas.openxmlformats.org/officeDocument/2006/math">
                    <m:r>
                      <a:rPr lang="el-GR" b="1" i="1" smtClean="0">
                        <a:latin typeface="Cambria Math" panose="02040503050406030204" pitchFamily="18" charset="0"/>
                      </a:rPr>
                      <m:t>𝜶</m:t>
                    </m:r>
                  </m:oMath>
                </a14:m>
                <a:r>
                  <a:rPr lang="en-US" b="1" dirty="0"/>
                  <a:t> and </a:t>
                </a:r>
                <a:r>
                  <a:rPr lang="el-GR" b="1" dirty="0"/>
                  <a:t>Δ</a:t>
                </a:r>
                <a:r>
                  <a:rPr lang="en-US" b="1" dirty="0"/>
                  <a:t>, where </a:t>
                </a:r>
              </a:p>
              <a:p>
                <a14:m>
                  <m:oMath xmlns:m="http://schemas.openxmlformats.org/officeDocument/2006/math">
                    <m:r>
                      <a:rPr lang="el-GR" b="1" i="1" smtClean="0">
                        <a:latin typeface="Cambria Math" panose="02040503050406030204" pitchFamily="18" charset="0"/>
                      </a:rPr>
                      <m:t>𝜷</m:t>
                    </m:r>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a:rPr lang="el-GR" b="1" i="1" smtClean="0">
                            <a:latin typeface="Cambria Math" panose="02040503050406030204" pitchFamily="18" charset="0"/>
                          </a:rPr>
                          <m:t>𝜷</m:t>
                        </m:r>
                      </m:e>
                      <m:sub>
                        <m:r>
                          <a:rPr lang="en-IN" b="1" i="1" smtClean="0">
                            <a:latin typeface="Cambria Math" panose="02040503050406030204" pitchFamily="18" charset="0"/>
                            <a:cs typeface="Arial" panose="020B0604020202020204" pitchFamily="34" charset="0"/>
                          </a:rPr>
                          <m:t>𝒎</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𝟏</m:t>
                        </m:r>
                      </m:sub>
                    </m:sSub>
                  </m:oMath>
                </a14:m>
                <a:r>
                  <a:rPr lang="en-US" b="1" dirty="0"/>
                  <a:t>,……….,</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rPr>
                          <m:t>𝒑𝒐𝒔</m:t>
                        </m:r>
                      </m:sub>
                    </m:sSub>
                    <m:r>
                      <a:rPr lang="en-IN" b="1" i="1" smtClean="0">
                        <a:latin typeface="Cambria Math" panose="02040503050406030204" pitchFamily="18" charset="0"/>
                        <a:cs typeface="Arial" panose="020B0604020202020204" pitchFamily="34" charset="0"/>
                      </a:rPr>
                      <m:t> ,</m:t>
                    </m:r>
                    <m:sSub>
                      <m:sSubPr>
                        <m:ctrlPr>
                          <a:rPr lang="pt-BR" b="1" i="1">
                            <a:latin typeface="Cambria Math" panose="02040503050406030204" pitchFamily="18" charset="0"/>
                            <a:cs typeface="Arial" panose="020B0604020202020204" pitchFamily="34" charset="0"/>
                          </a:rPr>
                        </m:ctrlPr>
                      </m:sSubPr>
                      <m:e>
                        <m:r>
                          <m:rPr>
                            <m:nor/>
                          </m:rPr>
                          <a:rPr lang="en-US" b="1" dirty="0"/>
                          <m:t>∂</m:t>
                        </m:r>
                      </m:e>
                      <m:sub>
                        <m:r>
                          <a:rPr lang="en-IN" b="1" i="1" smtClean="0">
                            <a:latin typeface="Cambria Math" panose="02040503050406030204" pitchFamily="18" charset="0"/>
                          </a:rPr>
                          <m:t>𝒑𝒐𝒔</m:t>
                        </m:r>
                        <m:r>
                          <a:rPr lang="en-IN" b="1" i="1" smtClean="0">
                            <a:latin typeface="Cambria Math" panose="02040503050406030204" pitchFamily="18" charset="0"/>
                          </a:rPr>
                          <m:t>+</m:t>
                        </m:r>
                        <m:r>
                          <a:rPr lang="en-IN" b="1" i="1" smtClean="0">
                            <a:latin typeface="Cambria Math" panose="02040503050406030204" pitchFamily="18" charset="0"/>
                          </a:rPr>
                          <m:t>𝟏</m:t>
                        </m:r>
                      </m:sub>
                    </m:sSub>
                  </m:oMath>
                </a14:m>
                <a:r>
                  <a:rPr lang="en-US" b="1" dirty="0"/>
                  <a:t>,……..,</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m:rPr>
                            <m:nor/>
                          </m:rPr>
                          <a:rPr lang="en-US" b="1" dirty="0"/>
                          <m:t>∂</m:t>
                        </m:r>
                      </m:e>
                      <m:sub>
                        <m:r>
                          <a:rPr lang="en-IN" b="1" i="1" dirty="0" smtClean="0">
                            <a:latin typeface="Cambria Math" panose="02040503050406030204" pitchFamily="18" charset="0"/>
                          </a:rPr>
                          <m:t>𝟐</m:t>
                        </m:r>
                      </m:sub>
                    </m:sSub>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m:rPr>
                            <m:nor/>
                          </m:rPr>
                          <a:rPr lang="en-IN" b="1">
                            <a:latin typeface="Cambria Math" panose="02040503050406030204" pitchFamily="18" charset="0"/>
                            <a:cs typeface="Arial" panose="020B0604020202020204" pitchFamily="34" charset="0"/>
                          </a:rPr>
                          <m:t> </m:t>
                        </m:r>
                        <m:r>
                          <m:rPr>
                            <m:nor/>
                          </m:rPr>
                          <a:rPr lang="en-US" b="1" dirty="0"/>
                          <m:t>∂</m:t>
                        </m:r>
                      </m:e>
                      <m:sub>
                        <m:r>
                          <a:rPr lang="en-IN" b="1" i="1" dirty="0" smtClean="0">
                            <a:latin typeface="Cambria Math" panose="02040503050406030204" pitchFamily="18" charset="0"/>
                          </a:rPr>
                          <m:t>𝟏</m:t>
                        </m:r>
                      </m:sub>
                    </m:sSub>
                    <m:r>
                      <a:rPr lang="en-IN" b="1" smtClean="0">
                        <a:latin typeface="Cambria Math" panose="02040503050406030204" pitchFamily="18" charset="0"/>
                        <a:cs typeface="Arial" panose="020B0604020202020204" pitchFamily="34" charset="0"/>
                      </a:rPr>
                      <m:t>]</m:t>
                    </m:r>
                  </m:oMath>
                </a14:m>
                <a:endParaRPr lang="en-US" b="1" dirty="0"/>
              </a:p>
              <a:p>
                <a:r>
                  <a:rPr lang="en-US" b="1" dirty="0"/>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m:t>
                        </m:r>
                        <m:r>
                          <m:rPr>
                            <m:nor/>
                          </m:rPr>
                          <a:rPr lang="en-US" b="1" dirty="0"/>
                          <m:t>∂</m:t>
                        </m:r>
                      </m:e>
                      <m:sub>
                        <m:r>
                          <a:rPr lang="en-IN" b="1" i="1" smtClean="0">
                            <a:latin typeface="Cambria Math" panose="02040503050406030204" pitchFamily="18" charset="0"/>
                            <a:cs typeface="Arial" panose="020B0604020202020204" pitchFamily="34" charset="0"/>
                          </a:rPr>
                          <m:t>𝒎</m:t>
                        </m:r>
                      </m:sub>
                    </m:sSub>
                  </m:oMath>
                </a14:m>
                <a:r>
                  <a:rPr lang="en-US" b="1" dirty="0"/>
                  <a:t>,</a:t>
                </a:r>
                <a:r>
                  <a:rPr lang="pt-BR" b="1" dirty="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m:rPr>
                            <m:nor/>
                          </m:rPr>
                          <a:rPr lang="en-US" b="1" dirty="0"/>
                          <m:t>∂</m:t>
                        </m:r>
                      </m:e>
                      <m:sub>
                        <m:r>
                          <a:rPr lang="en-IN" b="1" i="1" smtClean="0">
                            <a:latin typeface="Cambria Math" panose="02040503050406030204" pitchFamily="18" charset="0"/>
                            <a:cs typeface="Arial" panose="020B0604020202020204" pitchFamily="34" charset="0"/>
                          </a:rPr>
                          <m:t>𝒎</m:t>
                        </m:r>
                        <m:r>
                          <a:rPr lang="en-IN" b="1" i="1" smtClean="0">
                            <a:latin typeface="Cambria Math" panose="02040503050406030204" pitchFamily="18" charset="0"/>
                            <a:cs typeface="Arial" panose="020B0604020202020204" pitchFamily="34" charset="0"/>
                          </a:rPr>
                          <m:t>−</m:t>
                        </m:r>
                        <m:r>
                          <a:rPr lang="en-IN" b="1" i="1" smtClean="0">
                            <a:latin typeface="Cambria Math" panose="02040503050406030204" pitchFamily="18" charset="0"/>
                            <a:cs typeface="Arial" panose="020B0604020202020204" pitchFamily="34" charset="0"/>
                          </a:rPr>
                          <m:t>𝟏</m:t>
                        </m:r>
                      </m:sub>
                    </m:sSub>
                    <m:r>
                      <m:rPr>
                        <m:nor/>
                      </m:rPr>
                      <a:rPr lang="en-US" b="1" dirty="0"/>
                      <m:t>,……….,</m:t>
                    </m:r>
                    <m:sSub>
                      <m:sSubPr>
                        <m:ctrlPr>
                          <a:rPr lang="pt-BR" b="1" i="1">
                            <a:latin typeface="Cambria Math" panose="02040503050406030204" pitchFamily="18" charset="0"/>
                            <a:cs typeface="Arial" panose="020B0604020202020204" pitchFamily="34" charset="0"/>
                          </a:rPr>
                        </m:ctrlPr>
                      </m:sSubPr>
                      <m:e>
                        <m:sSub>
                          <m:sSubPr>
                            <m:ctrlPr>
                              <a:rPr lang="pt-BR" b="1" i="1">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 </m:t>
                            </m:r>
                            <m:r>
                              <m:rPr>
                                <m:nor/>
                              </m:rPr>
                              <a:rPr lang="en-US" b="1" dirty="0"/>
                              <m:t>∂</m:t>
                            </m:r>
                          </m:e>
                          <m:sub>
                            <m:r>
                              <a:rPr lang="en-IN" b="1" i="1" dirty="0" smtClean="0">
                                <a:latin typeface="Cambria Math" panose="02040503050406030204" pitchFamily="18" charset="0"/>
                              </a:rPr>
                              <m:t>𝒑𝒐𝒔</m:t>
                            </m:r>
                          </m:sub>
                        </m:sSub>
                        <m:r>
                          <a:rPr lang="en-IN" b="1" i="1" dirty="0" smtClean="0">
                            <a:latin typeface="Cambria Math" panose="02040503050406030204" pitchFamily="18" charset="0"/>
                          </a:rPr>
                          <m:t>,</m:t>
                        </m:r>
                        <m:r>
                          <a:rPr lang="el-GR" b="1" i="1" smtClean="0">
                            <a:latin typeface="Cambria Math" panose="02040503050406030204" pitchFamily="18" charset="0"/>
                          </a:rPr>
                          <m:t>𝜷</m:t>
                        </m:r>
                      </m:e>
                      <m:sub>
                        <m:r>
                          <a:rPr lang="en-IN" b="1" i="1" smtClean="0">
                            <a:latin typeface="Cambria Math" panose="02040503050406030204" pitchFamily="18" charset="0"/>
                          </a:rPr>
                          <m:t>𝒑𝒐𝒔</m:t>
                        </m:r>
                        <m:r>
                          <a:rPr lang="en-IN" b="1" i="1" smtClean="0">
                            <a:latin typeface="Cambria Math" panose="02040503050406030204" pitchFamily="18" charset="0"/>
                          </a:rPr>
                          <m:t>+</m:t>
                        </m:r>
                        <m:r>
                          <a:rPr lang="en-IN" b="1" i="1" smtClean="0">
                            <a:latin typeface="Cambria Math" panose="02040503050406030204" pitchFamily="18" charset="0"/>
                          </a:rPr>
                          <m:t>𝟏</m:t>
                        </m:r>
                      </m:sub>
                    </m:sSub>
                  </m:oMath>
                </a14:m>
                <a:r>
                  <a:rPr lang="en-US" b="1" dirty="0"/>
                  <a:t>,………,</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rPr>
                          <m:t>𝟐</m:t>
                        </m:r>
                      </m:sub>
                    </m:sSub>
                    <m:r>
                      <m:rPr>
                        <m:nor/>
                      </m:rPr>
                      <a:rPr lang="en-US" b="1" dirty="0"/>
                      <m:t>,</m:t>
                    </m:r>
                    <m:r>
                      <m:rPr>
                        <m:nor/>
                      </m:rPr>
                      <a:rPr lang="pt-BR" b="1" dirty="0">
                        <a:cs typeface="Arial" panose="020B0604020202020204" pitchFamily="34" charset="0"/>
                      </a:rPr>
                      <m:t> </m:t>
                    </m:r>
                    <m:sSub>
                      <m:sSubPr>
                        <m:ctrlPr>
                          <a:rPr lang="pt-BR" b="1" i="1">
                            <a:latin typeface="Cambria Math" panose="02040503050406030204" pitchFamily="18" charset="0"/>
                            <a:cs typeface="Arial" panose="020B0604020202020204" pitchFamily="34" charset="0"/>
                          </a:rPr>
                        </m:ctrlPr>
                      </m:sSubPr>
                      <m:e>
                        <m:r>
                          <a:rPr lang="el-GR" b="1" i="1" smtClean="0">
                            <a:latin typeface="Cambria Math" panose="02040503050406030204" pitchFamily="18" charset="0"/>
                          </a:rPr>
                          <m:t>𝜷</m:t>
                        </m:r>
                      </m:e>
                      <m:sub>
                        <m:r>
                          <a:rPr lang="en-IN" b="1" i="1" smtClean="0">
                            <a:latin typeface="Cambria Math" panose="02040503050406030204" pitchFamily="18" charset="0"/>
                          </a:rPr>
                          <m:t>𝟏</m:t>
                        </m:r>
                      </m:sub>
                    </m:sSub>
                  </m:oMath>
                </a14:m>
                <a:r>
                  <a:rPr lang="en-US" b="1" dirty="0"/>
                  <a:t>]</a:t>
                </a:r>
              </a:p>
            </p:txBody>
          </p:sp>
        </mc:Choice>
        <mc:Fallback xmlns="">
          <p:sp>
            <p:nvSpPr>
              <p:cNvPr id="5" name="TextBox 4">
                <a:extLst>
                  <a:ext uri="{FF2B5EF4-FFF2-40B4-BE49-F238E27FC236}">
                    <a16:creationId xmlns:a16="http://schemas.microsoft.com/office/drawing/2014/main" id="{9C0B932C-3BA2-4027-AB1D-0210A3533907}"/>
                  </a:ext>
                </a:extLst>
              </p:cNvPr>
              <p:cNvSpPr txBox="1">
                <a:spLocks noRot="1" noChangeAspect="1" noMove="1" noResize="1" noEditPoints="1" noAdjustHandles="1" noChangeArrowheads="1" noChangeShapeType="1" noTextEdit="1"/>
              </p:cNvSpPr>
              <p:nvPr/>
            </p:nvSpPr>
            <p:spPr>
              <a:xfrm>
                <a:off x="1705860" y="3931735"/>
                <a:ext cx="10339282" cy="2887201"/>
              </a:xfrm>
              <a:prstGeom prst="rect">
                <a:avLst/>
              </a:prstGeom>
              <a:blipFill>
                <a:blip r:embed="rId2"/>
                <a:stretch>
                  <a:fillRect l="-531" t="-1266" r="-177" b="-2110"/>
                </a:stretch>
              </a:blipFill>
            </p:spPr>
            <p:txBody>
              <a:bodyPr/>
              <a:lstStyle/>
              <a:p>
                <a:r>
                  <a:rPr lang="en-IN">
                    <a:noFill/>
                  </a:rPr>
                  <a:t> </a:t>
                </a:r>
              </a:p>
            </p:txBody>
          </p:sp>
        </mc:Fallback>
      </mc:AlternateContent>
    </p:spTree>
    <p:extLst>
      <p:ext uri="{BB962C8B-B14F-4D97-AF65-F5344CB8AC3E}">
        <p14:creationId xmlns:p14="http://schemas.microsoft.com/office/powerpoint/2010/main" val="96813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31ED-E7A0-4F32-B909-EB00C5FAC8D5}"/>
              </a:ext>
            </a:extLst>
          </p:cNvPr>
          <p:cNvSpPr>
            <a:spLocks noGrp="1"/>
          </p:cNvSpPr>
          <p:nvPr>
            <p:ph type="title"/>
          </p:nvPr>
        </p:nvSpPr>
        <p:spPr>
          <a:xfrm>
            <a:off x="1803215" y="599172"/>
            <a:ext cx="2378087" cy="697614"/>
          </a:xfrm>
        </p:spPr>
        <p:txBody>
          <a:bodyPr/>
          <a:lstStyle/>
          <a:p>
            <a:r>
              <a:rPr lang="en-IN" b="1" dirty="0">
                <a:solidFill>
                  <a:srgbClr val="FF0000"/>
                </a:solidFill>
              </a:rPr>
              <a:t>Mutation: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9D61A9C-FE62-405C-8A98-F305226BF9C7}"/>
                  </a:ext>
                </a:extLst>
              </p:cNvPr>
              <p:cNvSpPr txBox="1"/>
              <p:nvPr/>
            </p:nvSpPr>
            <p:spPr>
              <a:xfrm>
                <a:off x="1803215" y="1296786"/>
                <a:ext cx="9859541" cy="1200329"/>
              </a:xfrm>
              <a:prstGeom prst="rect">
                <a:avLst/>
              </a:prstGeom>
              <a:noFill/>
            </p:spPr>
            <p:txBody>
              <a:bodyPr wrap="square" rtlCol="0">
                <a:spAutoFit/>
              </a:bodyPr>
              <a:lstStyle/>
              <a:p>
                <a:r>
                  <a:rPr lang="en-US" b="1" dirty="0"/>
                  <a:t>Mutation is an occasional random alteration of a character. Every character</a:t>
                </a:r>
              </a:p>
              <a:p>
                <a14:m>
                  <m:oMath xmlns:m="http://schemas.openxmlformats.org/officeDocument/2006/math">
                    <m:sSub>
                      <m:sSubPr>
                        <m:ctrlPr>
                          <a:rPr lang="pt-BR" b="1" i="1" smtClean="0">
                            <a:latin typeface="Cambria Math" panose="02040503050406030204" pitchFamily="18" charset="0"/>
                            <a:cs typeface="Arial" panose="020B0604020202020204" pitchFamily="34" charset="0"/>
                          </a:rPr>
                        </m:ctrlPr>
                      </m:sSubPr>
                      <m:e>
                        <m:r>
                          <a:rPr lang="en-IN" b="1" i="1" smtClean="0">
                            <a:latin typeface="Cambria Math" panose="02040503050406030204" pitchFamily="18" charset="0"/>
                            <a:cs typeface="Arial" panose="020B0604020202020204" pitchFamily="34" charset="0"/>
                          </a:rPr>
                          <m:t> </m:t>
                        </m:r>
                        <m:r>
                          <a:rPr lang="el-GR" b="1" i="1">
                            <a:latin typeface="Cambria Math" panose="02040503050406030204" pitchFamily="18" charset="0"/>
                          </a:rPr>
                          <m:t>𝜷</m:t>
                        </m:r>
                      </m:e>
                      <m:sub>
                        <m:r>
                          <a:rPr lang="en-IN" b="1" i="1" smtClean="0">
                            <a:latin typeface="Cambria Math" panose="02040503050406030204" pitchFamily="18" charset="0"/>
                          </a:rPr>
                          <m:t>𝒊</m:t>
                        </m:r>
                      </m:sub>
                    </m:sSub>
                  </m:oMath>
                </a14:m>
                <a:r>
                  <a:rPr lang="en-US" b="1" dirty="0"/>
                  <a:t>, i = 1,2 ..... m, in each chromosome (generated after crossover) has equal chance to undergo mutation. Note that any string can be generated from any given string by mutation operation.</a:t>
                </a:r>
                <a:endParaRPr lang="en-IN" b="1" dirty="0"/>
              </a:p>
            </p:txBody>
          </p:sp>
        </mc:Choice>
        <mc:Fallback xmlns="">
          <p:sp>
            <p:nvSpPr>
              <p:cNvPr id="3" name="TextBox 2">
                <a:extLst>
                  <a:ext uri="{FF2B5EF4-FFF2-40B4-BE49-F238E27FC236}">
                    <a16:creationId xmlns:a16="http://schemas.microsoft.com/office/drawing/2014/main" id="{19D61A9C-FE62-405C-8A98-F305226BF9C7}"/>
                  </a:ext>
                </a:extLst>
              </p:cNvPr>
              <p:cNvSpPr txBox="1">
                <a:spLocks noRot="1" noChangeAspect="1" noMove="1" noResize="1" noEditPoints="1" noAdjustHandles="1" noChangeArrowheads="1" noChangeShapeType="1" noTextEdit="1"/>
              </p:cNvSpPr>
              <p:nvPr/>
            </p:nvSpPr>
            <p:spPr>
              <a:xfrm>
                <a:off x="1803215" y="1296786"/>
                <a:ext cx="9859541" cy="1200329"/>
              </a:xfrm>
              <a:prstGeom prst="rect">
                <a:avLst/>
              </a:prstGeom>
              <a:blipFill>
                <a:blip r:embed="rId2"/>
                <a:stretch>
                  <a:fillRect l="-557" t="-3046" r="-928" b="-710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6DF5C29E-5983-4CB3-A579-5EC3454B6FDA}"/>
              </a:ext>
            </a:extLst>
          </p:cNvPr>
          <p:cNvSpPr txBox="1"/>
          <p:nvPr/>
        </p:nvSpPr>
        <p:spPr>
          <a:xfrm>
            <a:off x="1803215" y="2736089"/>
            <a:ext cx="6051657" cy="646331"/>
          </a:xfrm>
          <a:prstGeom prst="rect">
            <a:avLst/>
          </a:prstGeom>
          <a:noFill/>
        </p:spPr>
        <p:txBody>
          <a:bodyPr wrap="none" rtlCol="0">
            <a:spAutoFit/>
          </a:bodyPr>
          <a:lstStyle/>
          <a:p>
            <a:r>
              <a:rPr lang="en-IN" sz="3600" b="1" dirty="0">
                <a:solidFill>
                  <a:srgbClr val="FF0000"/>
                </a:solidFill>
              </a:rPr>
              <a:t>Evolution of the Algorithm:</a:t>
            </a:r>
          </a:p>
        </p:txBody>
      </p:sp>
      <p:sp>
        <p:nvSpPr>
          <p:cNvPr id="5" name="TextBox 4">
            <a:extLst>
              <a:ext uri="{FF2B5EF4-FFF2-40B4-BE49-F238E27FC236}">
                <a16:creationId xmlns:a16="http://schemas.microsoft.com/office/drawing/2014/main" id="{5C531B5C-CB1D-41FB-A148-1FFCEBFC581F}"/>
              </a:ext>
            </a:extLst>
          </p:cNvPr>
          <p:cNvSpPr txBox="1"/>
          <p:nvPr/>
        </p:nvSpPr>
        <p:spPr>
          <a:xfrm>
            <a:off x="1803215" y="3429000"/>
            <a:ext cx="6891630" cy="369332"/>
          </a:xfrm>
          <a:prstGeom prst="rect">
            <a:avLst/>
          </a:prstGeom>
          <a:noFill/>
        </p:spPr>
        <p:txBody>
          <a:bodyPr wrap="none" rtlCol="0">
            <a:spAutoFit/>
          </a:bodyPr>
          <a:lstStyle/>
          <a:p>
            <a:r>
              <a:rPr lang="en-IN" b="1" i="1" dirty="0">
                <a:latin typeface="Arial" panose="020B0604020202020204" pitchFamily="34" charset="0"/>
                <a:cs typeface="Arial" panose="020B0604020202020204" pitchFamily="34" charset="0"/>
              </a:rPr>
              <a:t>If everything goes well, this is how the optimization happens.</a:t>
            </a:r>
          </a:p>
        </p:txBody>
      </p:sp>
      <p:pic>
        <p:nvPicPr>
          <p:cNvPr id="6" name="Picture 5">
            <a:extLst>
              <a:ext uri="{FF2B5EF4-FFF2-40B4-BE49-F238E27FC236}">
                <a16:creationId xmlns:a16="http://schemas.microsoft.com/office/drawing/2014/main" id="{B06C6A64-0D06-4380-A156-8D927C7F0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436" y="3781122"/>
            <a:ext cx="4491641" cy="3013088"/>
          </a:xfrm>
          <a:prstGeom prst="rect">
            <a:avLst/>
          </a:prstGeom>
        </p:spPr>
      </p:pic>
      <p:sp>
        <p:nvSpPr>
          <p:cNvPr id="7" name="TextBox 6">
            <a:extLst>
              <a:ext uri="{FF2B5EF4-FFF2-40B4-BE49-F238E27FC236}">
                <a16:creationId xmlns:a16="http://schemas.microsoft.com/office/drawing/2014/main" id="{99D51894-32E4-48AA-8DA7-42F8DF536738}"/>
              </a:ext>
            </a:extLst>
          </p:cNvPr>
          <p:cNvSpPr txBox="1"/>
          <p:nvPr/>
        </p:nvSpPr>
        <p:spPr>
          <a:xfrm>
            <a:off x="3378632" y="5103000"/>
            <a:ext cx="2491388" cy="369332"/>
          </a:xfrm>
          <a:prstGeom prst="rect">
            <a:avLst/>
          </a:prstGeom>
          <a:noFill/>
        </p:spPr>
        <p:txBody>
          <a:bodyPr wrap="none" rtlCol="0">
            <a:spAutoFit/>
          </a:bodyPr>
          <a:lstStyle/>
          <a:p>
            <a:r>
              <a:rPr lang="en-IN" b="1" i="1" dirty="0">
                <a:latin typeface="Arial" panose="020B0604020202020204" pitchFamily="34" charset="0"/>
                <a:cs typeface="Arial" panose="020B0604020202020204" pitchFamily="34" charset="0"/>
              </a:rPr>
              <a:t>The initial population</a:t>
            </a:r>
          </a:p>
        </p:txBody>
      </p:sp>
      <p:sp>
        <p:nvSpPr>
          <p:cNvPr id="8" name="Arrow: Right 7">
            <a:extLst>
              <a:ext uri="{FF2B5EF4-FFF2-40B4-BE49-F238E27FC236}">
                <a16:creationId xmlns:a16="http://schemas.microsoft.com/office/drawing/2014/main" id="{BC218672-1F49-470F-9054-E7B952E82EC8}"/>
              </a:ext>
            </a:extLst>
          </p:cNvPr>
          <p:cNvSpPr/>
          <p:nvPr/>
        </p:nvSpPr>
        <p:spPr>
          <a:xfrm>
            <a:off x="5992710" y="5150892"/>
            <a:ext cx="1330036" cy="273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231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68EE51-50EF-4A99-83B3-B02E64EF7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4" y="123598"/>
            <a:ext cx="4725477" cy="3201129"/>
          </a:xfrm>
          <a:prstGeom prst="rect">
            <a:avLst/>
          </a:prstGeom>
        </p:spPr>
      </p:pic>
      <p:pic>
        <p:nvPicPr>
          <p:cNvPr id="6" name="Picture 5">
            <a:extLst>
              <a:ext uri="{FF2B5EF4-FFF2-40B4-BE49-F238E27FC236}">
                <a16:creationId xmlns:a16="http://schemas.microsoft.com/office/drawing/2014/main" id="{574BB47A-1BFF-49C9-A2AE-1FA7BFB22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157" y="123598"/>
            <a:ext cx="4725477" cy="3201129"/>
          </a:xfrm>
          <a:prstGeom prst="rect">
            <a:avLst/>
          </a:prstGeom>
        </p:spPr>
      </p:pic>
      <p:pic>
        <p:nvPicPr>
          <p:cNvPr id="8" name="Picture 7">
            <a:extLst>
              <a:ext uri="{FF2B5EF4-FFF2-40B4-BE49-F238E27FC236}">
                <a16:creationId xmlns:a16="http://schemas.microsoft.com/office/drawing/2014/main" id="{C1B4ACBC-8473-497A-A9A8-02D1BECFB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4157" y="3533272"/>
            <a:ext cx="4725477" cy="3201129"/>
          </a:xfrm>
          <a:prstGeom prst="rect">
            <a:avLst/>
          </a:prstGeom>
        </p:spPr>
      </p:pic>
      <p:pic>
        <p:nvPicPr>
          <p:cNvPr id="10" name="Picture 9">
            <a:extLst>
              <a:ext uri="{FF2B5EF4-FFF2-40B4-BE49-F238E27FC236}">
                <a16:creationId xmlns:a16="http://schemas.microsoft.com/office/drawing/2014/main" id="{A37B864B-2CC9-415C-AF49-D54E9AF0E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224" y="3533273"/>
            <a:ext cx="4725477" cy="3201129"/>
          </a:xfrm>
          <a:prstGeom prst="rect">
            <a:avLst/>
          </a:prstGeom>
        </p:spPr>
      </p:pic>
      <p:sp>
        <p:nvSpPr>
          <p:cNvPr id="11" name="Arrow: Right 10">
            <a:extLst>
              <a:ext uri="{FF2B5EF4-FFF2-40B4-BE49-F238E27FC236}">
                <a16:creationId xmlns:a16="http://schemas.microsoft.com/office/drawing/2014/main" id="{F3E24911-0401-4301-A0AF-D2EC529A9A52}"/>
              </a:ext>
            </a:extLst>
          </p:cNvPr>
          <p:cNvSpPr/>
          <p:nvPr/>
        </p:nvSpPr>
        <p:spPr>
          <a:xfrm>
            <a:off x="5210271" y="1300213"/>
            <a:ext cx="1547386" cy="4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C30F171-C660-4018-B631-102D1F658CF5}"/>
              </a:ext>
            </a:extLst>
          </p:cNvPr>
          <p:cNvSpPr/>
          <p:nvPr/>
        </p:nvSpPr>
        <p:spPr>
          <a:xfrm rot="10800000">
            <a:off x="5210271" y="4921861"/>
            <a:ext cx="1547386" cy="4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7C32EA03-CCA0-4A9A-972B-A6B525E3B0AE}"/>
              </a:ext>
            </a:extLst>
          </p:cNvPr>
          <p:cNvSpPr/>
          <p:nvPr/>
        </p:nvSpPr>
        <p:spPr>
          <a:xfrm rot="5400000">
            <a:off x="9034920" y="3217026"/>
            <a:ext cx="423950" cy="4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F856610-AF4B-4987-99C2-EFB6623AA559}"/>
              </a:ext>
            </a:extLst>
          </p:cNvPr>
          <p:cNvSpPr txBox="1"/>
          <p:nvPr/>
        </p:nvSpPr>
        <p:spPr>
          <a:xfrm>
            <a:off x="864524" y="2319250"/>
            <a:ext cx="2569934" cy="369332"/>
          </a:xfrm>
          <a:prstGeom prst="rect">
            <a:avLst/>
          </a:prstGeom>
          <a:noFill/>
        </p:spPr>
        <p:txBody>
          <a:bodyPr wrap="none" rtlCol="0">
            <a:spAutoFit/>
          </a:bodyPr>
          <a:lstStyle/>
          <a:p>
            <a:r>
              <a:rPr lang="en-IN" dirty="0"/>
              <a:t>After 450 generations</a:t>
            </a:r>
          </a:p>
        </p:txBody>
      </p:sp>
      <p:sp>
        <p:nvSpPr>
          <p:cNvPr id="15" name="Rectangle 14">
            <a:extLst>
              <a:ext uri="{FF2B5EF4-FFF2-40B4-BE49-F238E27FC236}">
                <a16:creationId xmlns:a16="http://schemas.microsoft.com/office/drawing/2014/main" id="{07E3C6E2-8071-49EC-95BD-2E82D254EB8A}"/>
              </a:ext>
            </a:extLst>
          </p:cNvPr>
          <p:cNvSpPr/>
          <p:nvPr/>
        </p:nvSpPr>
        <p:spPr>
          <a:xfrm>
            <a:off x="7188473" y="2319250"/>
            <a:ext cx="2569934" cy="369332"/>
          </a:xfrm>
          <a:prstGeom prst="rect">
            <a:avLst/>
          </a:prstGeom>
        </p:spPr>
        <p:txBody>
          <a:bodyPr wrap="none">
            <a:spAutoFit/>
          </a:bodyPr>
          <a:lstStyle/>
          <a:p>
            <a:r>
              <a:rPr lang="en-IN" dirty="0"/>
              <a:t>After 900 generations</a:t>
            </a:r>
          </a:p>
        </p:txBody>
      </p:sp>
      <p:sp>
        <p:nvSpPr>
          <p:cNvPr id="16" name="Rectangle 15">
            <a:extLst>
              <a:ext uri="{FF2B5EF4-FFF2-40B4-BE49-F238E27FC236}">
                <a16:creationId xmlns:a16="http://schemas.microsoft.com/office/drawing/2014/main" id="{6A948E33-D9BA-4592-BDF2-4DA49E1B3AA3}"/>
              </a:ext>
            </a:extLst>
          </p:cNvPr>
          <p:cNvSpPr/>
          <p:nvPr/>
        </p:nvSpPr>
        <p:spPr>
          <a:xfrm>
            <a:off x="7188473" y="5679963"/>
            <a:ext cx="2698175" cy="369332"/>
          </a:xfrm>
          <a:prstGeom prst="rect">
            <a:avLst/>
          </a:prstGeom>
        </p:spPr>
        <p:txBody>
          <a:bodyPr wrap="none">
            <a:spAutoFit/>
          </a:bodyPr>
          <a:lstStyle/>
          <a:p>
            <a:r>
              <a:rPr lang="en-IN" dirty="0"/>
              <a:t>After 1350 generations</a:t>
            </a:r>
          </a:p>
        </p:txBody>
      </p:sp>
      <p:sp>
        <p:nvSpPr>
          <p:cNvPr id="17" name="Rectangle 16">
            <a:extLst>
              <a:ext uri="{FF2B5EF4-FFF2-40B4-BE49-F238E27FC236}">
                <a16:creationId xmlns:a16="http://schemas.microsoft.com/office/drawing/2014/main" id="{72092383-C7F8-427F-B65F-A82F8D0D6619}"/>
              </a:ext>
            </a:extLst>
          </p:cNvPr>
          <p:cNvSpPr/>
          <p:nvPr/>
        </p:nvSpPr>
        <p:spPr>
          <a:xfrm>
            <a:off x="800403" y="5709057"/>
            <a:ext cx="2698175" cy="369332"/>
          </a:xfrm>
          <a:prstGeom prst="rect">
            <a:avLst/>
          </a:prstGeom>
        </p:spPr>
        <p:txBody>
          <a:bodyPr wrap="none">
            <a:spAutoFit/>
          </a:bodyPr>
          <a:lstStyle/>
          <a:p>
            <a:r>
              <a:rPr lang="en-IN" dirty="0"/>
              <a:t>After 1800 generations</a:t>
            </a:r>
          </a:p>
        </p:txBody>
      </p:sp>
    </p:spTree>
    <p:extLst>
      <p:ext uri="{BB962C8B-B14F-4D97-AF65-F5344CB8AC3E}">
        <p14:creationId xmlns:p14="http://schemas.microsoft.com/office/powerpoint/2010/main" val="173101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AA5CBF-2444-4DC5-8934-03FE50260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350" y="-24938"/>
            <a:ext cx="5487650" cy="3683371"/>
          </a:xfrm>
          <a:prstGeom prst="rect">
            <a:avLst/>
          </a:prstGeom>
        </p:spPr>
      </p:pic>
      <p:pic>
        <p:nvPicPr>
          <p:cNvPr id="5" name="Picture 4">
            <a:extLst>
              <a:ext uri="{FF2B5EF4-FFF2-40B4-BE49-F238E27FC236}">
                <a16:creationId xmlns:a16="http://schemas.microsoft.com/office/drawing/2014/main" id="{1B32FDBA-8DA6-48E2-883F-B5E1DEDEC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59" y="264384"/>
            <a:ext cx="4725477" cy="3201129"/>
          </a:xfrm>
          <a:prstGeom prst="rect">
            <a:avLst/>
          </a:prstGeom>
        </p:spPr>
      </p:pic>
      <p:sp>
        <p:nvSpPr>
          <p:cNvPr id="6" name="TextBox 5">
            <a:extLst>
              <a:ext uri="{FF2B5EF4-FFF2-40B4-BE49-F238E27FC236}">
                <a16:creationId xmlns:a16="http://schemas.microsoft.com/office/drawing/2014/main" id="{2A9D7538-D588-4C0D-9AC2-C7B12074EADD}"/>
              </a:ext>
            </a:extLst>
          </p:cNvPr>
          <p:cNvSpPr txBox="1"/>
          <p:nvPr/>
        </p:nvSpPr>
        <p:spPr>
          <a:xfrm>
            <a:off x="1252566" y="3574472"/>
            <a:ext cx="2744662" cy="369332"/>
          </a:xfrm>
          <a:prstGeom prst="rect">
            <a:avLst/>
          </a:prstGeom>
          <a:noFill/>
        </p:spPr>
        <p:txBody>
          <a:bodyPr wrap="none" rtlCol="0">
            <a:spAutoFit/>
          </a:bodyPr>
          <a:lstStyle/>
          <a:p>
            <a:r>
              <a:rPr lang="en-IN" b="1" i="1" dirty="0">
                <a:latin typeface="Arial" panose="020B0604020202020204" pitchFamily="34" charset="0"/>
                <a:cs typeface="Arial" panose="020B0604020202020204" pitchFamily="34" charset="0"/>
              </a:rPr>
              <a:t>After 1800 Generations</a:t>
            </a:r>
          </a:p>
        </p:txBody>
      </p:sp>
      <p:sp>
        <p:nvSpPr>
          <p:cNvPr id="7" name="Rectangle 6">
            <a:extLst>
              <a:ext uri="{FF2B5EF4-FFF2-40B4-BE49-F238E27FC236}">
                <a16:creationId xmlns:a16="http://schemas.microsoft.com/office/drawing/2014/main" id="{4F13DF6E-BA7A-4B17-B8E1-E8E0CF1DC83D}"/>
              </a:ext>
            </a:extLst>
          </p:cNvPr>
          <p:cNvSpPr/>
          <p:nvPr/>
        </p:nvSpPr>
        <p:spPr>
          <a:xfrm>
            <a:off x="8092675" y="3473767"/>
            <a:ext cx="2351926" cy="369332"/>
          </a:xfrm>
          <a:prstGeom prst="rect">
            <a:avLst/>
          </a:prstGeom>
        </p:spPr>
        <p:txBody>
          <a:bodyPr wrap="none">
            <a:spAutoFit/>
          </a:bodyPr>
          <a:lstStyle/>
          <a:p>
            <a:r>
              <a:rPr lang="en-IN" b="1" i="1" dirty="0">
                <a:latin typeface="Arial" panose="020B0604020202020204" pitchFamily="34" charset="0"/>
                <a:cs typeface="Arial" panose="020B0604020202020204" pitchFamily="34" charset="0"/>
              </a:rPr>
              <a:t>Actual arrangement</a:t>
            </a:r>
          </a:p>
        </p:txBody>
      </p:sp>
      <p:sp>
        <p:nvSpPr>
          <p:cNvPr id="8" name="TextBox 7">
            <a:extLst>
              <a:ext uri="{FF2B5EF4-FFF2-40B4-BE49-F238E27FC236}">
                <a16:creationId xmlns:a16="http://schemas.microsoft.com/office/drawing/2014/main" id="{C93B6A89-FF1C-4AA1-AC8C-8ACCFD3CE7B1}"/>
              </a:ext>
            </a:extLst>
          </p:cNvPr>
          <p:cNvSpPr txBox="1"/>
          <p:nvPr/>
        </p:nvSpPr>
        <p:spPr>
          <a:xfrm>
            <a:off x="5169304" y="1601303"/>
            <a:ext cx="1853392" cy="430887"/>
          </a:xfrm>
          <a:prstGeom prst="rect">
            <a:avLst/>
          </a:prstGeom>
          <a:noFill/>
        </p:spPr>
        <p:txBody>
          <a:bodyPr wrap="none" rtlCol="0">
            <a:spAutoFit/>
          </a:bodyPr>
          <a:lstStyle/>
          <a:p>
            <a:r>
              <a:rPr lang="en-IN" sz="2200" b="1" i="1" dirty="0">
                <a:solidFill>
                  <a:srgbClr val="FF0000"/>
                </a:solidFill>
                <a:latin typeface="Arial" panose="020B0604020202020204" pitchFamily="34" charset="0"/>
                <a:cs typeface="Arial" panose="020B0604020202020204" pitchFamily="34" charset="0"/>
              </a:rPr>
              <a:t>Comparison</a:t>
            </a:r>
          </a:p>
        </p:txBody>
      </p:sp>
    </p:spTree>
    <p:extLst>
      <p:ext uri="{BB962C8B-B14F-4D97-AF65-F5344CB8AC3E}">
        <p14:creationId xmlns:p14="http://schemas.microsoft.com/office/powerpoint/2010/main" val="84013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E439-3154-476C-AC31-C3106C9B966E}"/>
              </a:ext>
            </a:extLst>
          </p:cNvPr>
          <p:cNvSpPr>
            <a:spLocks noGrp="1"/>
          </p:cNvSpPr>
          <p:nvPr>
            <p:ph type="title"/>
          </p:nvPr>
        </p:nvSpPr>
        <p:spPr>
          <a:xfrm>
            <a:off x="1640157" y="324852"/>
            <a:ext cx="3987560" cy="664363"/>
          </a:xfrm>
        </p:spPr>
        <p:txBody>
          <a:bodyPr/>
          <a:lstStyle/>
          <a:p>
            <a:r>
              <a:rPr lang="en-IN" b="1" i="1" dirty="0">
                <a:solidFill>
                  <a:srgbClr val="FF0000"/>
                </a:solidFill>
              </a:rPr>
              <a:t>Code Samples:</a:t>
            </a:r>
          </a:p>
        </p:txBody>
      </p:sp>
      <p:pic>
        <p:nvPicPr>
          <p:cNvPr id="6" name="Picture 5">
            <a:extLst>
              <a:ext uri="{FF2B5EF4-FFF2-40B4-BE49-F238E27FC236}">
                <a16:creationId xmlns:a16="http://schemas.microsoft.com/office/drawing/2014/main" id="{0C8CC86A-832D-465E-A3D6-0A8BE9484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223" y="1181309"/>
            <a:ext cx="9281964" cy="2591025"/>
          </a:xfrm>
          <a:prstGeom prst="rect">
            <a:avLst/>
          </a:prstGeom>
        </p:spPr>
      </p:pic>
      <p:pic>
        <p:nvPicPr>
          <p:cNvPr id="8" name="Picture 7">
            <a:extLst>
              <a:ext uri="{FF2B5EF4-FFF2-40B4-BE49-F238E27FC236}">
                <a16:creationId xmlns:a16="http://schemas.microsoft.com/office/drawing/2014/main" id="{EE3E2C49-880D-45C7-BCC5-FD964EA32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23" y="4277433"/>
            <a:ext cx="9236240" cy="2255715"/>
          </a:xfrm>
          <a:prstGeom prst="rect">
            <a:avLst/>
          </a:prstGeom>
        </p:spPr>
      </p:pic>
      <p:sp>
        <p:nvSpPr>
          <p:cNvPr id="9" name="TextBox 8">
            <a:extLst>
              <a:ext uri="{FF2B5EF4-FFF2-40B4-BE49-F238E27FC236}">
                <a16:creationId xmlns:a16="http://schemas.microsoft.com/office/drawing/2014/main" id="{4723DF44-811C-4712-9B17-E8F0443F0D68}"/>
              </a:ext>
            </a:extLst>
          </p:cNvPr>
          <p:cNvSpPr txBox="1"/>
          <p:nvPr/>
        </p:nvSpPr>
        <p:spPr>
          <a:xfrm rot="16200000">
            <a:off x="433416" y="2292154"/>
            <a:ext cx="2044149" cy="369332"/>
          </a:xfrm>
          <a:prstGeom prst="rect">
            <a:avLst/>
          </a:prstGeom>
          <a:noFill/>
        </p:spPr>
        <p:txBody>
          <a:bodyPr wrap="none" rtlCol="0">
            <a:spAutoFit/>
          </a:bodyPr>
          <a:lstStyle/>
          <a:p>
            <a:r>
              <a:rPr lang="en-IN" b="1" i="1" dirty="0">
                <a:solidFill>
                  <a:srgbClr val="FFC000"/>
                </a:solidFill>
                <a:latin typeface="Arial" panose="020B0604020202020204" pitchFamily="34" charset="0"/>
                <a:cs typeface="Arial" panose="020B0604020202020204" pitchFamily="34" charset="0"/>
              </a:rPr>
              <a:t>initial population</a:t>
            </a:r>
          </a:p>
        </p:txBody>
      </p:sp>
      <p:sp>
        <p:nvSpPr>
          <p:cNvPr id="10" name="Rectangle 9">
            <a:extLst>
              <a:ext uri="{FF2B5EF4-FFF2-40B4-BE49-F238E27FC236}">
                <a16:creationId xmlns:a16="http://schemas.microsoft.com/office/drawing/2014/main" id="{CC8F1534-4B5C-4B82-ABF4-7B1F09505EC6}"/>
              </a:ext>
            </a:extLst>
          </p:cNvPr>
          <p:cNvSpPr/>
          <p:nvPr/>
        </p:nvSpPr>
        <p:spPr>
          <a:xfrm rot="16200000">
            <a:off x="882255" y="5218588"/>
            <a:ext cx="1146468" cy="369332"/>
          </a:xfrm>
          <a:prstGeom prst="rect">
            <a:avLst/>
          </a:prstGeom>
        </p:spPr>
        <p:txBody>
          <a:bodyPr wrap="none">
            <a:spAutoFit/>
          </a:bodyPr>
          <a:lstStyle/>
          <a:p>
            <a:r>
              <a:rPr lang="en-IN" b="1" i="1" dirty="0">
                <a:solidFill>
                  <a:srgbClr val="FFC000"/>
                </a:solidFill>
                <a:latin typeface="Arial" panose="020B0604020202020204" pitchFamily="34" charset="0"/>
                <a:cs typeface="Arial" panose="020B0604020202020204" pitchFamily="34" charset="0"/>
              </a:rPr>
              <a:t>Mutation</a:t>
            </a:r>
          </a:p>
        </p:txBody>
      </p:sp>
    </p:spTree>
    <p:extLst>
      <p:ext uri="{BB962C8B-B14F-4D97-AF65-F5344CB8AC3E}">
        <p14:creationId xmlns:p14="http://schemas.microsoft.com/office/powerpoint/2010/main" val="295407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136FC3-3D4D-4601-96CF-059C820C5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906" y="463143"/>
            <a:ext cx="9251482" cy="967824"/>
          </a:xfrm>
          <a:prstGeom prst="rect">
            <a:avLst/>
          </a:prstGeom>
        </p:spPr>
      </p:pic>
      <p:sp>
        <p:nvSpPr>
          <p:cNvPr id="4" name="TextBox 3">
            <a:extLst>
              <a:ext uri="{FF2B5EF4-FFF2-40B4-BE49-F238E27FC236}">
                <a16:creationId xmlns:a16="http://schemas.microsoft.com/office/drawing/2014/main" id="{B4910DFD-EED0-4F67-9E26-2F229A08E38F}"/>
              </a:ext>
            </a:extLst>
          </p:cNvPr>
          <p:cNvSpPr txBox="1"/>
          <p:nvPr/>
        </p:nvSpPr>
        <p:spPr>
          <a:xfrm rot="16200000">
            <a:off x="947654" y="486295"/>
            <a:ext cx="1945177" cy="369332"/>
          </a:xfrm>
          <a:prstGeom prst="rect">
            <a:avLst/>
          </a:prstGeom>
          <a:noFill/>
        </p:spPr>
        <p:txBody>
          <a:bodyPr wrap="square" rtlCol="0">
            <a:spAutoFit/>
          </a:bodyPr>
          <a:lstStyle/>
          <a:p>
            <a:r>
              <a:rPr lang="en-IN" b="1" i="1" dirty="0">
                <a:solidFill>
                  <a:srgbClr val="FFC000"/>
                </a:solidFill>
              </a:rPr>
              <a:t>cross-over</a:t>
            </a:r>
          </a:p>
        </p:txBody>
      </p:sp>
      <p:sp>
        <p:nvSpPr>
          <p:cNvPr id="5" name="Rectangle 4">
            <a:extLst>
              <a:ext uri="{FF2B5EF4-FFF2-40B4-BE49-F238E27FC236}">
                <a16:creationId xmlns:a16="http://schemas.microsoft.com/office/drawing/2014/main" id="{350E2DAB-D669-4453-8EBC-D5470EAF125C}"/>
              </a:ext>
            </a:extLst>
          </p:cNvPr>
          <p:cNvSpPr/>
          <p:nvPr/>
        </p:nvSpPr>
        <p:spPr>
          <a:xfrm>
            <a:off x="1735576" y="2967335"/>
            <a:ext cx="9800812" cy="3693319"/>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The aim of this work is to observe whether the proposed GA-based method can find the optimal clustering without searching all possible partitions.</a:t>
            </a:r>
          </a:p>
          <a:p>
            <a:endParaRPr lang="en-IN"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While solving an optimization problem using GAs, one always needs to make a compromise between two conflicting facets of GAs. One facet is the maintenance of population diversity such that the process searches for optimal strings in different regions of the search space. </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The other facet is that as the GA goes nearer to the optimal solution, fewer changes in the bits of the present best string are necessary to get the optimal string.</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This means that as the process approaches the optimal string, the search space needs to be confined to the strings in the vicinity of the present best string. </a:t>
            </a:r>
            <a:endParaRPr lang="en-IN" b="1" i="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8A353-491E-4BDE-BDA7-D912DFA572D6}"/>
              </a:ext>
            </a:extLst>
          </p:cNvPr>
          <p:cNvSpPr txBox="1"/>
          <p:nvPr/>
        </p:nvSpPr>
        <p:spPr>
          <a:xfrm>
            <a:off x="1735576" y="2088568"/>
            <a:ext cx="2816797" cy="646331"/>
          </a:xfrm>
          <a:prstGeom prst="rect">
            <a:avLst/>
          </a:prstGeom>
          <a:noFill/>
        </p:spPr>
        <p:txBody>
          <a:bodyPr wrap="none" rtlCol="0">
            <a:spAutoFit/>
          </a:bodyPr>
          <a:lstStyle/>
          <a:p>
            <a:r>
              <a:rPr lang="en-IN" sz="3600" b="1" i="1" dirty="0">
                <a:solidFill>
                  <a:srgbClr val="FF0000"/>
                </a:solidFill>
              </a:rPr>
              <a:t>Conclusion:</a:t>
            </a:r>
          </a:p>
        </p:txBody>
      </p:sp>
    </p:spTree>
    <p:extLst>
      <p:ext uri="{BB962C8B-B14F-4D97-AF65-F5344CB8AC3E}">
        <p14:creationId xmlns:p14="http://schemas.microsoft.com/office/powerpoint/2010/main" val="408174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0E3C-48D4-439C-AA62-550EE8DB8296}"/>
              </a:ext>
            </a:extLst>
          </p:cNvPr>
          <p:cNvSpPr>
            <a:spLocks noGrp="1"/>
          </p:cNvSpPr>
          <p:nvPr>
            <p:ph type="title"/>
          </p:nvPr>
        </p:nvSpPr>
        <p:spPr>
          <a:xfrm>
            <a:off x="1878029" y="665674"/>
            <a:ext cx="8911687" cy="597861"/>
          </a:xfrm>
        </p:spPr>
        <p:txBody>
          <a:bodyPr>
            <a:normAutofit fontScale="90000"/>
          </a:bodyPr>
          <a:lstStyle/>
          <a:p>
            <a:r>
              <a:rPr lang="en-IN" b="1" i="1" dirty="0">
                <a:solidFill>
                  <a:srgbClr val="FF0000"/>
                </a:solidFill>
              </a:rPr>
              <a:t>References:</a:t>
            </a:r>
          </a:p>
        </p:txBody>
      </p:sp>
      <p:sp>
        <p:nvSpPr>
          <p:cNvPr id="3" name="Rectangle 2">
            <a:extLst>
              <a:ext uri="{FF2B5EF4-FFF2-40B4-BE49-F238E27FC236}">
                <a16:creationId xmlns:a16="http://schemas.microsoft.com/office/drawing/2014/main" id="{521A8C7C-C6E1-4357-AC17-1B4F965A82AE}"/>
              </a:ext>
            </a:extLst>
          </p:cNvPr>
          <p:cNvSpPr/>
          <p:nvPr/>
        </p:nvSpPr>
        <p:spPr>
          <a:xfrm>
            <a:off x="1651462" y="1781846"/>
            <a:ext cx="8697884" cy="2585323"/>
          </a:xfrm>
          <a:prstGeom prst="rect">
            <a:avLst/>
          </a:prstGeom>
        </p:spPr>
        <p:txBody>
          <a:bodyPr wrap="square">
            <a:spAutoFit/>
          </a:bodyPr>
          <a:lstStyle/>
          <a:p>
            <a:pPr marL="342900" indent="-342900" hangingPunct="0">
              <a:buFont typeface="+mj-lt"/>
              <a:buAutoNum type="arabicParenR"/>
            </a:pPr>
            <a:r>
              <a:rPr lang="en-IN" b="1" i="1" dirty="0">
                <a:latin typeface="Arial" panose="020B0604020202020204" pitchFamily="34" charset="0"/>
                <a:cs typeface="Arial" panose="020B0604020202020204" pitchFamily="34" charset="0"/>
              </a:rPr>
              <a:t>Murthy, C. A., &amp; Chowdhury, N. (1996). In search of optimal clusters using genetic algorithms. Pattern Recognition Letters, 17(8), 825-832.</a:t>
            </a:r>
          </a:p>
          <a:p>
            <a:pPr marL="342900" indent="-342900" hangingPunct="0">
              <a:buFont typeface="+mj-lt"/>
              <a:buAutoNum type="arabicParenR"/>
            </a:pPr>
            <a:r>
              <a:rPr lang="en-IN" b="1" i="1" dirty="0">
                <a:latin typeface="Arial" panose="020B0604020202020204" pitchFamily="34" charset="0"/>
                <a:cs typeface="Arial" panose="020B0604020202020204" pitchFamily="34" charset="0"/>
              </a:rPr>
              <a:t>Blashfield, R. K. (1980). Propositions regarding the use of cluster analysis in clinical research. Journal of consulting and clinical psychology, 48(4), 456.</a:t>
            </a:r>
          </a:p>
          <a:p>
            <a:pPr marL="342900" indent="-342900" hangingPunct="0">
              <a:buFont typeface="+mj-lt"/>
              <a:buAutoNum type="arabicParenR"/>
            </a:pPr>
            <a:r>
              <a:rPr lang="en-IN" b="1" i="1" dirty="0">
                <a:latin typeface="Arial" panose="020B0604020202020204" pitchFamily="34" charset="0"/>
                <a:cs typeface="Arial" panose="020B0604020202020204" pitchFamily="34" charset="0"/>
              </a:rPr>
              <a:t>Moustafa, N., &amp; Slay, J. (2015, November). UNSW-NB15: a comprehensive data set for network intrusion detection systems (UNSW-NB15 network data set). In 2015 military communications and information systems conference (MilCIS)(pp. 1-6). IEEE..</a:t>
            </a:r>
          </a:p>
        </p:txBody>
      </p:sp>
    </p:spTree>
    <p:extLst>
      <p:ext uri="{BB962C8B-B14F-4D97-AF65-F5344CB8AC3E}">
        <p14:creationId xmlns:p14="http://schemas.microsoft.com/office/powerpoint/2010/main" val="24612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836ACB7-73DD-415F-A83D-6EFB5A08F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884" y="3569914"/>
            <a:ext cx="4112029" cy="2979884"/>
          </a:xfrm>
          <a:prstGeom prst="rect">
            <a:avLst/>
          </a:prstGeom>
        </p:spPr>
      </p:pic>
      <p:sp>
        <p:nvSpPr>
          <p:cNvPr id="2" name="Title 1">
            <a:extLst>
              <a:ext uri="{FF2B5EF4-FFF2-40B4-BE49-F238E27FC236}">
                <a16:creationId xmlns:a16="http://schemas.microsoft.com/office/drawing/2014/main" id="{9E323765-32DC-4786-802F-66F8BD81AC81}"/>
              </a:ext>
            </a:extLst>
          </p:cNvPr>
          <p:cNvSpPr>
            <a:spLocks noGrp="1"/>
          </p:cNvSpPr>
          <p:nvPr>
            <p:ph type="title"/>
          </p:nvPr>
        </p:nvSpPr>
        <p:spPr>
          <a:xfrm>
            <a:off x="1810901" y="264677"/>
            <a:ext cx="5352004" cy="687105"/>
          </a:xfrm>
        </p:spPr>
        <p:txBody>
          <a:bodyPr/>
          <a:lstStyle/>
          <a:p>
            <a:r>
              <a:rPr lang="en-IN" i="1" dirty="0">
                <a:latin typeface="Arial Black" panose="020B0A04020102020204" pitchFamily="34" charset="0"/>
              </a:rPr>
              <a:t>Types of Clustering:</a:t>
            </a:r>
          </a:p>
        </p:txBody>
      </p:sp>
      <p:sp>
        <p:nvSpPr>
          <p:cNvPr id="3" name="TextBox 2">
            <a:extLst>
              <a:ext uri="{FF2B5EF4-FFF2-40B4-BE49-F238E27FC236}">
                <a16:creationId xmlns:a16="http://schemas.microsoft.com/office/drawing/2014/main" id="{C35B305F-F8D1-4ED3-A669-C56B58BB034D}"/>
              </a:ext>
            </a:extLst>
          </p:cNvPr>
          <p:cNvSpPr txBox="1"/>
          <p:nvPr/>
        </p:nvSpPr>
        <p:spPr>
          <a:xfrm>
            <a:off x="1810901" y="951782"/>
            <a:ext cx="9182131" cy="1477328"/>
          </a:xfrm>
          <a:prstGeom prst="rect">
            <a:avLst/>
          </a:prstGeom>
          <a:noFill/>
        </p:spPr>
        <p:txBody>
          <a:bodyPr wrap="square" rtlCol="0">
            <a:spAutoFit/>
          </a:bodyPr>
          <a:lstStyle/>
          <a:p>
            <a:r>
              <a:rPr lang="en-IN" b="1" i="1" dirty="0">
                <a:latin typeface="Arial" panose="020B0604020202020204" pitchFamily="34" charset="0"/>
                <a:cs typeface="Arial" panose="020B0604020202020204" pitchFamily="34" charset="0"/>
              </a:rPr>
              <a:t>Clustering can be considered as most important unsupervised learning problem.</a:t>
            </a:r>
          </a:p>
          <a:p>
            <a:r>
              <a:rPr lang="en-IN" b="1" i="1" dirty="0">
                <a:latin typeface="Arial" panose="020B0604020202020204" pitchFamily="34" charset="0"/>
                <a:cs typeface="Arial" panose="020B0604020202020204" pitchFamily="34" charset="0"/>
              </a:rPr>
              <a:t>Based on the approaches used, Clustering techniques may be classified into the two categories:</a:t>
            </a:r>
          </a:p>
          <a:p>
            <a:pPr marL="2114550" lvl="4" indent="-285750">
              <a:buFont typeface="Wingdings" panose="05000000000000000000" pitchFamily="2" charset="2"/>
              <a:buChar char="q"/>
            </a:pPr>
            <a:r>
              <a:rPr lang="en-IN" b="1" i="1" dirty="0">
                <a:latin typeface="Arial" panose="020B0604020202020204" pitchFamily="34" charset="0"/>
                <a:cs typeface="Arial" panose="020B0604020202020204" pitchFamily="34" charset="0"/>
              </a:rPr>
              <a:t>Hierarchical</a:t>
            </a:r>
          </a:p>
          <a:p>
            <a:pPr marL="2114550" lvl="4" indent="-285750">
              <a:buFont typeface="Wingdings" panose="05000000000000000000" pitchFamily="2" charset="2"/>
              <a:buChar char="q"/>
            </a:pPr>
            <a:r>
              <a:rPr lang="en-IN" b="1" i="1" dirty="0">
                <a:latin typeface="Arial" panose="020B0604020202020204" pitchFamily="34" charset="0"/>
                <a:cs typeface="Arial" panose="020B0604020202020204" pitchFamily="34" charset="0"/>
              </a:rPr>
              <a:t>Non-Hierarchical</a:t>
            </a:r>
          </a:p>
        </p:txBody>
      </p:sp>
      <p:sp>
        <p:nvSpPr>
          <p:cNvPr id="4" name="TextBox 3">
            <a:extLst>
              <a:ext uri="{FF2B5EF4-FFF2-40B4-BE49-F238E27FC236}">
                <a16:creationId xmlns:a16="http://schemas.microsoft.com/office/drawing/2014/main" id="{0037755E-3490-4CF9-ACC8-6C8444DC474F}"/>
              </a:ext>
            </a:extLst>
          </p:cNvPr>
          <p:cNvSpPr txBox="1"/>
          <p:nvPr/>
        </p:nvSpPr>
        <p:spPr>
          <a:xfrm>
            <a:off x="1810901" y="2429110"/>
            <a:ext cx="7890302" cy="1200329"/>
          </a:xfrm>
          <a:prstGeom prst="rect">
            <a:avLst/>
          </a:prstGeom>
          <a:noFill/>
        </p:spPr>
        <p:txBody>
          <a:bodyPr wrap="none" rtlCol="0">
            <a:spAutoFit/>
          </a:bodyPr>
          <a:lstStyle/>
          <a:p>
            <a:r>
              <a:rPr lang="en-IN" b="1" i="1" dirty="0">
                <a:latin typeface="Arial" panose="020B0604020202020204" pitchFamily="34" charset="0"/>
                <a:cs typeface="Arial" panose="020B0604020202020204" pitchFamily="34" charset="0"/>
              </a:rPr>
              <a:t>Some most common clustering techniques include:</a:t>
            </a:r>
          </a:p>
          <a:p>
            <a:pPr marL="857250" lvl="1" indent="-400050">
              <a:buFont typeface="+mj-lt"/>
              <a:buAutoNum type="romanLcPeriod"/>
            </a:pPr>
            <a:r>
              <a:rPr lang="en-IN" b="1" dirty="0"/>
              <a:t>Centroid-based clustering(also known as </a:t>
            </a:r>
            <a:r>
              <a:rPr lang="en-IN" b="1" dirty="0">
                <a:solidFill>
                  <a:srgbClr val="FFC000"/>
                </a:solidFill>
              </a:rPr>
              <a:t>K-Means algorithm</a:t>
            </a:r>
            <a:r>
              <a:rPr lang="en-IN" b="1" dirty="0"/>
              <a:t>)</a:t>
            </a:r>
          </a:p>
          <a:p>
            <a:pPr marL="857250" lvl="1" indent="-400050">
              <a:buFont typeface="+mj-lt"/>
              <a:buAutoNum type="romanLcPeriod"/>
            </a:pPr>
            <a:r>
              <a:rPr lang="en-IN" b="1" dirty="0"/>
              <a:t>Density-based clustering (E.g. </a:t>
            </a:r>
            <a:r>
              <a:rPr lang="en-IN" b="1" dirty="0">
                <a:solidFill>
                  <a:srgbClr val="FFC000"/>
                </a:solidFill>
              </a:rPr>
              <a:t>DBSCAN</a:t>
            </a:r>
            <a:r>
              <a:rPr lang="en-IN" b="1" dirty="0"/>
              <a:t>)</a:t>
            </a:r>
          </a:p>
          <a:p>
            <a:pPr marL="857250" lvl="1" indent="-400050">
              <a:buFont typeface="+mj-lt"/>
              <a:buAutoNum type="romanLcPeriod"/>
            </a:pPr>
            <a:r>
              <a:rPr lang="en-IN" b="1" dirty="0"/>
              <a:t>Distribution-based clustering</a:t>
            </a:r>
          </a:p>
        </p:txBody>
      </p:sp>
      <p:sp>
        <p:nvSpPr>
          <p:cNvPr id="7" name="TextBox 6">
            <a:hlinkClick r:id="rId3"/>
            <a:extLst>
              <a:ext uri="{FF2B5EF4-FFF2-40B4-BE49-F238E27FC236}">
                <a16:creationId xmlns:a16="http://schemas.microsoft.com/office/drawing/2014/main" id="{C5403125-F48D-4C77-8248-1CD48AD295CB}"/>
              </a:ext>
            </a:extLst>
          </p:cNvPr>
          <p:cNvSpPr txBox="1"/>
          <p:nvPr/>
        </p:nvSpPr>
        <p:spPr>
          <a:xfrm>
            <a:off x="8365865" y="6488668"/>
            <a:ext cx="3351880" cy="369332"/>
          </a:xfrm>
          <a:prstGeom prst="rect">
            <a:avLst/>
          </a:prstGeom>
          <a:noFill/>
        </p:spPr>
        <p:txBody>
          <a:bodyPr wrap="none" rtlCol="0">
            <a:spAutoFit/>
          </a:bodyPr>
          <a:lstStyle/>
          <a:p>
            <a:r>
              <a:rPr lang="en-IN" i="1" dirty="0">
                <a:latin typeface="Arial" panose="020B0604020202020204" pitchFamily="34" charset="0"/>
                <a:cs typeface="Arial" panose="020B0604020202020204" pitchFamily="34" charset="0"/>
              </a:rPr>
              <a:t>Working of K-Means.</a:t>
            </a:r>
            <a:r>
              <a:rPr lang="en-IN" dirty="0">
                <a:solidFill>
                  <a:srgbClr val="FFC000"/>
                </a:solidFill>
              </a:rPr>
              <a:t> </a:t>
            </a:r>
            <a:r>
              <a:rPr lang="en-IN" b="1" i="1" dirty="0">
                <a:solidFill>
                  <a:srgbClr val="FFC000"/>
                </a:solidFill>
                <a:latin typeface="Calibri" panose="020F0502020204030204" pitchFamily="34" charset="0"/>
                <a:cs typeface="Calibri" panose="020F0502020204030204" pitchFamily="34" charset="0"/>
              </a:rPr>
              <a:t>Reference</a:t>
            </a:r>
          </a:p>
        </p:txBody>
      </p:sp>
      <p:sp>
        <p:nvSpPr>
          <p:cNvPr id="8" name="TextBox 7">
            <a:extLst>
              <a:ext uri="{FF2B5EF4-FFF2-40B4-BE49-F238E27FC236}">
                <a16:creationId xmlns:a16="http://schemas.microsoft.com/office/drawing/2014/main" id="{1626C3D8-8EF6-4BEB-9A77-B919594C8D44}"/>
              </a:ext>
            </a:extLst>
          </p:cNvPr>
          <p:cNvSpPr txBox="1"/>
          <p:nvPr/>
        </p:nvSpPr>
        <p:spPr>
          <a:xfrm>
            <a:off x="1810901" y="4180344"/>
            <a:ext cx="6254797" cy="2308324"/>
          </a:xfrm>
          <a:prstGeom prst="rect">
            <a:avLst/>
          </a:prstGeom>
          <a:noFill/>
        </p:spPr>
        <p:txBody>
          <a:bodyPr wrap="square" rtlCol="0">
            <a:spAutoFit/>
          </a:bodyPr>
          <a:lstStyle/>
          <a:p>
            <a:r>
              <a:rPr lang="en-US" b="1" dirty="0">
                <a:solidFill>
                  <a:srgbClr val="FFC000"/>
                </a:solidFill>
                <a:latin typeface="Arial" panose="020B0604020202020204" pitchFamily="34" charset="0"/>
                <a:cs typeface="Arial" panose="020B0604020202020204" pitchFamily="34" charset="0"/>
              </a:rPr>
              <a:t>K-Means Algorithm</a:t>
            </a:r>
            <a:r>
              <a:rPr lang="en-US" b="1" dirty="0">
                <a:latin typeface="Arial" panose="020B0604020202020204" pitchFamily="34" charset="0"/>
                <a:cs typeface="Arial" panose="020B0604020202020204" pitchFamily="34" charset="0"/>
              </a:rPr>
              <a:t>: This algorithm consists of two steps- Data assignment step &amp; Centroid update step</a:t>
            </a:r>
          </a:p>
          <a:p>
            <a:r>
              <a:rPr lang="en-US" b="1" dirty="0">
                <a:latin typeface="Arial" panose="020B0604020202020204" pitchFamily="34" charset="0"/>
                <a:cs typeface="Arial" panose="020B0604020202020204" pitchFamily="34" charset="0"/>
              </a:rPr>
              <a:t>In Data assignment step each data point is assigned to its nearest centroid, based on the squared Euclidean distance</a:t>
            </a:r>
          </a:p>
          <a:p>
            <a:r>
              <a:rPr lang="en-US" b="1" dirty="0">
                <a:latin typeface="Arial" panose="020B0604020202020204" pitchFamily="34" charset="0"/>
                <a:cs typeface="Arial" panose="020B0604020202020204" pitchFamily="34" charset="0"/>
              </a:rPr>
              <a:t>Centroid update step, the centroids are recomputed. This is done by taking the mean of all data points assigned to that centroid's cluster.</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940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CF08-D579-4E09-A41A-74B55EE805F8}"/>
              </a:ext>
            </a:extLst>
          </p:cNvPr>
          <p:cNvSpPr>
            <a:spLocks noGrp="1"/>
          </p:cNvSpPr>
          <p:nvPr>
            <p:ph type="title"/>
          </p:nvPr>
        </p:nvSpPr>
        <p:spPr>
          <a:xfrm>
            <a:off x="1644019" y="382571"/>
            <a:ext cx="5809204" cy="643973"/>
          </a:xfrm>
        </p:spPr>
        <p:txBody>
          <a:bodyPr>
            <a:normAutofit/>
          </a:bodyPr>
          <a:lstStyle/>
          <a:p>
            <a:r>
              <a:rPr lang="en-IN" b="1" dirty="0"/>
              <a:t>Density-based clustering:</a:t>
            </a:r>
            <a:endParaRPr lang="en-IN" dirty="0"/>
          </a:p>
        </p:txBody>
      </p:sp>
      <p:sp>
        <p:nvSpPr>
          <p:cNvPr id="4" name="Rectangle 3">
            <a:extLst>
              <a:ext uri="{FF2B5EF4-FFF2-40B4-BE49-F238E27FC236}">
                <a16:creationId xmlns:a16="http://schemas.microsoft.com/office/drawing/2014/main" id="{7527202A-4415-47B0-8AB9-12F6AD1A43F0}"/>
              </a:ext>
            </a:extLst>
          </p:cNvPr>
          <p:cNvSpPr/>
          <p:nvPr/>
        </p:nvSpPr>
        <p:spPr>
          <a:xfrm>
            <a:off x="1644019" y="1026544"/>
            <a:ext cx="5481400" cy="2031325"/>
          </a:xfrm>
          <a:prstGeom prst="rect">
            <a:avLst/>
          </a:prstGeom>
        </p:spPr>
        <p:txBody>
          <a:bodyPr wrap="square">
            <a:spAutoFit/>
          </a:bodyPr>
          <a:lstStyle/>
          <a:p>
            <a:r>
              <a:rPr lang="en-US" b="1" dirty="0">
                <a:solidFill>
                  <a:srgbClr val="222222"/>
                </a:solidFill>
                <a:latin typeface="Arial" panose="020B0604020202020204" pitchFamily="34" charset="0"/>
              </a:rPr>
              <a:t>In density-based clustering, clusters are defined as areas of higher density than the remainder of the data set. Objects in these sparse areas - that are required to separate clusters - are usually considered to be noise and border points.</a:t>
            </a:r>
          </a:p>
          <a:p>
            <a:r>
              <a:rPr lang="en-US" b="1" dirty="0">
                <a:solidFill>
                  <a:srgbClr val="222222"/>
                </a:solidFill>
                <a:latin typeface="Arial" panose="020B0604020202020204" pitchFamily="34" charset="0"/>
              </a:rPr>
              <a:t>The most popular density based clustering method is </a:t>
            </a:r>
            <a:r>
              <a:rPr lang="en-US" b="1" dirty="0">
                <a:solidFill>
                  <a:srgbClr val="FFC000"/>
                </a:solidFill>
                <a:latin typeface="Arial" panose="020B0604020202020204" pitchFamily="34" charset="0"/>
              </a:rPr>
              <a:t>DBSCAN</a:t>
            </a:r>
            <a:endParaRPr lang="en-US" b="1" i="0" dirty="0">
              <a:solidFill>
                <a:srgbClr val="FFC000"/>
              </a:solidFill>
              <a:effectLst/>
              <a:latin typeface="Arial" panose="020B0604020202020204" pitchFamily="34" charset="0"/>
            </a:endParaRPr>
          </a:p>
        </p:txBody>
      </p:sp>
      <p:pic>
        <p:nvPicPr>
          <p:cNvPr id="6" name="Graphic 5">
            <a:extLst>
              <a:ext uri="{FF2B5EF4-FFF2-40B4-BE49-F238E27FC236}">
                <a16:creationId xmlns:a16="http://schemas.microsoft.com/office/drawing/2014/main" id="{99BBCD4B-4226-4F8D-B2D6-60B6015AB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7931" y="382572"/>
            <a:ext cx="3676741" cy="2369254"/>
          </a:xfrm>
          <a:prstGeom prst="rect">
            <a:avLst/>
          </a:prstGeom>
        </p:spPr>
      </p:pic>
      <p:sp>
        <p:nvSpPr>
          <p:cNvPr id="7" name="Rectangle 6">
            <a:extLst>
              <a:ext uri="{FF2B5EF4-FFF2-40B4-BE49-F238E27FC236}">
                <a16:creationId xmlns:a16="http://schemas.microsoft.com/office/drawing/2014/main" id="{C2CA9992-9CC8-42CA-A78F-752CDE756C8B}"/>
              </a:ext>
            </a:extLst>
          </p:cNvPr>
          <p:cNvSpPr/>
          <p:nvPr/>
        </p:nvSpPr>
        <p:spPr>
          <a:xfrm>
            <a:off x="8386309" y="2751826"/>
            <a:ext cx="2915863" cy="369332"/>
          </a:xfrm>
          <a:prstGeom prst="rect">
            <a:avLst/>
          </a:prstGeom>
        </p:spPr>
        <p:txBody>
          <a:bodyPr wrap="none">
            <a:spAutoFit/>
          </a:bodyPr>
          <a:lstStyle/>
          <a:p>
            <a:r>
              <a:rPr lang="en-IN" i="1" dirty="0">
                <a:latin typeface="Arial" panose="020B0604020202020204" pitchFamily="34" charset="0"/>
                <a:cs typeface="Arial" panose="020B0604020202020204" pitchFamily="34" charset="0"/>
              </a:rPr>
              <a:t>DBSCAN model.</a:t>
            </a:r>
            <a:r>
              <a:rPr lang="en-IN" dirty="0">
                <a:solidFill>
                  <a:srgbClr val="FFC000"/>
                </a:solidFill>
              </a:rPr>
              <a:t> </a:t>
            </a:r>
            <a:r>
              <a:rPr lang="en-IN" b="1" i="1" dirty="0">
                <a:solidFill>
                  <a:srgbClr val="FFC00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Reference</a:t>
            </a:r>
            <a:endParaRPr lang="en-IN" b="1" i="1" dirty="0">
              <a:solidFill>
                <a:srgbClr val="FFC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399DF3C-51DB-4685-87E3-F019B756A7C0}"/>
              </a:ext>
            </a:extLst>
          </p:cNvPr>
          <p:cNvSpPr txBox="1"/>
          <p:nvPr/>
        </p:nvSpPr>
        <p:spPr>
          <a:xfrm>
            <a:off x="2524953" y="3905179"/>
            <a:ext cx="45719"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E504870-C9EF-4FA9-A63A-594314145D90}"/>
              </a:ext>
            </a:extLst>
          </p:cNvPr>
          <p:cNvSpPr txBox="1"/>
          <p:nvPr/>
        </p:nvSpPr>
        <p:spPr>
          <a:xfrm>
            <a:off x="1644019" y="3504823"/>
            <a:ext cx="5966698" cy="584775"/>
          </a:xfrm>
          <a:prstGeom prst="rect">
            <a:avLst/>
          </a:prstGeom>
          <a:noFill/>
        </p:spPr>
        <p:txBody>
          <a:bodyPr wrap="none" rtlCol="0">
            <a:spAutoFit/>
          </a:bodyPr>
          <a:lstStyle/>
          <a:p>
            <a:r>
              <a:rPr lang="en-IN" sz="3200" b="1" dirty="0"/>
              <a:t>Distribution-based clustering:</a:t>
            </a:r>
          </a:p>
        </p:txBody>
      </p:sp>
      <p:sp>
        <p:nvSpPr>
          <p:cNvPr id="11" name="Rectangle 10">
            <a:extLst>
              <a:ext uri="{FF2B5EF4-FFF2-40B4-BE49-F238E27FC236}">
                <a16:creationId xmlns:a16="http://schemas.microsoft.com/office/drawing/2014/main" id="{2D191E20-A538-498C-9387-8430FFF308EE}"/>
              </a:ext>
            </a:extLst>
          </p:cNvPr>
          <p:cNvSpPr/>
          <p:nvPr/>
        </p:nvSpPr>
        <p:spPr>
          <a:xfrm>
            <a:off x="1644019" y="4089598"/>
            <a:ext cx="6096000" cy="2585323"/>
          </a:xfrm>
          <a:prstGeom prst="rect">
            <a:avLst/>
          </a:prstGeom>
        </p:spPr>
        <p:txBody>
          <a:bodyPr>
            <a:spAutoFit/>
          </a:bodyPr>
          <a:lstStyle/>
          <a:p>
            <a:r>
              <a:rPr lang="en-US" b="1" dirty="0">
                <a:latin typeface="Arial" panose="020B0604020202020204" pitchFamily="34" charset="0"/>
              </a:rPr>
              <a:t>Here, the data set is usually modeled with a fixed (to avoid overfitting) number of Gaussian distributions that are initialized randomly and whose parameters are iteratively optimized to better fit the data set. This will converge to a local optimum, so multiple runs may produce different results. In order to obtain a hard clustering, objects are often then assigned to the Gaussian distribution they most likely belong to.</a:t>
            </a:r>
            <a:endParaRPr lang="en-IN" b="1" dirty="0"/>
          </a:p>
        </p:txBody>
      </p:sp>
      <p:pic>
        <p:nvPicPr>
          <p:cNvPr id="13" name="Graphic 12">
            <a:extLst>
              <a:ext uri="{FF2B5EF4-FFF2-40B4-BE49-F238E27FC236}">
                <a16:creationId xmlns:a16="http://schemas.microsoft.com/office/drawing/2014/main" id="{43989E51-1756-4E9E-AE96-8647378B9F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43393" y="3318583"/>
            <a:ext cx="3676741" cy="2903973"/>
          </a:xfrm>
          <a:prstGeom prst="rect">
            <a:avLst/>
          </a:prstGeom>
        </p:spPr>
      </p:pic>
      <p:sp>
        <p:nvSpPr>
          <p:cNvPr id="14" name="TextBox 13">
            <a:extLst>
              <a:ext uri="{FF2B5EF4-FFF2-40B4-BE49-F238E27FC236}">
                <a16:creationId xmlns:a16="http://schemas.microsoft.com/office/drawing/2014/main" id="{545CA36D-CFE0-4241-A8E3-5BBEBBB840B6}"/>
              </a:ext>
            </a:extLst>
          </p:cNvPr>
          <p:cNvSpPr txBox="1"/>
          <p:nvPr/>
        </p:nvSpPr>
        <p:spPr>
          <a:xfrm>
            <a:off x="8386309" y="5899390"/>
            <a:ext cx="3239990" cy="646331"/>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Distribution-based</a:t>
            </a:r>
            <a:r>
              <a:rPr lang="en-IN" dirty="0"/>
              <a:t> clustering.</a:t>
            </a:r>
          </a:p>
          <a:p>
            <a:pPr algn="ctr"/>
            <a:r>
              <a:rPr lang="en-IN" b="1" i="1" dirty="0">
                <a:solidFill>
                  <a:srgbClr val="FFC00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Reference</a:t>
            </a:r>
            <a:endParaRPr lang="en-IN" dirty="0"/>
          </a:p>
        </p:txBody>
      </p:sp>
    </p:spTree>
    <p:extLst>
      <p:ext uri="{BB962C8B-B14F-4D97-AF65-F5344CB8AC3E}">
        <p14:creationId xmlns:p14="http://schemas.microsoft.com/office/powerpoint/2010/main" val="295476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3817-75C5-49E6-B791-B40DAA740552}"/>
              </a:ext>
            </a:extLst>
          </p:cNvPr>
          <p:cNvSpPr>
            <a:spLocks noGrp="1"/>
          </p:cNvSpPr>
          <p:nvPr>
            <p:ph type="title"/>
          </p:nvPr>
        </p:nvSpPr>
        <p:spPr>
          <a:xfrm>
            <a:off x="1695150" y="565922"/>
            <a:ext cx="3134545" cy="697613"/>
          </a:xfrm>
        </p:spPr>
        <p:txBody>
          <a:bodyPr>
            <a:normAutofit/>
          </a:bodyPr>
          <a:lstStyle/>
          <a:p>
            <a:r>
              <a:rPr lang="en-IN" i="1" dirty="0">
                <a:latin typeface="Arial Black" panose="020B0A04020102020204" pitchFamily="34" charset="0"/>
              </a:rPr>
              <a:t>Our Motive: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D0ECBB-6971-43DD-BC15-7AF86B088C03}"/>
                  </a:ext>
                </a:extLst>
              </p:cNvPr>
              <p:cNvSpPr txBox="1"/>
              <p:nvPr/>
            </p:nvSpPr>
            <p:spPr>
              <a:xfrm>
                <a:off x="1874755" y="1263535"/>
                <a:ext cx="9960687" cy="5170967"/>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In this project our main objective is to classify the data into optimal cluster configurations. </a:t>
                </a:r>
                <a:r>
                  <a:rPr lang="en-IN" b="1" dirty="0">
                    <a:solidFill>
                      <a:srgbClr val="FFC000"/>
                    </a:solidFill>
                    <a:latin typeface="Arial" panose="020B0604020202020204" pitchFamily="34" charset="0"/>
                    <a:cs typeface="Arial" panose="020B0604020202020204" pitchFamily="34" charset="0"/>
                  </a:rPr>
                  <a:t>We perform this algorithm on </a:t>
                </a:r>
                <a:r>
                  <a:rPr lang="en-IN" b="1" i="1" dirty="0">
                    <a:solidFill>
                      <a:srgbClr val="FFC000"/>
                    </a:solidFill>
                    <a:latin typeface="Arial" panose="020B0604020202020204" pitchFamily="34" charset="0"/>
                    <a:cs typeface="Arial" panose="020B0604020202020204" pitchFamily="34" charset="0"/>
                  </a:rPr>
                  <a:t>data set for network intrusion detection systems. </a:t>
                </a:r>
                <a:r>
                  <a:rPr lang="en-US" b="1" dirty="0">
                    <a:latin typeface="Arial" panose="020B0604020202020204" pitchFamily="34" charset="0"/>
                    <a:cs typeface="Arial" panose="020B0604020202020204" pitchFamily="34" charset="0"/>
                  </a:rPr>
                  <a:t>There are several ways in which a given data set can be clustered.</a:t>
                </a:r>
              </a:p>
              <a:p>
                <a:endParaRPr lang="en-US"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One of the main principles used here is to minimize the sum of squared Euclidean distances of the data points from their respective cluster centres.</a:t>
                </a:r>
              </a:p>
              <a:p>
                <a:r>
                  <a:rPr lang="en-US" b="1" dirty="0">
                    <a:latin typeface="Arial" panose="020B0604020202020204" pitchFamily="34" charset="0"/>
                    <a:cs typeface="Arial" panose="020B0604020202020204" pitchFamily="34" charset="0"/>
                  </a:rPr>
                  <a:t>	Mathematically this principle is stated below. </a:t>
                </a:r>
              </a:p>
              <a:p>
                <a:pPr marL="1257300" lvl="2" indent="-342900">
                  <a:buFont typeface="+mj-lt"/>
                  <a:buAutoNum type="arabicPeriod"/>
                </a:pPr>
                <a:r>
                  <a:rPr lang="en-US" i="1" dirty="0">
                    <a:latin typeface="Arial" panose="020B0604020202020204" pitchFamily="34" charset="0"/>
                    <a:cs typeface="Arial" panose="020B0604020202020204" pitchFamily="34" charset="0"/>
                  </a:rPr>
                  <a:t>Let </a:t>
                </a:r>
                <a14:m>
                  <m:oMath xmlns:m="http://schemas.openxmlformats.org/officeDocument/2006/math">
                    <m:sSub>
                      <m:sSubPr>
                        <m:ctrlPr>
                          <a:rPr lang="pt-BR" i="1">
                            <a:latin typeface="Cambria Math" panose="02040503050406030204" pitchFamily="18" charset="0"/>
                            <a:cs typeface="Arial" panose="020B0604020202020204" pitchFamily="34" charset="0"/>
                          </a:rPr>
                        </m:ctrlPr>
                      </m:sSubPr>
                      <m:e>
                        <m:r>
                          <a:rPr lang="en-IN" b="0" i="1">
                            <a:latin typeface="Cambria Math" panose="02040503050406030204" pitchFamily="18" charset="0"/>
                            <a:cs typeface="Arial" panose="020B0604020202020204" pitchFamily="34" charset="0"/>
                          </a:rPr>
                          <m:t>𝐶</m:t>
                        </m:r>
                      </m:e>
                      <m:sub>
                        <m:r>
                          <a:rPr lang="en-IN" b="0" i="1" smtClean="0">
                            <a:latin typeface="Cambria Math" panose="02040503050406030204" pitchFamily="18" charset="0"/>
                            <a:cs typeface="Arial" panose="020B0604020202020204" pitchFamily="34" charset="0"/>
                          </a:rPr>
                          <m:t>1</m:t>
                        </m:r>
                      </m:sub>
                    </m:sSub>
                  </m:oMath>
                </a14:m>
                <a:r>
                  <a:rPr lang="en-US" i="1" dirty="0">
                    <a:latin typeface="Arial" panose="020B0604020202020204" pitchFamily="34" charset="0"/>
                    <a:cs typeface="Arial" panose="020B0604020202020204" pitchFamily="34" charset="0"/>
                  </a:rPr>
                  <a:t>, </a:t>
                </a:r>
                <a14:m>
                  <m:oMath xmlns:m="http://schemas.openxmlformats.org/officeDocument/2006/math">
                    <m:sSub>
                      <m:sSubPr>
                        <m:ctrlPr>
                          <a:rPr lang="pt-BR" i="1">
                            <a:latin typeface="Cambria Math" panose="02040503050406030204" pitchFamily="18" charset="0"/>
                            <a:cs typeface="Arial" panose="020B0604020202020204" pitchFamily="34" charset="0"/>
                          </a:rPr>
                        </m:ctrlPr>
                      </m:sSubPr>
                      <m:e>
                        <m:r>
                          <a:rPr lang="en-IN" b="0" i="1">
                            <a:latin typeface="Cambria Math" panose="02040503050406030204" pitchFamily="18" charset="0"/>
                            <a:cs typeface="Arial" panose="020B0604020202020204" pitchFamily="34" charset="0"/>
                          </a:rPr>
                          <m:t>𝐶</m:t>
                        </m:r>
                      </m:e>
                      <m:sub>
                        <m:r>
                          <a:rPr lang="en-IN" b="0" i="1" smtClean="0">
                            <a:latin typeface="Cambria Math" panose="02040503050406030204" pitchFamily="18" charset="0"/>
                            <a:cs typeface="Arial" panose="020B0604020202020204" pitchFamily="34" charset="0"/>
                          </a:rPr>
                          <m:t>2</m:t>
                        </m:r>
                      </m:sub>
                    </m:sSub>
                  </m:oMath>
                </a14:m>
                <a:r>
                  <a:rPr lang="en-US" i="1" dirty="0">
                    <a:latin typeface="Arial" panose="020B0604020202020204" pitchFamily="34" charset="0"/>
                    <a:cs typeface="Arial" panose="020B0604020202020204" pitchFamily="34" charset="0"/>
                  </a:rPr>
                  <a:t> ..... </a:t>
                </a:r>
                <a14:m>
                  <m:oMath xmlns:m="http://schemas.openxmlformats.org/officeDocument/2006/math">
                    <m:sSub>
                      <m:sSubPr>
                        <m:ctrlPr>
                          <a:rPr lang="pt-BR" i="1">
                            <a:latin typeface="Cambria Math" panose="02040503050406030204" pitchFamily="18" charset="0"/>
                            <a:cs typeface="Arial" panose="020B0604020202020204" pitchFamily="34" charset="0"/>
                          </a:rPr>
                        </m:ctrlPr>
                      </m:sSubPr>
                      <m:e>
                        <m:r>
                          <a:rPr lang="en-IN" b="0" i="1" smtClean="0">
                            <a:latin typeface="Cambria Math" panose="02040503050406030204" pitchFamily="18" charset="0"/>
                            <a:cs typeface="Arial" panose="020B0604020202020204" pitchFamily="34" charset="0"/>
                          </a:rPr>
                          <m:t>𝐶</m:t>
                        </m:r>
                      </m:e>
                      <m:sub>
                        <m:r>
                          <a:rPr lang="en-IN" b="0" i="1" smtClean="0">
                            <a:latin typeface="Cambria Math" panose="02040503050406030204" pitchFamily="18" charset="0"/>
                            <a:cs typeface="Arial" panose="020B0604020202020204" pitchFamily="34" charset="0"/>
                          </a:rPr>
                          <m:t>𝑘</m:t>
                        </m:r>
                      </m:sub>
                    </m:sSub>
                  </m:oMath>
                </a14:m>
                <a:r>
                  <a:rPr lang="en-US" i="1" dirty="0">
                    <a:latin typeface="Arial" panose="020B0604020202020204" pitchFamily="34" charset="0"/>
                    <a:cs typeface="Arial" panose="020B0604020202020204" pitchFamily="34" charset="0"/>
                  </a:rPr>
                  <a:t> be a set of k clusters of the data. </a:t>
                </a:r>
              </a:p>
              <a:p>
                <a:pPr marL="1257300" lvl="2" indent="-342900">
                  <a:buFont typeface="+mj-lt"/>
                  <a:buAutoNum type="arabicPeriod"/>
                </a:pPr>
                <a:r>
                  <a:rPr lang="en-US" i="1" dirty="0">
                    <a:latin typeface="Arial" panose="020B0604020202020204" pitchFamily="34" charset="0"/>
                    <a:cs typeface="Arial" panose="020B0604020202020204" pitchFamily="34" charset="0"/>
                  </a:rPr>
                  <a:t>Let </a:t>
                </a:r>
                <a14:m>
                  <m:oMath xmlns:m="http://schemas.openxmlformats.org/officeDocument/2006/math">
                    <m:sSub>
                      <m:sSubPr>
                        <m:ctrlPr>
                          <a:rPr lang="pt-BR" i="1">
                            <a:latin typeface="Cambria Math" panose="02040503050406030204" pitchFamily="18" charset="0"/>
                            <a:cs typeface="Arial" panose="020B0604020202020204" pitchFamily="34" charset="0"/>
                          </a:rPr>
                        </m:ctrlPr>
                      </m:sSubPr>
                      <m:e>
                        <m:r>
                          <a:rPr lang="en-IN" b="0" i="1" smtClean="0">
                            <a:latin typeface="Cambria Math" panose="02040503050406030204" pitchFamily="18" charset="0"/>
                            <a:cs typeface="Arial" panose="020B0604020202020204" pitchFamily="34" charset="0"/>
                          </a:rPr>
                          <m:t>𝑍</m:t>
                        </m:r>
                      </m:e>
                      <m:sub>
                        <m:r>
                          <a:rPr lang="en-IN" b="0" i="1" smtClean="0">
                            <a:latin typeface="Cambria Math" panose="02040503050406030204" pitchFamily="18" charset="0"/>
                            <a:cs typeface="Arial" panose="020B0604020202020204" pitchFamily="34" charset="0"/>
                          </a:rPr>
                          <m:t>𝑗</m:t>
                        </m:r>
                      </m:sub>
                    </m:sSub>
                  </m:oMath>
                </a14:m>
                <a:r>
                  <a:rPr lang="en-US" i="1" dirty="0">
                    <a:latin typeface="Arial" panose="020B0604020202020204" pitchFamily="34" charset="0"/>
                    <a:cs typeface="Arial" panose="020B0604020202020204" pitchFamily="34" charset="0"/>
                  </a:rPr>
                  <a:t> = </a:t>
                </a:r>
                <a14:m>
                  <m:oMath xmlns:m="http://schemas.openxmlformats.org/officeDocument/2006/math">
                    <m:nary>
                      <m:naryPr>
                        <m:chr m:val="∑"/>
                        <m:ctrlPr>
                          <a:rPr lang="pt-BR" i="1" smtClean="0">
                            <a:latin typeface="Cambria Math" panose="02040503050406030204" pitchFamily="18" charset="0"/>
                            <a:cs typeface="Arial" panose="020B0604020202020204" pitchFamily="34" charset="0"/>
                          </a:rPr>
                        </m:ctrlPr>
                      </m:naryPr>
                      <m:sub>
                        <m:r>
                          <a:rPr lang="en-IN" b="0" i="1" smtClean="0">
                            <a:latin typeface="Cambria Math" panose="02040503050406030204" pitchFamily="18" charset="0"/>
                            <a:cs typeface="Arial" panose="020B0604020202020204" pitchFamily="34" charset="0"/>
                          </a:rPr>
                          <m:t>𝑥</m:t>
                        </m:r>
                        <m:r>
                          <a:rPr lang="en-IN" b="0" i="1" smtClean="0">
                            <a:latin typeface="Cambria Math" panose="02040503050406030204" pitchFamily="18" charset="0"/>
                          </a:rPr>
                          <m:t>∈</m:t>
                        </m:r>
                        <m:r>
                          <a:rPr lang="en-IN" b="0" i="1" smtClean="0">
                            <a:latin typeface="Cambria Math" panose="02040503050406030204" pitchFamily="18" charset="0"/>
                            <a:cs typeface="Arial" panose="020B0604020202020204" pitchFamily="34" charset="0"/>
                          </a:rPr>
                          <m:t>𝐶</m:t>
                        </m:r>
                      </m:sub>
                      <m:sup>
                        <m:r>
                          <a:rPr lang="en-IN" b="0" i="1" smtClean="0">
                            <a:latin typeface="Cambria Math" panose="02040503050406030204" pitchFamily="18" charset="0"/>
                            <a:cs typeface="Arial" panose="020B0604020202020204" pitchFamily="34" charset="0"/>
                          </a:rPr>
                          <m:t>𝑘</m:t>
                        </m:r>
                      </m:sup>
                      <m:e>
                        <m:r>
                          <a:rPr lang="en-IN" b="0" i="1" smtClean="0">
                            <a:latin typeface="Cambria Math" panose="02040503050406030204" pitchFamily="18" charset="0"/>
                            <a:cs typeface="Arial" panose="020B0604020202020204" pitchFamily="34" charset="0"/>
                          </a:rPr>
                          <m:t>𝐹</m:t>
                        </m:r>
                        <m:r>
                          <a:rPr lang="en-IN" b="0" i="1" smtClean="0">
                            <a:latin typeface="Cambria Math" panose="02040503050406030204" pitchFamily="18" charset="0"/>
                            <a:cs typeface="Arial" panose="020B0604020202020204" pitchFamily="34" charset="0"/>
                          </a:rPr>
                          <m:t>(</m:t>
                        </m:r>
                        <m:sSub>
                          <m:sSubPr>
                            <m:ctrlPr>
                              <a:rPr lang="pt-BR" i="1">
                                <a:latin typeface="Cambria Math" panose="02040503050406030204" pitchFamily="18" charset="0"/>
                                <a:cs typeface="Arial" panose="020B0604020202020204" pitchFamily="34" charset="0"/>
                              </a:rPr>
                            </m:ctrlPr>
                          </m:sSubPr>
                          <m:e>
                            <m:r>
                              <a:rPr lang="en-IN" b="0" i="1" smtClean="0">
                                <a:latin typeface="Cambria Math" panose="02040503050406030204" pitchFamily="18" charset="0"/>
                                <a:cs typeface="Arial" panose="020B0604020202020204" pitchFamily="34" charset="0"/>
                              </a:rPr>
                              <m:t>𝑥</m:t>
                            </m:r>
                          </m:e>
                          <m:sub>
                            <m:r>
                              <a:rPr lang="en-IN" b="0" i="1" smtClean="0">
                                <a:latin typeface="Cambria Math" panose="02040503050406030204" pitchFamily="18" charset="0"/>
                                <a:cs typeface="Arial" panose="020B0604020202020204" pitchFamily="34" charset="0"/>
                              </a:rPr>
                              <m:t>𝑗</m:t>
                            </m:r>
                          </m:sub>
                        </m:sSub>
                        <m:r>
                          <a:rPr lang="en-IN" b="0" i="1" smtClean="0">
                            <a:latin typeface="Cambria Math" panose="02040503050406030204" pitchFamily="18" charset="0"/>
                            <a:cs typeface="Arial" panose="020B0604020202020204" pitchFamily="34" charset="0"/>
                          </a:rPr>
                          <m:t>)</m:t>
                        </m:r>
                      </m:e>
                    </m:nary>
                  </m:oMath>
                </a14:m>
                <a:r>
                  <a:rPr lang="en-US" i="1" dirty="0">
                    <a:latin typeface="Arial" panose="020B0604020202020204" pitchFamily="34" charset="0"/>
                    <a:cs typeface="Arial" panose="020B0604020202020204" pitchFamily="34" charset="0"/>
                  </a:rPr>
                  <a:t> where </a:t>
                </a:r>
                <a14:m>
                  <m:oMath xmlns:m="http://schemas.openxmlformats.org/officeDocument/2006/math">
                    <m:r>
                      <a:rPr lang="en-IN" b="0" i="1">
                        <a:latin typeface="Cambria Math" panose="02040503050406030204" pitchFamily="18" charset="0"/>
                        <a:cs typeface="Arial" panose="020B0604020202020204" pitchFamily="34" charset="0"/>
                      </a:rPr>
                      <m:t>𝑗</m:t>
                    </m:r>
                  </m:oMath>
                </a14:m>
                <a:r>
                  <a:rPr lang="en-US" i="1" dirty="0">
                    <a:latin typeface="Arial" panose="020B0604020202020204" pitchFamily="34" charset="0"/>
                    <a:cs typeface="Arial" panose="020B0604020202020204" pitchFamily="34" charset="0"/>
                  </a:rPr>
                  <a:t> = 1,2 ..... </a:t>
                </a:r>
                <a14:m>
                  <m:oMath xmlns:m="http://schemas.openxmlformats.org/officeDocument/2006/math">
                    <m:r>
                      <a:rPr lang="en-IN" b="0" i="1">
                        <a:latin typeface="Cambria Math" panose="02040503050406030204" pitchFamily="18" charset="0"/>
                        <a:cs typeface="Arial" panose="020B0604020202020204" pitchFamily="34" charset="0"/>
                      </a:rPr>
                      <m:t>𝑘</m:t>
                    </m:r>
                  </m:oMath>
                </a14:m>
                <a:r>
                  <a:rPr lang="en-US" i="1" dirty="0">
                    <a:latin typeface="Arial" panose="020B0604020202020204" pitchFamily="34" charset="0"/>
                    <a:cs typeface="Arial" panose="020B0604020202020204" pitchFamily="34" charset="0"/>
                  </a:rPr>
                  <a:t>.</a:t>
                </a:r>
              </a:p>
              <a:p>
                <a:pPr marL="1257300" lvl="2" indent="-342900">
                  <a:buFont typeface="+mj-lt"/>
                  <a:buAutoNum type="arabicPeriod"/>
                </a:pPr>
                <a:r>
                  <a:rPr lang="en-IN" i="1" dirty="0">
                    <a:latin typeface="Arial" panose="020B0604020202020204" pitchFamily="34" charset="0"/>
                    <a:cs typeface="Arial" panose="020B0604020202020204" pitchFamily="34" charset="0"/>
                  </a:rPr>
                  <a:t>This objective function </a:t>
                </a:r>
                <a14:m>
                  <m:oMath xmlns:m="http://schemas.openxmlformats.org/officeDocument/2006/math">
                    <m:r>
                      <a:rPr lang="en-IN" b="0" i="1">
                        <a:latin typeface="Cambria Math" panose="02040503050406030204" pitchFamily="18" charset="0"/>
                        <a:cs typeface="Arial" panose="020B0604020202020204" pitchFamily="34" charset="0"/>
                      </a:rPr>
                      <m:t>𝐹</m:t>
                    </m:r>
                    <m:r>
                      <a:rPr lang="en-IN" b="0" i="1">
                        <a:latin typeface="Cambria Math" panose="02040503050406030204" pitchFamily="18" charset="0"/>
                        <a:cs typeface="Arial" panose="020B0604020202020204" pitchFamily="34" charset="0"/>
                      </a:rPr>
                      <m:t>( )</m:t>
                    </m:r>
                  </m:oMath>
                </a14:m>
                <a:r>
                  <a:rPr lang="en-IN" i="1" dirty="0">
                    <a:latin typeface="Arial" panose="020B0604020202020204" pitchFamily="34" charset="0"/>
                    <a:cs typeface="Arial" panose="020B0604020202020204" pitchFamily="34" charset="0"/>
                  </a:rPr>
                  <a:t> which gives the sum of squared Euclidean distance is non-convex and hence the problem may have local minimum solutions which may not be optimal necessarily.</a:t>
                </a:r>
              </a:p>
              <a:p>
                <a:pPr marL="1257300" lvl="2" indent="-342900">
                  <a:buFont typeface="+mj-lt"/>
                  <a:buAutoNum type="arabicPeriod"/>
                </a:pPr>
                <a:r>
                  <a:rPr lang="en-US" i="1" dirty="0">
                    <a:latin typeface="Arial" panose="020B0604020202020204" pitchFamily="34" charset="0"/>
                    <a:cs typeface="Arial" panose="020B0604020202020204" pitchFamily="34" charset="0"/>
                  </a:rPr>
                  <a:t>Minimize the value of </a:t>
                </a:r>
                <a14:m>
                  <m:oMath xmlns:m="http://schemas.openxmlformats.org/officeDocument/2006/math">
                    <m:sSub>
                      <m:sSubPr>
                        <m:ctrlPr>
                          <a:rPr lang="pt-BR" i="1">
                            <a:latin typeface="Cambria Math" panose="02040503050406030204" pitchFamily="18" charset="0"/>
                            <a:cs typeface="Arial" panose="020B0604020202020204" pitchFamily="34" charset="0"/>
                          </a:rPr>
                        </m:ctrlPr>
                      </m:sSubPr>
                      <m:e>
                        <m:r>
                          <a:rPr lang="en-IN" b="0" i="1">
                            <a:latin typeface="Cambria Math" panose="02040503050406030204" pitchFamily="18" charset="0"/>
                            <a:cs typeface="Arial" panose="020B0604020202020204" pitchFamily="34" charset="0"/>
                          </a:rPr>
                          <m:t>𝑍</m:t>
                        </m:r>
                      </m:e>
                      <m:sub>
                        <m:r>
                          <a:rPr lang="en-IN" b="0" i="1">
                            <a:latin typeface="Cambria Math" panose="02040503050406030204" pitchFamily="18" charset="0"/>
                            <a:cs typeface="Arial" panose="020B0604020202020204" pitchFamily="34" charset="0"/>
                          </a:rPr>
                          <m:t>𝑗</m:t>
                        </m:r>
                      </m:sub>
                    </m:sSub>
                    <m:r>
                      <a:rPr lang="en-IN" b="0" i="1" smtClean="0">
                        <a:latin typeface="Cambria Math" panose="02040503050406030204" pitchFamily="18" charset="0"/>
                        <a:cs typeface="Arial" panose="020B0604020202020204" pitchFamily="34" charset="0"/>
                      </a:rPr>
                      <m:t> (</m:t>
                    </m:r>
                    <m:r>
                      <a:rPr lang="en-IN" b="0" i="1" smtClean="0">
                        <a:latin typeface="Cambria Math" panose="02040503050406030204" pitchFamily="18" charset="0"/>
                        <a:cs typeface="Arial" panose="020B0604020202020204" pitchFamily="34" charset="0"/>
                      </a:rPr>
                      <m:t>𝑓𝑖𝑡𝑛𝑒𝑠𝑠</m:t>
                    </m:r>
                    <m:r>
                      <a:rPr lang="en-IN" b="0" i="1" smtClean="0">
                        <a:latin typeface="Cambria Math" panose="02040503050406030204" pitchFamily="18" charset="0"/>
                        <a:cs typeface="Arial" panose="020B0604020202020204" pitchFamily="34" charset="0"/>
                      </a:rPr>
                      <m:t>−</m:t>
                    </m:r>
                    <m:r>
                      <a:rPr lang="en-IN" b="0" i="1" smtClean="0">
                        <a:latin typeface="Cambria Math" panose="02040503050406030204" pitchFamily="18" charset="0"/>
                        <a:cs typeface="Arial" panose="020B0604020202020204" pitchFamily="34" charset="0"/>
                      </a:rPr>
                      <m:t>𝑣𝑎𝑙𝑢𝑒</m:t>
                    </m:r>
                    <m:r>
                      <a:rPr lang="en-IN" b="0" i="1" smtClean="0">
                        <a:latin typeface="Cambria Math" panose="02040503050406030204" pitchFamily="18" charset="0"/>
                        <a:cs typeface="Arial" panose="020B0604020202020204" pitchFamily="34" charset="0"/>
                      </a:rPr>
                      <m:t>).</m:t>
                    </m:r>
                  </m:oMath>
                </a14:m>
                <a:endParaRPr lang="en-US" i="1" dirty="0">
                  <a:latin typeface="Arial" panose="020B0604020202020204" pitchFamily="34" charset="0"/>
                  <a:cs typeface="Arial" panose="020B0604020202020204" pitchFamily="34" charset="0"/>
                </a:endParaRPr>
              </a:p>
              <a:p>
                <a:pPr lvl="1"/>
                <a:endParaRPr lang="en-US" b="1"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In fact, all possible clustering's of the data are to be considered to get the optimal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a:latin typeface="Cambria Math" panose="02040503050406030204" pitchFamily="18" charset="0"/>
                            <a:cs typeface="Arial" panose="020B0604020202020204" pitchFamily="34" charset="0"/>
                          </a:rPr>
                          <m:t>𝑪</m:t>
                        </m:r>
                      </m:e>
                      <m:sub>
                        <m:r>
                          <a:rPr lang="en-IN" b="1" i="1">
                            <a:latin typeface="Cambria Math" panose="02040503050406030204" pitchFamily="18" charset="0"/>
                            <a:cs typeface="Arial" panose="020B0604020202020204" pitchFamily="34" charset="0"/>
                          </a:rPr>
                          <m:t>𝟏</m:t>
                        </m:r>
                      </m:sub>
                    </m:sSub>
                  </m:oMath>
                </a14:m>
                <a:r>
                  <a:rPr lang="en-US" b="1" dirty="0">
                    <a:latin typeface="Arial" panose="020B0604020202020204" pitchFamily="34" charset="0"/>
                    <a:cs typeface="Arial" panose="020B0604020202020204" pitchFamily="34" charset="0"/>
                  </a:rPr>
                  <a:t>,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a:latin typeface="Cambria Math" panose="02040503050406030204" pitchFamily="18" charset="0"/>
                            <a:cs typeface="Arial" panose="020B0604020202020204" pitchFamily="34" charset="0"/>
                          </a:rPr>
                          <m:t>𝑪</m:t>
                        </m:r>
                      </m:e>
                      <m:sub>
                        <m:r>
                          <a:rPr lang="en-IN" b="1" i="1">
                            <a:latin typeface="Cambria Math" panose="02040503050406030204" pitchFamily="18" charset="0"/>
                            <a:cs typeface="Arial" panose="020B0604020202020204" pitchFamily="34" charset="0"/>
                          </a:rPr>
                          <m:t>𝟐</m:t>
                        </m:r>
                      </m:sub>
                    </m:sSub>
                  </m:oMath>
                </a14:m>
                <a:r>
                  <a:rPr lang="en-US" b="1" dirty="0">
                    <a:latin typeface="Arial" panose="020B0604020202020204" pitchFamily="34" charset="0"/>
                    <a:cs typeface="Arial" panose="020B0604020202020204" pitchFamily="34" charset="0"/>
                  </a:rPr>
                  <a:t> ..... </a:t>
                </a:r>
                <a14:m>
                  <m:oMath xmlns:m="http://schemas.openxmlformats.org/officeDocument/2006/math">
                    <m:sSub>
                      <m:sSubPr>
                        <m:ctrlPr>
                          <a:rPr lang="pt-BR" b="1" i="1">
                            <a:latin typeface="Cambria Math" panose="02040503050406030204" pitchFamily="18" charset="0"/>
                            <a:cs typeface="Arial" panose="020B0604020202020204" pitchFamily="34" charset="0"/>
                          </a:rPr>
                        </m:ctrlPr>
                      </m:sSubPr>
                      <m:e>
                        <m:r>
                          <a:rPr lang="en-IN" b="1" i="1">
                            <a:latin typeface="Cambria Math" panose="02040503050406030204" pitchFamily="18" charset="0"/>
                            <a:cs typeface="Arial" panose="020B0604020202020204" pitchFamily="34" charset="0"/>
                          </a:rPr>
                          <m:t>𝑪</m:t>
                        </m:r>
                      </m:e>
                      <m:sub>
                        <m:r>
                          <a:rPr lang="en-IN" b="1" i="1">
                            <a:latin typeface="Cambria Math" panose="02040503050406030204" pitchFamily="18" charset="0"/>
                            <a:cs typeface="Arial" panose="020B0604020202020204" pitchFamily="34" charset="0"/>
                          </a:rPr>
                          <m:t>𝒌</m:t>
                        </m:r>
                      </m:sub>
                    </m:sSub>
                  </m:oMath>
                </a14:m>
                <a:r>
                  <a:rPr lang="en-US" b="1" dirty="0">
                    <a:latin typeface="Arial" panose="020B0604020202020204" pitchFamily="34" charset="0"/>
                    <a:cs typeface="Arial" panose="020B0604020202020204" pitchFamily="34" charset="0"/>
                  </a:rPr>
                  <a:t> configurations. So obtaining the exact solution of the problem is theoretically possible, yet not feasible in practice due to </a:t>
                </a:r>
                <a:r>
                  <a:rPr lang="en-US" b="1" dirty="0">
                    <a:solidFill>
                      <a:srgbClr val="FF0000"/>
                    </a:solidFill>
                    <a:latin typeface="Arial" panose="020B0604020202020204" pitchFamily="34" charset="0"/>
                    <a:cs typeface="Arial" panose="020B0604020202020204" pitchFamily="34" charset="0"/>
                  </a:rPr>
                  <a:t>limitations of computer storage and time</a:t>
                </a:r>
                <a:r>
                  <a:rPr lang="en-US" b="1" dirty="0">
                    <a:latin typeface="Arial" panose="020B0604020202020204" pitchFamily="34" charset="0"/>
                    <a:cs typeface="Arial" panose="020B0604020202020204" pitchFamily="34" charset="0"/>
                  </a:rPr>
                  <a:t>. </a:t>
                </a:r>
                <a:r>
                  <a:rPr lang="en-US" sz="2000" b="1" i="1" dirty="0">
                    <a:solidFill>
                      <a:srgbClr val="FFC000"/>
                    </a:solidFill>
                    <a:latin typeface="Arial" panose="020B0604020202020204" pitchFamily="34" charset="0"/>
                    <a:cs typeface="Arial" panose="020B0604020202020204" pitchFamily="34" charset="0"/>
                  </a:rPr>
                  <a:t>What to do!?</a:t>
                </a:r>
              </a:p>
            </p:txBody>
          </p:sp>
        </mc:Choice>
        <mc:Fallback xmlns="">
          <p:sp>
            <p:nvSpPr>
              <p:cNvPr id="3" name="TextBox 2">
                <a:extLst>
                  <a:ext uri="{FF2B5EF4-FFF2-40B4-BE49-F238E27FC236}">
                    <a16:creationId xmlns:a16="http://schemas.microsoft.com/office/drawing/2014/main" id="{41D0ECBB-6971-43DD-BC15-7AF86B088C03}"/>
                  </a:ext>
                </a:extLst>
              </p:cNvPr>
              <p:cNvSpPr txBox="1">
                <a:spLocks noRot="1" noChangeAspect="1" noMove="1" noResize="1" noEditPoints="1" noAdjustHandles="1" noChangeArrowheads="1" noChangeShapeType="1" noTextEdit="1"/>
              </p:cNvSpPr>
              <p:nvPr/>
            </p:nvSpPr>
            <p:spPr>
              <a:xfrm>
                <a:off x="1874755" y="1263535"/>
                <a:ext cx="9960687" cy="5170967"/>
              </a:xfrm>
              <a:prstGeom prst="rect">
                <a:avLst/>
              </a:prstGeom>
              <a:blipFill>
                <a:blip r:embed="rId2"/>
                <a:stretch>
                  <a:fillRect l="-551" t="-589" r="-367" b="-1178"/>
                </a:stretch>
              </a:blipFill>
            </p:spPr>
            <p:txBody>
              <a:bodyPr/>
              <a:lstStyle/>
              <a:p>
                <a:r>
                  <a:rPr lang="en-IN">
                    <a:noFill/>
                  </a:rPr>
                  <a:t> </a:t>
                </a:r>
              </a:p>
            </p:txBody>
          </p:sp>
        </mc:Fallback>
      </mc:AlternateContent>
    </p:spTree>
    <p:extLst>
      <p:ext uri="{BB962C8B-B14F-4D97-AF65-F5344CB8AC3E}">
        <p14:creationId xmlns:p14="http://schemas.microsoft.com/office/powerpoint/2010/main" val="97778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C279-B3D0-47FB-950C-6FCC893FBB15}"/>
              </a:ext>
            </a:extLst>
          </p:cNvPr>
          <p:cNvSpPr>
            <a:spLocks noGrp="1"/>
          </p:cNvSpPr>
          <p:nvPr>
            <p:ph type="title"/>
          </p:nvPr>
        </p:nvSpPr>
        <p:spPr>
          <a:xfrm>
            <a:off x="1656272" y="580977"/>
            <a:ext cx="9900099" cy="868260"/>
          </a:xfrm>
        </p:spPr>
        <p:txBody>
          <a:bodyPr/>
          <a:lstStyle/>
          <a:p>
            <a:r>
              <a:rPr lang="en-IN" b="1" dirty="0"/>
              <a:t>Here comes the solution: </a:t>
            </a:r>
            <a:r>
              <a:rPr lang="en-IN" b="1" i="1" dirty="0">
                <a:solidFill>
                  <a:srgbClr val="FFC000"/>
                </a:solidFill>
              </a:rPr>
              <a:t>Genetic Algorithm</a:t>
            </a:r>
          </a:p>
        </p:txBody>
      </p:sp>
      <p:sp>
        <p:nvSpPr>
          <p:cNvPr id="3" name="TextBox 2">
            <a:extLst>
              <a:ext uri="{FF2B5EF4-FFF2-40B4-BE49-F238E27FC236}">
                <a16:creationId xmlns:a16="http://schemas.microsoft.com/office/drawing/2014/main" id="{D9AFAA61-750F-4DE6-A2C7-020B19004A9F}"/>
              </a:ext>
            </a:extLst>
          </p:cNvPr>
          <p:cNvSpPr txBox="1"/>
          <p:nvPr/>
        </p:nvSpPr>
        <p:spPr>
          <a:xfrm>
            <a:off x="1656272" y="1628507"/>
            <a:ext cx="4785413" cy="461665"/>
          </a:xfrm>
          <a:prstGeom prst="rect">
            <a:avLst/>
          </a:prstGeom>
          <a:noFill/>
        </p:spPr>
        <p:txBody>
          <a:bodyPr wrap="none" rtlCol="0">
            <a:spAutoFit/>
          </a:bodyPr>
          <a:lstStyle/>
          <a:p>
            <a:r>
              <a:rPr lang="en-IN" sz="2400" dirty="0">
                <a:latin typeface="Arial Black" panose="020B0A04020102020204" pitchFamily="34" charset="0"/>
              </a:rPr>
              <a:t>What is Genetic Algorithm?</a:t>
            </a:r>
          </a:p>
        </p:txBody>
      </p:sp>
      <p:sp>
        <p:nvSpPr>
          <p:cNvPr id="5" name="TextBox 4">
            <a:extLst>
              <a:ext uri="{FF2B5EF4-FFF2-40B4-BE49-F238E27FC236}">
                <a16:creationId xmlns:a16="http://schemas.microsoft.com/office/drawing/2014/main" id="{C52958B4-D24B-4488-8081-D8E9DD6CBAF2}"/>
              </a:ext>
            </a:extLst>
          </p:cNvPr>
          <p:cNvSpPr txBox="1"/>
          <p:nvPr/>
        </p:nvSpPr>
        <p:spPr>
          <a:xfrm>
            <a:off x="1656272" y="2560455"/>
            <a:ext cx="9900099" cy="3416320"/>
          </a:xfrm>
          <a:prstGeom prst="rect">
            <a:avLst/>
          </a:prstGeom>
          <a:noFill/>
        </p:spPr>
        <p:txBody>
          <a:bodyPr wrap="square" rtlCol="0">
            <a:spAutoFit/>
          </a:bodyPr>
          <a:lstStyle/>
          <a:p>
            <a:r>
              <a:rPr lang="en-US" b="1" i="1" dirty="0">
                <a:solidFill>
                  <a:srgbClr val="FFC000"/>
                </a:solidFill>
                <a:latin typeface="Arial" panose="020B0604020202020204" pitchFamily="34" charset="0"/>
                <a:cs typeface="Arial" panose="020B0604020202020204" pitchFamily="34" charset="0"/>
              </a:rPr>
              <a:t>Genetic Algorithms</a:t>
            </a:r>
            <a:r>
              <a:rPr lang="en-US" b="1" i="1" dirty="0">
                <a:latin typeface="Arial" panose="020B0604020202020204" pitchFamily="34" charset="0"/>
                <a:cs typeface="Arial" panose="020B0604020202020204" pitchFamily="34" charset="0"/>
              </a:rPr>
              <a:t> (GAs) are stochastic search methods based on the principle of natural genetic systems. It is a method for solving both constrained and unconstrained optimization problems that is based on natural selection, the process that drives biological evolution.</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The genetic algorithm repeatedly modifies a population of individual solutions. At each step, the genetic algorithm selects individuals at random from the current population to be parents and uses them to produce the children for the next generation.</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Over successive generations, the population </a:t>
            </a:r>
            <a:r>
              <a:rPr lang="en-US" b="1" i="1" u="sng" dirty="0">
                <a:solidFill>
                  <a:srgbClr val="FF0000"/>
                </a:solidFill>
                <a:latin typeface="Calibri" panose="020F0502020204030204" pitchFamily="34" charset="0"/>
                <a:cs typeface="Calibri" panose="020F0502020204030204" pitchFamily="34" charset="0"/>
              </a:rPr>
              <a:t>evolves</a:t>
            </a:r>
            <a:r>
              <a:rPr lang="en-US" b="1" i="1" dirty="0">
                <a:latin typeface="Arial" panose="020B0604020202020204" pitchFamily="34" charset="0"/>
                <a:cs typeface="Arial" panose="020B0604020202020204" pitchFamily="34" charset="0"/>
              </a:rPr>
              <a:t> toward an optimal solution. You can apply the genetic algorithm to solve a variety of optimization problems that are not well suited for standard optimization algorithms.</a:t>
            </a:r>
            <a:endParaRPr lang="en-IN"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261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25EC-13A4-4DC1-A52D-0162CCF9E352}"/>
              </a:ext>
            </a:extLst>
          </p:cNvPr>
          <p:cNvSpPr>
            <a:spLocks noGrp="1"/>
          </p:cNvSpPr>
          <p:nvPr>
            <p:ph type="title"/>
          </p:nvPr>
        </p:nvSpPr>
        <p:spPr>
          <a:xfrm>
            <a:off x="1562146" y="501154"/>
            <a:ext cx="10258552" cy="1280890"/>
          </a:xfrm>
        </p:spPr>
        <p:txBody>
          <a:bodyPr/>
          <a:lstStyle/>
          <a:p>
            <a:r>
              <a:rPr lang="en-IN" b="1" i="1" dirty="0">
                <a:solidFill>
                  <a:srgbClr val="FFC000"/>
                </a:solidFill>
              </a:rPr>
              <a:t>Why Genetic Algorithm, </a:t>
            </a:r>
            <a:r>
              <a:rPr lang="en-IN" b="1" i="1" dirty="0"/>
              <a:t>over other standard optimization methods?</a:t>
            </a:r>
          </a:p>
        </p:txBody>
      </p:sp>
      <p:sp>
        <p:nvSpPr>
          <p:cNvPr id="3" name="TextBox 2">
            <a:extLst>
              <a:ext uri="{FF2B5EF4-FFF2-40B4-BE49-F238E27FC236}">
                <a16:creationId xmlns:a16="http://schemas.microsoft.com/office/drawing/2014/main" id="{79D9DAC9-A29B-4EFD-8DBD-300CDB27156B}"/>
              </a:ext>
            </a:extLst>
          </p:cNvPr>
          <p:cNvSpPr txBox="1"/>
          <p:nvPr/>
        </p:nvSpPr>
        <p:spPr>
          <a:xfrm>
            <a:off x="1562146" y="1936636"/>
            <a:ext cx="9900099" cy="3139321"/>
          </a:xfrm>
          <a:prstGeom prst="rect">
            <a:avLst/>
          </a:prstGeom>
          <a:noFill/>
        </p:spPr>
        <p:txBody>
          <a:bodyPr wrap="square" rtlCol="0">
            <a:spAutoFit/>
          </a:bodyPr>
          <a:lstStyle/>
          <a:p>
            <a:r>
              <a:rPr lang="en-US" b="1" i="1" dirty="0">
                <a:latin typeface="Arial" panose="020B0604020202020204" pitchFamily="34" charset="0"/>
                <a:cs typeface="Arial" panose="020B0604020202020204" pitchFamily="34" charset="0"/>
              </a:rPr>
              <a:t>All standard optimization techniques converge to a local minima assuming it is the best i.e. Global solution</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Unlike conventional search methods, GAs deal with multiple solutions simultaneously and compute the fitness function values for these solutions. They perform a multi-dimensional search in order to provide an optimal value of an evaluation (fitness) function in an optimization problem. </a:t>
            </a:r>
          </a:p>
          <a:p>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GAs are theoretically and empirically found to provide global near-optimal solutions for various complex optimization problems in the field of operation research, VLSI design, Pattern Recognition, Image Processing, Machine Learning, etc.</a:t>
            </a:r>
            <a:endParaRPr lang="en-IN"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19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A112-0021-42E9-9AA7-D28B119C9A0B}"/>
              </a:ext>
            </a:extLst>
          </p:cNvPr>
          <p:cNvSpPr>
            <a:spLocks noGrp="1"/>
          </p:cNvSpPr>
          <p:nvPr>
            <p:ph type="title"/>
          </p:nvPr>
        </p:nvSpPr>
        <p:spPr>
          <a:xfrm>
            <a:off x="1717964" y="655805"/>
            <a:ext cx="7991301" cy="640445"/>
          </a:xfrm>
        </p:spPr>
        <p:txBody>
          <a:bodyPr/>
          <a:lstStyle/>
          <a:p>
            <a:r>
              <a:rPr lang="en-IN" dirty="0"/>
              <a:t>Working principle and approach</a:t>
            </a:r>
          </a:p>
        </p:txBody>
      </p:sp>
      <p:sp>
        <p:nvSpPr>
          <p:cNvPr id="3" name="Rectangle 2">
            <a:extLst>
              <a:ext uri="{FF2B5EF4-FFF2-40B4-BE49-F238E27FC236}">
                <a16:creationId xmlns:a16="http://schemas.microsoft.com/office/drawing/2014/main" id="{B49804E4-832E-448C-9119-08BD3D065796}"/>
              </a:ext>
            </a:extLst>
          </p:cNvPr>
          <p:cNvSpPr/>
          <p:nvPr/>
        </p:nvSpPr>
        <p:spPr>
          <a:xfrm>
            <a:off x="1717964" y="1443841"/>
            <a:ext cx="9052560" cy="4801314"/>
          </a:xfrm>
          <a:prstGeom prst="rect">
            <a:avLst/>
          </a:prstGeom>
        </p:spPr>
        <p:txBody>
          <a:bodyPr wrap="square">
            <a:spAutoFit/>
          </a:bodyPr>
          <a:lstStyle/>
          <a:p>
            <a:r>
              <a:rPr lang="en-US" i="1" dirty="0">
                <a:latin typeface="Arial" panose="020B0604020202020204" pitchFamily="34" charset="0"/>
                <a:cs typeface="Arial" panose="020B0604020202020204" pitchFamily="34" charset="0"/>
              </a:rPr>
              <a:t>In a genetic algorithm, a population of candidate solutions (called individuals) to an optimization problem is evolved toward better solutions. Each candidate solution has a set of properties (its chromosomes or genotype) which can be mutated and altered</a:t>
            </a:r>
          </a:p>
          <a:p>
            <a:endParaRPr lang="en-US"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The evolution usually starts from a population of randomly generated individuals, and is an iterative process, with the population in each iteration called a generation.</a:t>
            </a:r>
          </a:p>
          <a:p>
            <a:endParaRPr lang="en-US"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The genetic algorithm uses three main types of rules at each step to create the next generation from the current population:</a:t>
            </a:r>
          </a:p>
          <a:p>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i="1" dirty="0">
                <a:solidFill>
                  <a:srgbClr val="FFC000"/>
                </a:solidFill>
                <a:latin typeface="Arial" panose="020B0604020202020204" pitchFamily="34" charset="0"/>
                <a:cs typeface="Arial" panose="020B0604020202020204" pitchFamily="34" charset="0"/>
              </a:rPr>
              <a:t>Selection</a:t>
            </a:r>
            <a:r>
              <a:rPr lang="en-US" i="1" dirty="0">
                <a:latin typeface="Arial" panose="020B0604020202020204" pitchFamily="34" charset="0"/>
                <a:cs typeface="Arial" panose="020B0604020202020204" pitchFamily="34" charset="0"/>
              </a:rPr>
              <a:t> rules select the individuals, called parents, that contribute to the population at the next generation.</a:t>
            </a:r>
          </a:p>
          <a:p>
            <a:pPr marL="285750" indent="-285750">
              <a:buFont typeface="Wingdings" panose="05000000000000000000" pitchFamily="2" charset="2"/>
              <a:buChar char="§"/>
            </a:pP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i="1" dirty="0">
                <a:solidFill>
                  <a:srgbClr val="FFC000"/>
                </a:solidFill>
                <a:latin typeface="Arial" panose="020B0604020202020204" pitchFamily="34" charset="0"/>
                <a:cs typeface="Arial" panose="020B0604020202020204" pitchFamily="34" charset="0"/>
              </a:rPr>
              <a:t>Crossover</a:t>
            </a:r>
            <a:r>
              <a:rPr lang="en-US" i="1" dirty="0">
                <a:latin typeface="Arial" panose="020B0604020202020204" pitchFamily="34" charset="0"/>
                <a:cs typeface="Arial" panose="020B0604020202020204" pitchFamily="34" charset="0"/>
              </a:rPr>
              <a:t> rules combine two parents to form children for the next generation.</a:t>
            </a:r>
          </a:p>
          <a:p>
            <a:pPr marL="285750" indent="-285750">
              <a:buFont typeface="Wingdings" panose="05000000000000000000" pitchFamily="2" charset="2"/>
              <a:buChar char="§"/>
            </a:pP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i="1" dirty="0">
                <a:solidFill>
                  <a:srgbClr val="FFC000"/>
                </a:solidFill>
                <a:latin typeface="Arial" panose="020B0604020202020204" pitchFamily="34" charset="0"/>
                <a:cs typeface="Arial" panose="020B0604020202020204" pitchFamily="34" charset="0"/>
              </a:rPr>
              <a:t>Mutation</a:t>
            </a:r>
            <a:r>
              <a:rPr lang="en-US" i="1" dirty="0">
                <a:latin typeface="Arial" panose="020B0604020202020204" pitchFamily="34" charset="0"/>
                <a:cs typeface="Arial" panose="020B0604020202020204" pitchFamily="34" charset="0"/>
              </a:rPr>
              <a:t> rules apply random changes to individual parents to form children.</a:t>
            </a:r>
          </a:p>
          <a:p>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72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731C72C-E4C2-45E0-8400-C92B58856954}"/>
              </a:ext>
            </a:extLst>
          </p:cNvPr>
          <p:cNvSpPr/>
          <p:nvPr/>
        </p:nvSpPr>
        <p:spPr>
          <a:xfrm>
            <a:off x="768735" y="2289997"/>
            <a:ext cx="988459" cy="44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start</a:t>
            </a:r>
          </a:p>
        </p:txBody>
      </p:sp>
      <p:sp>
        <p:nvSpPr>
          <p:cNvPr id="7" name="Rectangle 6">
            <a:extLst>
              <a:ext uri="{FF2B5EF4-FFF2-40B4-BE49-F238E27FC236}">
                <a16:creationId xmlns:a16="http://schemas.microsoft.com/office/drawing/2014/main" id="{633C6C08-C9F4-4E19-9830-9D78DD28A4B5}"/>
              </a:ext>
            </a:extLst>
          </p:cNvPr>
          <p:cNvSpPr/>
          <p:nvPr/>
        </p:nvSpPr>
        <p:spPr>
          <a:xfrm>
            <a:off x="2327240" y="2193654"/>
            <a:ext cx="1517493" cy="64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Generate initial random population</a:t>
            </a:r>
          </a:p>
        </p:txBody>
      </p:sp>
      <p:cxnSp>
        <p:nvCxnSpPr>
          <p:cNvPr id="9" name="Straight Arrow Connector 8">
            <a:extLst>
              <a:ext uri="{FF2B5EF4-FFF2-40B4-BE49-F238E27FC236}">
                <a16:creationId xmlns:a16="http://schemas.microsoft.com/office/drawing/2014/main" id="{51EB3704-15A9-4BEC-82BF-CB1C65752F15}"/>
              </a:ext>
            </a:extLst>
          </p:cNvPr>
          <p:cNvCxnSpPr>
            <a:cxnSpLocks/>
            <a:stCxn id="6" idx="6"/>
            <a:endCxn id="7" idx="1"/>
          </p:cNvCxnSpPr>
          <p:nvPr/>
        </p:nvCxnSpPr>
        <p:spPr>
          <a:xfrm>
            <a:off x="1757194" y="2514797"/>
            <a:ext cx="5700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909BA8A-9BED-4257-8672-91DE058EBA8E}"/>
                  </a:ext>
                </a:extLst>
              </p:cNvPr>
              <p:cNvSpPr/>
              <p:nvPr/>
            </p:nvSpPr>
            <p:spPr>
              <a:xfrm>
                <a:off x="4205547" y="2193654"/>
                <a:ext cx="1853941" cy="64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Calculate fitness </a:t>
                </a:r>
                <a14:m>
                  <m:oMath xmlns:m="http://schemas.openxmlformats.org/officeDocument/2006/math">
                    <m:r>
                      <a:rPr lang="en-IN" sz="1600" i="1">
                        <a:latin typeface="Cambria Math" panose="02040503050406030204" pitchFamily="18" charset="0"/>
                        <a:cs typeface="Arial" panose="020B0604020202020204" pitchFamily="34" charset="0"/>
                      </a:rPr>
                      <m:t>𝐹</m:t>
                    </m:r>
                    <m:r>
                      <a:rPr lang="en-IN" sz="1600" i="1">
                        <a:latin typeface="Cambria Math" panose="02040503050406030204" pitchFamily="18" charset="0"/>
                        <a:cs typeface="Arial" panose="020B0604020202020204" pitchFamily="34" charset="0"/>
                      </a:rPr>
                      <m:t>( )</m:t>
                    </m:r>
                  </m:oMath>
                </a14:m>
                <a:r>
                  <a:rPr lang="en-IN" sz="1500" dirty="0">
                    <a:latin typeface="Calibri" panose="020F0502020204030204" pitchFamily="34" charset="0"/>
                    <a:cs typeface="Calibri" panose="020F0502020204030204" pitchFamily="34" charset="0"/>
                  </a:rPr>
                  <a:t> of each individual</a:t>
                </a:r>
              </a:p>
            </p:txBody>
          </p:sp>
        </mc:Choice>
        <mc:Fallback xmlns="">
          <p:sp>
            <p:nvSpPr>
              <p:cNvPr id="11" name="Rectangle 10">
                <a:extLst>
                  <a:ext uri="{FF2B5EF4-FFF2-40B4-BE49-F238E27FC236}">
                    <a16:creationId xmlns:a16="http://schemas.microsoft.com/office/drawing/2014/main" id="{A909BA8A-9BED-4257-8672-91DE058EBA8E}"/>
                  </a:ext>
                </a:extLst>
              </p:cNvPr>
              <p:cNvSpPr>
                <a:spLocks noRot="1" noChangeAspect="1" noMove="1" noResize="1" noEditPoints="1" noAdjustHandles="1" noChangeArrowheads="1" noChangeShapeType="1" noTextEdit="1"/>
              </p:cNvSpPr>
              <p:nvPr/>
            </p:nvSpPr>
            <p:spPr>
              <a:xfrm>
                <a:off x="4205547" y="2193654"/>
                <a:ext cx="1853941" cy="642286"/>
              </a:xfrm>
              <a:prstGeom prst="rect">
                <a:avLst/>
              </a:prstGeom>
              <a:blipFill>
                <a:blip r:embed="rId2"/>
                <a:stretch>
                  <a:fillRect l="-651" b="-1852"/>
                </a:stretch>
              </a:blipFill>
            </p:spPr>
            <p:txBody>
              <a:bodyPr/>
              <a:lstStyle/>
              <a:p>
                <a:r>
                  <a:rPr lang="en-IN">
                    <a:noFill/>
                  </a:rPr>
                  <a:t> </a:t>
                </a:r>
              </a:p>
            </p:txBody>
          </p:sp>
        </mc:Fallback>
      </mc:AlternateContent>
      <p:cxnSp>
        <p:nvCxnSpPr>
          <p:cNvPr id="14" name="Straight Arrow Connector 13">
            <a:extLst>
              <a:ext uri="{FF2B5EF4-FFF2-40B4-BE49-F238E27FC236}">
                <a16:creationId xmlns:a16="http://schemas.microsoft.com/office/drawing/2014/main" id="{B7DA5C32-8250-4A0C-AA16-35A1A6C26393}"/>
              </a:ext>
            </a:extLst>
          </p:cNvPr>
          <p:cNvCxnSpPr>
            <a:cxnSpLocks/>
            <a:stCxn id="7" idx="3"/>
            <a:endCxn id="11" idx="1"/>
          </p:cNvCxnSpPr>
          <p:nvPr/>
        </p:nvCxnSpPr>
        <p:spPr>
          <a:xfrm>
            <a:off x="3844733" y="2514797"/>
            <a:ext cx="3608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Flowchart: Decision 17">
            <a:extLst>
              <a:ext uri="{FF2B5EF4-FFF2-40B4-BE49-F238E27FC236}">
                <a16:creationId xmlns:a16="http://schemas.microsoft.com/office/drawing/2014/main" id="{11CEDEF0-B7C3-4D1B-9B2D-4C0E1515CCCF}"/>
              </a:ext>
            </a:extLst>
          </p:cNvPr>
          <p:cNvSpPr/>
          <p:nvPr/>
        </p:nvSpPr>
        <p:spPr>
          <a:xfrm>
            <a:off x="6481673" y="1970313"/>
            <a:ext cx="2290155" cy="108896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Satisfy stopping criteria?</a:t>
            </a:r>
          </a:p>
        </p:txBody>
      </p:sp>
      <p:cxnSp>
        <p:nvCxnSpPr>
          <p:cNvPr id="19" name="Straight Arrow Connector 18">
            <a:extLst>
              <a:ext uri="{FF2B5EF4-FFF2-40B4-BE49-F238E27FC236}">
                <a16:creationId xmlns:a16="http://schemas.microsoft.com/office/drawing/2014/main" id="{0653610D-5CC1-44C4-BAB6-CDC3C811982E}"/>
              </a:ext>
            </a:extLst>
          </p:cNvPr>
          <p:cNvCxnSpPr>
            <a:cxnSpLocks/>
            <a:stCxn id="11" idx="3"/>
            <a:endCxn id="18" idx="1"/>
          </p:cNvCxnSpPr>
          <p:nvPr/>
        </p:nvCxnSpPr>
        <p:spPr>
          <a:xfrm>
            <a:off x="6059488" y="2514797"/>
            <a:ext cx="4221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ECBFA5AD-37B3-44CA-9E34-0FA55D6F316E}"/>
              </a:ext>
            </a:extLst>
          </p:cNvPr>
          <p:cNvSpPr/>
          <p:nvPr/>
        </p:nvSpPr>
        <p:spPr>
          <a:xfrm>
            <a:off x="9343829" y="2193654"/>
            <a:ext cx="1853941" cy="64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Selection of individuals</a:t>
            </a:r>
          </a:p>
        </p:txBody>
      </p:sp>
      <p:sp>
        <p:nvSpPr>
          <p:cNvPr id="29" name="Rectangle 28">
            <a:extLst>
              <a:ext uri="{FF2B5EF4-FFF2-40B4-BE49-F238E27FC236}">
                <a16:creationId xmlns:a16="http://schemas.microsoft.com/office/drawing/2014/main" id="{302B7761-A3C8-451E-B8F0-83E1ECD22D33}"/>
              </a:ext>
            </a:extLst>
          </p:cNvPr>
          <p:cNvSpPr/>
          <p:nvPr/>
        </p:nvSpPr>
        <p:spPr>
          <a:xfrm>
            <a:off x="9343828" y="3157083"/>
            <a:ext cx="1853941" cy="64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Perform crossOver &amp; Mutation</a:t>
            </a:r>
          </a:p>
        </p:txBody>
      </p:sp>
      <p:sp>
        <p:nvSpPr>
          <p:cNvPr id="30" name="Oval 29">
            <a:extLst>
              <a:ext uri="{FF2B5EF4-FFF2-40B4-BE49-F238E27FC236}">
                <a16:creationId xmlns:a16="http://schemas.microsoft.com/office/drawing/2014/main" id="{E6259FAB-DD06-4E91-A758-1C4179014A15}"/>
              </a:ext>
            </a:extLst>
          </p:cNvPr>
          <p:cNvSpPr/>
          <p:nvPr/>
        </p:nvSpPr>
        <p:spPr>
          <a:xfrm>
            <a:off x="7132520" y="3638796"/>
            <a:ext cx="988459" cy="44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End</a:t>
            </a:r>
          </a:p>
        </p:txBody>
      </p:sp>
      <p:cxnSp>
        <p:nvCxnSpPr>
          <p:cNvPr id="31" name="Straight Arrow Connector 30">
            <a:extLst>
              <a:ext uri="{FF2B5EF4-FFF2-40B4-BE49-F238E27FC236}">
                <a16:creationId xmlns:a16="http://schemas.microsoft.com/office/drawing/2014/main" id="{06A4E729-D056-4E23-A7DF-0BE38B4066DA}"/>
              </a:ext>
            </a:extLst>
          </p:cNvPr>
          <p:cNvCxnSpPr>
            <a:cxnSpLocks/>
            <a:stCxn id="18" idx="3"/>
            <a:endCxn id="28" idx="1"/>
          </p:cNvCxnSpPr>
          <p:nvPr/>
        </p:nvCxnSpPr>
        <p:spPr>
          <a:xfrm>
            <a:off x="8771828" y="2514797"/>
            <a:ext cx="5720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081AEAC-42AF-4573-B904-DEF19367C72B}"/>
              </a:ext>
            </a:extLst>
          </p:cNvPr>
          <p:cNvCxnSpPr>
            <a:cxnSpLocks/>
            <a:stCxn id="28" idx="2"/>
            <a:endCxn id="29" idx="0"/>
          </p:cNvCxnSpPr>
          <p:nvPr/>
        </p:nvCxnSpPr>
        <p:spPr>
          <a:xfrm flipH="1">
            <a:off x="10270799" y="2835940"/>
            <a:ext cx="1" cy="321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860E9C6-8373-4584-9890-30530858C2FD}"/>
              </a:ext>
            </a:extLst>
          </p:cNvPr>
          <p:cNvCxnSpPr>
            <a:cxnSpLocks/>
            <a:stCxn id="18" idx="2"/>
            <a:endCxn id="30" idx="0"/>
          </p:cNvCxnSpPr>
          <p:nvPr/>
        </p:nvCxnSpPr>
        <p:spPr>
          <a:xfrm flipH="1">
            <a:off x="7626750" y="3059280"/>
            <a:ext cx="1" cy="579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72666DFF-DF3B-46EA-BBB8-389C1990BA1B}"/>
              </a:ext>
            </a:extLst>
          </p:cNvPr>
          <p:cNvSpPr/>
          <p:nvPr/>
        </p:nvSpPr>
        <p:spPr>
          <a:xfrm>
            <a:off x="9343830" y="4120511"/>
            <a:ext cx="1853941" cy="642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latin typeface="Calibri" panose="020F0502020204030204" pitchFamily="34" charset="0"/>
                <a:cs typeface="Calibri" panose="020F0502020204030204" pitchFamily="34" charset="0"/>
              </a:rPr>
              <a:t>Send it to next Generation</a:t>
            </a:r>
          </a:p>
        </p:txBody>
      </p:sp>
      <p:cxnSp>
        <p:nvCxnSpPr>
          <p:cNvPr id="43" name="Straight Arrow Connector 42">
            <a:extLst>
              <a:ext uri="{FF2B5EF4-FFF2-40B4-BE49-F238E27FC236}">
                <a16:creationId xmlns:a16="http://schemas.microsoft.com/office/drawing/2014/main" id="{77AA1C49-0507-4A37-AD08-72D9DD2E68AF}"/>
              </a:ext>
            </a:extLst>
          </p:cNvPr>
          <p:cNvCxnSpPr>
            <a:cxnSpLocks/>
            <a:stCxn id="29" idx="2"/>
            <a:endCxn id="42" idx="0"/>
          </p:cNvCxnSpPr>
          <p:nvPr/>
        </p:nvCxnSpPr>
        <p:spPr>
          <a:xfrm>
            <a:off x="10270799" y="3799369"/>
            <a:ext cx="2" cy="321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Connector: Elbow 51">
            <a:extLst>
              <a:ext uri="{FF2B5EF4-FFF2-40B4-BE49-F238E27FC236}">
                <a16:creationId xmlns:a16="http://schemas.microsoft.com/office/drawing/2014/main" id="{3BBCC812-0DD7-43D3-BFEE-B32A0900FB8A}"/>
              </a:ext>
            </a:extLst>
          </p:cNvPr>
          <p:cNvCxnSpPr>
            <a:cxnSpLocks/>
            <a:stCxn id="42" idx="1"/>
            <a:endCxn id="11" idx="2"/>
          </p:cNvCxnSpPr>
          <p:nvPr/>
        </p:nvCxnSpPr>
        <p:spPr>
          <a:xfrm rot="10800000">
            <a:off x="5132518" y="2835940"/>
            <a:ext cx="4211312" cy="160571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51" name="TextBox 150">
            <a:extLst>
              <a:ext uri="{FF2B5EF4-FFF2-40B4-BE49-F238E27FC236}">
                <a16:creationId xmlns:a16="http://schemas.microsoft.com/office/drawing/2014/main" id="{3040B161-FD8A-425A-991F-C46AB6506E22}"/>
              </a:ext>
            </a:extLst>
          </p:cNvPr>
          <p:cNvSpPr txBox="1"/>
          <p:nvPr/>
        </p:nvSpPr>
        <p:spPr>
          <a:xfrm rot="5400000" flipV="1">
            <a:off x="7215613" y="3164372"/>
            <a:ext cx="548548" cy="369332"/>
          </a:xfrm>
          <a:prstGeom prst="rect">
            <a:avLst/>
          </a:prstGeom>
          <a:noFill/>
        </p:spPr>
        <p:txBody>
          <a:bodyPr wrap="none" rtlCol="0">
            <a:spAutoFit/>
          </a:bodyPr>
          <a:lstStyle/>
          <a:p>
            <a:r>
              <a:rPr lang="en-IN" dirty="0"/>
              <a:t>yes</a:t>
            </a:r>
          </a:p>
        </p:txBody>
      </p:sp>
      <p:sp>
        <p:nvSpPr>
          <p:cNvPr id="152" name="TextBox 151">
            <a:extLst>
              <a:ext uri="{FF2B5EF4-FFF2-40B4-BE49-F238E27FC236}">
                <a16:creationId xmlns:a16="http://schemas.microsoft.com/office/drawing/2014/main" id="{039A32B9-A41C-40EB-89D1-A03E9C85CBEC}"/>
              </a:ext>
            </a:extLst>
          </p:cNvPr>
          <p:cNvSpPr txBox="1"/>
          <p:nvPr/>
        </p:nvSpPr>
        <p:spPr>
          <a:xfrm rot="10800000" flipV="1">
            <a:off x="8819622" y="2193654"/>
            <a:ext cx="476412" cy="369332"/>
          </a:xfrm>
          <a:prstGeom prst="rect">
            <a:avLst/>
          </a:prstGeom>
          <a:noFill/>
        </p:spPr>
        <p:txBody>
          <a:bodyPr wrap="none" rtlCol="0">
            <a:spAutoFit/>
          </a:bodyPr>
          <a:lstStyle/>
          <a:p>
            <a:r>
              <a:rPr lang="en-IN" dirty="0"/>
              <a:t>no</a:t>
            </a:r>
          </a:p>
        </p:txBody>
      </p:sp>
      <p:sp>
        <p:nvSpPr>
          <p:cNvPr id="3" name="TextBox 2">
            <a:extLst>
              <a:ext uri="{FF2B5EF4-FFF2-40B4-BE49-F238E27FC236}">
                <a16:creationId xmlns:a16="http://schemas.microsoft.com/office/drawing/2014/main" id="{E58FDB24-8818-4401-B13B-58F756C396B3}"/>
              </a:ext>
            </a:extLst>
          </p:cNvPr>
          <p:cNvSpPr txBox="1"/>
          <p:nvPr/>
        </p:nvSpPr>
        <p:spPr>
          <a:xfrm flipH="1">
            <a:off x="1789888" y="596254"/>
            <a:ext cx="4306112" cy="646331"/>
          </a:xfrm>
          <a:prstGeom prst="rect">
            <a:avLst/>
          </a:prstGeom>
          <a:noFill/>
        </p:spPr>
        <p:txBody>
          <a:bodyPr wrap="square" rtlCol="0">
            <a:spAutoFit/>
          </a:bodyPr>
          <a:lstStyle/>
          <a:p>
            <a:r>
              <a:rPr lang="en-IN" sz="3600" b="1" i="1" dirty="0">
                <a:solidFill>
                  <a:srgbClr val="FF0000"/>
                </a:solidFill>
              </a:rPr>
              <a:t>Flow Chart</a:t>
            </a:r>
          </a:p>
        </p:txBody>
      </p:sp>
    </p:spTree>
    <p:extLst>
      <p:ext uri="{BB962C8B-B14F-4D97-AF65-F5344CB8AC3E}">
        <p14:creationId xmlns:p14="http://schemas.microsoft.com/office/powerpoint/2010/main" val="214522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C09B9-D7AF-49AC-94F8-475A1CA7A08D}"/>
              </a:ext>
            </a:extLst>
          </p:cNvPr>
          <p:cNvSpPr txBox="1"/>
          <p:nvPr/>
        </p:nvSpPr>
        <p:spPr>
          <a:xfrm>
            <a:off x="1900321" y="1373953"/>
            <a:ext cx="9970254" cy="1754326"/>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This is the 1</a:t>
            </a:r>
            <a:r>
              <a:rPr lang="en-IN" b="1" baseline="30000" dirty="0">
                <a:latin typeface="Arial" panose="020B0604020202020204" pitchFamily="34" charset="0"/>
                <a:cs typeface="Arial" panose="020B0604020202020204" pitchFamily="34" charset="0"/>
              </a:rPr>
              <a:t>ST</a:t>
            </a:r>
            <a:r>
              <a:rPr lang="en-IN" b="1" dirty="0">
                <a:latin typeface="Arial" panose="020B0604020202020204" pitchFamily="34" charset="0"/>
                <a:cs typeface="Arial" panose="020B0604020202020204" pitchFamily="34" charset="0"/>
              </a:rPr>
              <a:t> phase of the algorithm which occurs only Once.</a:t>
            </a:r>
          </a:p>
          <a:p>
            <a:r>
              <a:rPr lang="en-US" b="1" dirty="0">
                <a:latin typeface="Arial" panose="020B0604020202020204" pitchFamily="34" charset="0"/>
                <a:cs typeface="Arial" panose="020B0604020202020204" pitchFamily="34" charset="0"/>
              </a:rPr>
              <a:t>An initial population of size P for a genetic algorithm is usually chosen at random. In the present implementation, </a:t>
            </a:r>
            <a:r>
              <a:rPr lang="en-US" b="1" dirty="0">
                <a:solidFill>
                  <a:srgbClr val="FFC000"/>
                </a:solidFill>
                <a:latin typeface="Arial" panose="020B0604020202020204" pitchFamily="34" charset="0"/>
                <a:cs typeface="Arial" panose="020B0604020202020204" pitchFamily="34" charset="0"/>
              </a:rPr>
              <a:t>several strings of length m are generated randomly where the value of each element of the string is allowed to lie between 1 and k</a:t>
            </a:r>
            <a:r>
              <a:rPr lang="en-US" b="1" dirty="0">
                <a:latin typeface="Arial" panose="020B0604020202020204" pitchFamily="34" charset="0"/>
                <a:cs typeface="Arial" panose="020B0604020202020204" pitchFamily="34" charset="0"/>
              </a:rPr>
              <a:t>. Only valid strings (that have at least one data point in each cluster) are considered to be included in the initial population to avoid wastage of processing time on invalid strings</a:t>
            </a:r>
            <a:r>
              <a:rPr lang="en-IN" b="1"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E42DEB5F-27BE-4B0F-9730-49506FD89DC7}"/>
              </a:ext>
            </a:extLst>
          </p:cNvPr>
          <p:cNvSpPr txBox="1"/>
          <p:nvPr/>
        </p:nvSpPr>
        <p:spPr>
          <a:xfrm>
            <a:off x="1900321" y="590203"/>
            <a:ext cx="3993401" cy="646331"/>
          </a:xfrm>
          <a:prstGeom prst="rect">
            <a:avLst/>
          </a:prstGeom>
          <a:noFill/>
        </p:spPr>
        <p:txBody>
          <a:bodyPr wrap="none" rtlCol="0">
            <a:spAutoFit/>
          </a:bodyPr>
          <a:lstStyle/>
          <a:p>
            <a:r>
              <a:rPr lang="en-IN" sz="3600" b="1" i="1" dirty="0">
                <a:solidFill>
                  <a:srgbClr val="FF0000"/>
                </a:solidFill>
              </a:rPr>
              <a:t>Initial Population:</a:t>
            </a:r>
          </a:p>
        </p:txBody>
      </p:sp>
      <p:pic>
        <p:nvPicPr>
          <p:cNvPr id="7" name="Picture 6">
            <a:extLst>
              <a:ext uri="{FF2B5EF4-FFF2-40B4-BE49-F238E27FC236}">
                <a16:creationId xmlns:a16="http://schemas.microsoft.com/office/drawing/2014/main" id="{749430CD-6160-4A7F-8DA3-09B6CECC8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577" y="3224924"/>
            <a:ext cx="4131423" cy="3139322"/>
          </a:xfrm>
          <a:prstGeom prst="rect">
            <a:avLst/>
          </a:prstGeom>
        </p:spPr>
      </p:pic>
      <p:sp>
        <p:nvSpPr>
          <p:cNvPr id="8" name="TextBox 7">
            <a:extLst>
              <a:ext uri="{FF2B5EF4-FFF2-40B4-BE49-F238E27FC236}">
                <a16:creationId xmlns:a16="http://schemas.microsoft.com/office/drawing/2014/main" id="{4C9E6E93-B32F-455E-9F62-DA43A439BC0D}"/>
              </a:ext>
            </a:extLst>
          </p:cNvPr>
          <p:cNvSpPr txBox="1"/>
          <p:nvPr/>
        </p:nvSpPr>
        <p:spPr>
          <a:xfrm>
            <a:off x="4131425" y="3343371"/>
            <a:ext cx="4286493" cy="3139321"/>
          </a:xfrm>
          <a:prstGeom prst="rect">
            <a:avLst/>
          </a:prstGeom>
          <a:noFill/>
        </p:spPr>
        <p:txBody>
          <a:bodyPr wrap="square" rtlCol="0">
            <a:spAutoFit/>
          </a:bodyPr>
          <a:lstStyle/>
          <a:p>
            <a:r>
              <a:rPr lang="en-IN" b="1" dirty="0">
                <a:solidFill>
                  <a:srgbClr val="FF0000"/>
                </a:solidFill>
              </a:rPr>
              <a:t>Case Study: </a:t>
            </a:r>
          </a:p>
          <a:p>
            <a:r>
              <a:rPr lang="en-IN" b="1" dirty="0"/>
              <a:t>Let us visualize how this happens using small artificially created data.</a:t>
            </a:r>
          </a:p>
          <a:p>
            <a:endParaRPr lang="en-IN" b="1" dirty="0"/>
          </a:p>
          <a:p>
            <a:r>
              <a:rPr lang="en-IN" b="1" dirty="0"/>
              <a:t>The </a:t>
            </a:r>
            <a:r>
              <a:rPr lang="en-IN" b="1" dirty="0">
                <a:solidFill>
                  <a:srgbClr val="FFC000"/>
                </a:solidFill>
              </a:rPr>
              <a:t>left</a:t>
            </a:r>
            <a:r>
              <a:rPr lang="en-IN" b="1" dirty="0"/>
              <a:t> picture shows how this data is spatially arranged originally.</a:t>
            </a:r>
          </a:p>
          <a:p>
            <a:endParaRPr lang="en-IN" b="1" dirty="0"/>
          </a:p>
          <a:p>
            <a:r>
              <a:rPr lang="en-IN" b="1" dirty="0"/>
              <a:t>The </a:t>
            </a:r>
            <a:r>
              <a:rPr lang="en-IN" b="1" dirty="0">
                <a:solidFill>
                  <a:srgbClr val="FFC000"/>
                </a:solidFill>
              </a:rPr>
              <a:t>right</a:t>
            </a:r>
            <a:r>
              <a:rPr lang="en-IN" b="1" dirty="0"/>
              <a:t> picture shows the initial population which is randomly generated.</a:t>
            </a:r>
          </a:p>
          <a:p>
            <a:endParaRPr lang="en-IN" dirty="0"/>
          </a:p>
        </p:txBody>
      </p:sp>
      <p:pic>
        <p:nvPicPr>
          <p:cNvPr id="9" name="Picture 8">
            <a:extLst>
              <a:ext uri="{FF2B5EF4-FFF2-40B4-BE49-F238E27FC236}">
                <a16:creationId xmlns:a16="http://schemas.microsoft.com/office/drawing/2014/main" id="{457B4B7F-7642-4DA4-A33F-511FA8B8D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25" y="3524586"/>
            <a:ext cx="3810000" cy="2539999"/>
          </a:xfrm>
          <a:prstGeom prst="rect">
            <a:avLst/>
          </a:prstGeom>
        </p:spPr>
      </p:pic>
    </p:spTree>
    <p:extLst>
      <p:ext uri="{BB962C8B-B14F-4D97-AF65-F5344CB8AC3E}">
        <p14:creationId xmlns:p14="http://schemas.microsoft.com/office/powerpoint/2010/main" val="3237629697"/>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TM04033919[[fn=Circuit]]</Template>
  <TotalTime>418</TotalTime>
  <Words>1271</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Cambria Math</vt:lpstr>
      <vt:lpstr>Century Gothic</vt:lpstr>
      <vt:lpstr>Wingdings</vt:lpstr>
      <vt:lpstr>Wingdings 3</vt:lpstr>
      <vt:lpstr>Wisp</vt:lpstr>
      <vt:lpstr>What is clustering?</vt:lpstr>
      <vt:lpstr>Types of Clustering:</vt:lpstr>
      <vt:lpstr>Density-based clustering:</vt:lpstr>
      <vt:lpstr>Our Motive:</vt:lpstr>
      <vt:lpstr>Here comes the solution: Genetic Algorithm</vt:lpstr>
      <vt:lpstr>Why Genetic Algorithm, over other standard optimization methods?</vt:lpstr>
      <vt:lpstr>Working principle and approach</vt:lpstr>
      <vt:lpstr>PowerPoint Presentation</vt:lpstr>
      <vt:lpstr>PowerPoint Presentation</vt:lpstr>
      <vt:lpstr>Here, fitness function is taken as the sum of squared Euclidean distances of each Datapoint to its respective cluster centre.  Mathematically, it can be represented as:   Z_j=∑_(x∈C)^k▒x   f( )=∑_(j=1)^k▒∑_(x∈C)^k▒〖||x-z_j ||〗^2 </vt:lpstr>
      <vt:lpstr>crossOver:</vt:lpstr>
      <vt:lpstr>Mutation:</vt:lpstr>
      <vt:lpstr>PowerPoint Presentation</vt:lpstr>
      <vt:lpstr>PowerPoint Presentation</vt:lpstr>
      <vt:lpstr>Code Samples: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 . .</dc:creator>
  <cp:lastModifiedBy>#Chandra . . .</cp:lastModifiedBy>
  <cp:revision>46</cp:revision>
  <dcterms:created xsi:type="dcterms:W3CDTF">2019-04-11T18:59:00Z</dcterms:created>
  <dcterms:modified xsi:type="dcterms:W3CDTF">2019-04-15T23:26:13Z</dcterms:modified>
</cp:coreProperties>
</file>