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2" r:id="rId6"/>
    <p:sldId id="261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BF65-F560-48DE-BE7F-BBA9AB83AC4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85E-A7A6-4FA0-9457-884767139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0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BF65-F560-48DE-BE7F-BBA9AB83AC4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85E-A7A6-4FA0-9457-884767139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3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BF65-F560-48DE-BE7F-BBA9AB83AC4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85E-A7A6-4FA0-9457-884767139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BF65-F560-48DE-BE7F-BBA9AB83AC4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85E-A7A6-4FA0-9457-884767139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0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BF65-F560-48DE-BE7F-BBA9AB83AC4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85E-A7A6-4FA0-9457-884767139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5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BF65-F560-48DE-BE7F-BBA9AB83AC4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85E-A7A6-4FA0-9457-884767139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8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BF65-F560-48DE-BE7F-BBA9AB83AC4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85E-A7A6-4FA0-9457-884767139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BF65-F560-48DE-BE7F-BBA9AB83AC4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85E-A7A6-4FA0-9457-884767139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8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BF65-F560-48DE-BE7F-BBA9AB83AC4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85E-A7A6-4FA0-9457-884767139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5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BF65-F560-48DE-BE7F-BBA9AB83AC4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85E-A7A6-4FA0-9457-884767139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6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BF65-F560-48DE-BE7F-BBA9AB83AC4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85E-A7A6-4FA0-9457-884767139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7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BF65-F560-48DE-BE7F-BBA9AB83AC47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585E-A7A6-4FA0-9457-884767139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6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주문 관리 모듈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83264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주문 관리 방식을 개선하는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구매 고객의 이력과 요구 사항을 정확하고 체계적으로 기록하고 추적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고객 </a:t>
            </a:r>
            <a:r>
              <a:rPr lang="en-US" altLang="ko-KR" dirty="0" smtClean="0"/>
              <a:t>CS </a:t>
            </a:r>
            <a:r>
              <a:rPr lang="ko-KR" altLang="en-US" dirty="0" smtClean="0"/>
              <a:t>관련 별도의 메일 의사소통을 최소화하고 관리자 </a:t>
            </a:r>
            <a:r>
              <a:rPr lang="ko-KR" altLang="en-US" dirty="0" err="1" smtClean="0"/>
              <a:t>대쉬보드에서</a:t>
            </a:r>
            <a:r>
              <a:rPr lang="ko-KR" altLang="en-US" dirty="0" smtClean="0"/>
              <a:t> 처리를 일원화함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네이버페이</a:t>
            </a:r>
            <a:r>
              <a:rPr lang="ko-KR" altLang="en-US" dirty="0" smtClean="0"/>
              <a:t> 주문을 포괄하여 </a:t>
            </a:r>
            <a:r>
              <a:rPr lang="ko-KR" altLang="en-US" dirty="0" err="1" smtClean="0"/>
              <a:t>밸런스온</a:t>
            </a:r>
            <a:r>
              <a:rPr lang="ko-KR" altLang="en-US" dirty="0" smtClean="0"/>
              <a:t> 주문 관리자에서 통합함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주요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주문 상태가 단순 표식에서 동작으로 승격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주문 상태를 세분화하여 현실성을 개선함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</a:t>
            </a:r>
            <a:r>
              <a:rPr lang="ko-KR" altLang="en-US" dirty="0"/>
              <a:t>주문의 상태 변경 내역과 실행자가 </a:t>
            </a:r>
            <a:r>
              <a:rPr lang="ko-KR" altLang="en-US" dirty="0" smtClean="0"/>
              <a:t>기록됨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주문의 </a:t>
            </a:r>
            <a:r>
              <a:rPr lang="en-US" altLang="ko-KR" dirty="0"/>
              <a:t>life cycle</a:t>
            </a:r>
            <a:r>
              <a:rPr lang="ko-KR" altLang="en-US" dirty="0"/>
              <a:t>을 준수하는 변경만 가능함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차감액</a:t>
            </a:r>
            <a:r>
              <a:rPr lang="ko-KR" altLang="en-US" dirty="0" smtClean="0"/>
              <a:t> 정산이나 수기 취소가 필요한 주문일 경우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일반관리자는 주문 취소 요청만 할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취소 관리자만 취소를 확정할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77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주문 </a:t>
            </a:r>
            <a:r>
              <a:rPr lang="ko-KR" altLang="en-US" dirty="0" smtClean="0"/>
              <a:t>상태 세분화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83264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기존 주문 상태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새로운 주문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14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반품요청</a:t>
            </a:r>
            <a:r>
              <a:rPr lang="en-US" altLang="ko-KR" dirty="0" smtClean="0"/>
              <a:t>,</a:t>
            </a:r>
            <a:r>
              <a:rPr lang="ko-KR" altLang="en-US" dirty="0" smtClean="0"/>
              <a:t>반품</a:t>
            </a:r>
            <a:r>
              <a:rPr lang="en-US" altLang="ko-KR" dirty="0" smtClean="0"/>
              <a:t>,</a:t>
            </a:r>
            <a:r>
              <a:rPr lang="ko-KR" altLang="en-US" dirty="0" smtClean="0"/>
              <a:t>교환요청</a:t>
            </a:r>
            <a:r>
              <a:rPr lang="en-US" altLang="ko-KR" dirty="0" smtClean="0"/>
              <a:t>,</a:t>
            </a:r>
            <a:r>
              <a:rPr lang="ko-KR" altLang="en-US" dirty="0" smtClean="0"/>
              <a:t>교환재배송준비 추가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네이버페이</a:t>
            </a:r>
            <a:r>
              <a:rPr lang="ko-KR" altLang="en-US" dirty="0" smtClean="0"/>
              <a:t> 주문 연동 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상태 추가 예정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978774"/>
            <a:ext cx="8712968" cy="65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5147424"/>
            <a:ext cx="8856984" cy="58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72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상태 변경 내역과 </a:t>
            </a:r>
            <a:r>
              <a:rPr lang="ko-KR" altLang="en-US" dirty="0" smtClean="0"/>
              <a:t>실행자 기록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5576" y="2020069"/>
            <a:ext cx="7511347" cy="201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5575" y="4034383"/>
            <a:ext cx="7511347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83264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관리자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 의한 상태 변동을 모두 기록함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092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079992"/>
            <a:ext cx="93610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입금완료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079992"/>
            <a:ext cx="151216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배송준비</a:t>
            </a:r>
            <a:endParaRPr lang="ko-KR" altLang="en-US" sz="1400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1259632" y="223388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2079992"/>
            <a:ext cx="122413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배송 중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2079992"/>
            <a:ext cx="1008112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배송 완료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948264" y="2079992"/>
            <a:ext cx="115212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거래 완료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5" idx="3"/>
            <a:endCxn id="9" idx="1"/>
          </p:cNvCxnSpPr>
          <p:nvPr/>
        </p:nvCxnSpPr>
        <p:spPr>
          <a:xfrm>
            <a:off x="3059832" y="2233881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3"/>
            <a:endCxn id="10" idx="1"/>
          </p:cNvCxnSpPr>
          <p:nvPr/>
        </p:nvCxnSpPr>
        <p:spPr>
          <a:xfrm>
            <a:off x="4499992" y="223388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3"/>
            <a:endCxn id="11" idx="1"/>
          </p:cNvCxnSpPr>
          <p:nvPr/>
        </p:nvCxnSpPr>
        <p:spPr>
          <a:xfrm>
            <a:off x="6300192" y="223388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55776" y="1514381"/>
            <a:ext cx="261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물류업체 업무 범위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26006" y="2819817"/>
            <a:ext cx="108012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반품 요청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626006" y="3611905"/>
            <a:ext cx="108012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반품 완료</a:t>
            </a:r>
            <a:endParaRPr lang="ko-KR" altLang="en-US" sz="1400" dirty="0"/>
          </a:p>
        </p:txBody>
      </p:sp>
      <p:cxnSp>
        <p:nvCxnSpPr>
          <p:cNvPr id="29" name="꺾인 연결선 28"/>
          <p:cNvCxnSpPr>
            <a:stCxn id="10" idx="2"/>
            <a:endCxn id="27" idx="0"/>
          </p:cNvCxnSpPr>
          <p:nvPr/>
        </p:nvCxnSpPr>
        <p:spPr>
          <a:xfrm rot="5400000">
            <a:off x="5265077" y="2288758"/>
            <a:ext cx="432048" cy="6300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2"/>
            <a:endCxn id="28" idx="0"/>
          </p:cNvCxnSpPr>
          <p:nvPr/>
        </p:nvCxnSpPr>
        <p:spPr>
          <a:xfrm>
            <a:off x="5166066" y="3127594"/>
            <a:ext cx="0" cy="484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" idx="2"/>
            <a:endCxn id="38" idx="0"/>
          </p:cNvCxnSpPr>
          <p:nvPr/>
        </p:nvCxnSpPr>
        <p:spPr>
          <a:xfrm rot="16200000" flipH="1">
            <a:off x="5855111" y="2328793"/>
            <a:ext cx="432048" cy="5499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06075" y="2819817"/>
            <a:ext cx="108012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교환 요청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804248" y="5916161"/>
            <a:ext cx="108012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교환 완료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07300" y="4115961"/>
            <a:ext cx="1255879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배송 전 취소</a:t>
            </a:r>
            <a:endParaRPr lang="ko-KR" altLang="en-US" sz="1400" dirty="0"/>
          </a:p>
        </p:txBody>
      </p:sp>
      <p:cxnSp>
        <p:nvCxnSpPr>
          <p:cNvPr id="49" name="꺾인 연결선 48"/>
          <p:cNvCxnSpPr>
            <a:stCxn id="4" idx="2"/>
            <a:endCxn id="48" idx="0"/>
          </p:cNvCxnSpPr>
          <p:nvPr/>
        </p:nvCxnSpPr>
        <p:spPr>
          <a:xfrm rot="16200000" flipH="1">
            <a:off x="99314" y="3080035"/>
            <a:ext cx="1728192" cy="3436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7524" y="6217567"/>
            <a:ext cx="104411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취소 요청</a:t>
            </a:r>
            <a:endParaRPr lang="ko-KR" altLang="en-US" sz="1400" dirty="0"/>
          </a:p>
        </p:txBody>
      </p:sp>
      <p:cxnSp>
        <p:nvCxnSpPr>
          <p:cNvPr id="56" name="꺾인 연결선 55"/>
          <p:cNvCxnSpPr>
            <a:stCxn id="119" idx="2"/>
            <a:endCxn id="55" idx="0"/>
          </p:cNvCxnSpPr>
          <p:nvPr/>
        </p:nvCxnSpPr>
        <p:spPr>
          <a:xfrm rot="16200000" flipH="1">
            <a:off x="375347" y="5783332"/>
            <a:ext cx="373414" cy="4950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75554" y="6220743"/>
            <a:ext cx="104411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취소 완료</a:t>
            </a:r>
            <a:endParaRPr lang="en-US" altLang="ko-KR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6794308" y="3985900"/>
            <a:ext cx="11000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교환재배송준비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732240" y="4797152"/>
            <a:ext cx="122413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배송 중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34" idx="2"/>
            <a:endCxn id="40" idx="0"/>
          </p:cNvCxnSpPr>
          <p:nvPr/>
        </p:nvCxnSpPr>
        <p:spPr>
          <a:xfrm>
            <a:off x="7344308" y="450912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0" idx="2"/>
            <a:endCxn id="52" idx="0"/>
          </p:cNvCxnSpPr>
          <p:nvPr/>
        </p:nvCxnSpPr>
        <p:spPr>
          <a:xfrm>
            <a:off x="7344308" y="5104929"/>
            <a:ext cx="0" cy="307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40252" y="5412105"/>
            <a:ext cx="1008112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배송 완료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>
            <a:stCxn id="52" idx="2"/>
            <a:endCxn id="42" idx="0"/>
          </p:cNvCxnSpPr>
          <p:nvPr/>
        </p:nvCxnSpPr>
        <p:spPr>
          <a:xfrm>
            <a:off x="7344308" y="5719882"/>
            <a:ext cx="0" cy="196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18444" y="4570561"/>
            <a:ext cx="874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물류업체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업무 범위</a:t>
            </a:r>
            <a:endParaRPr lang="ko-KR" altLang="en-US" sz="1200" dirty="0"/>
          </a:p>
        </p:txBody>
      </p:sp>
      <p:cxnSp>
        <p:nvCxnSpPr>
          <p:cNvPr id="47" name="꺾인 연결선 46"/>
          <p:cNvCxnSpPr>
            <a:stCxn id="38" idx="2"/>
            <a:endCxn id="34" idx="0"/>
          </p:cNvCxnSpPr>
          <p:nvPr/>
        </p:nvCxnSpPr>
        <p:spPr>
          <a:xfrm rot="16200000" flipH="1">
            <a:off x="6416068" y="3057660"/>
            <a:ext cx="858306" cy="9981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83968" y="4135125"/>
            <a:ext cx="1255879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배송 후 취소</a:t>
            </a:r>
            <a:endParaRPr lang="ko-KR" altLang="en-US" sz="1400" dirty="0"/>
          </a:p>
        </p:txBody>
      </p:sp>
      <p:cxnSp>
        <p:nvCxnSpPr>
          <p:cNvPr id="69" name="꺾인 연결선 68"/>
          <p:cNvCxnSpPr>
            <a:stCxn id="53" idx="2"/>
            <a:endCxn id="208" idx="0"/>
          </p:cNvCxnSpPr>
          <p:nvPr/>
        </p:nvCxnSpPr>
        <p:spPr>
          <a:xfrm rot="16200000" flipH="1">
            <a:off x="4972932" y="4381877"/>
            <a:ext cx="465147" cy="5871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53" idx="2"/>
            <a:endCxn id="207" idx="0"/>
          </p:cNvCxnSpPr>
          <p:nvPr/>
        </p:nvCxnSpPr>
        <p:spPr>
          <a:xfrm rot="5400000">
            <a:off x="4077333" y="4073473"/>
            <a:ext cx="465147" cy="12040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28" idx="2"/>
            <a:endCxn id="53" idx="0"/>
          </p:cNvCxnSpPr>
          <p:nvPr/>
        </p:nvCxnSpPr>
        <p:spPr>
          <a:xfrm rot="5400000">
            <a:off x="4931266" y="3900324"/>
            <a:ext cx="215443" cy="2541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7504" y="5536376"/>
            <a:ext cx="41404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VA</a:t>
            </a:r>
            <a:endParaRPr lang="ko-KR" alt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475656" y="5536376"/>
            <a:ext cx="432048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CC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39552" y="5536376"/>
            <a:ext cx="383518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IB</a:t>
            </a:r>
            <a:endParaRPr lang="ko-KR" altLang="en-US" sz="1400" dirty="0"/>
          </a:p>
        </p:txBody>
      </p:sp>
      <p:cxnSp>
        <p:nvCxnSpPr>
          <p:cNvPr id="128" name="꺾인 연결선 127"/>
          <p:cNvCxnSpPr>
            <a:stCxn id="120" idx="2"/>
            <a:endCxn id="64" idx="0"/>
          </p:cNvCxnSpPr>
          <p:nvPr/>
        </p:nvCxnSpPr>
        <p:spPr>
          <a:xfrm rot="16200000" flipH="1">
            <a:off x="1756351" y="5779482"/>
            <a:ext cx="376590" cy="5059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30069" y="4855044"/>
            <a:ext cx="102611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전액 취소</a:t>
            </a:r>
            <a:endParaRPr lang="en-US" altLang="ko-KR" sz="1400" dirty="0" smtClean="0"/>
          </a:p>
        </p:txBody>
      </p:sp>
      <p:cxnSp>
        <p:nvCxnSpPr>
          <p:cNvPr id="190" name="꺾인 연결선 189"/>
          <p:cNvCxnSpPr>
            <a:stCxn id="121" idx="2"/>
            <a:endCxn id="55" idx="0"/>
          </p:cNvCxnSpPr>
          <p:nvPr/>
        </p:nvCxnSpPr>
        <p:spPr>
          <a:xfrm rot="16200000" flipH="1">
            <a:off x="583739" y="5991724"/>
            <a:ext cx="373414" cy="782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꺾인 연결선 194"/>
          <p:cNvCxnSpPr>
            <a:stCxn id="169" idx="2"/>
            <a:endCxn id="120" idx="0"/>
          </p:cNvCxnSpPr>
          <p:nvPr/>
        </p:nvCxnSpPr>
        <p:spPr>
          <a:xfrm rot="16200000" flipH="1">
            <a:off x="1230626" y="5075321"/>
            <a:ext cx="373555" cy="5485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169" idx="2"/>
            <a:endCxn id="121" idx="0"/>
          </p:cNvCxnSpPr>
          <p:nvPr/>
        </p:nvCxnSpPr>
        <p:spPr>
          <a:xfrm rot="5400000">
            <a:off x="750442" y="5143691"/>
            <a:ext cx="373555" cy="411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꺾인 연결선 200"/>
          <p:cNvCxnSpPr>
            <a:stCxn id="169" idx="2"/>
            <a:endCxn id="119" idx="0"/>
          </p:cNvCxnSpPr>
          <p:nvPr/>
        </p:nvCxnSpPr>
        <p:spPr>
          <a:xfrm rot="5400000">
            <a:off x="542050" y="4935299"/>
            <a:ext cx="373555" cy="8285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48" idx="2"/>
            <a:endCxn id="169" idx="0"/>
          </p:cNvCxnSpPr>
          <p:nvPr/>
        </p:nvCxnSpPr>
        <p:spPr>
          <a:xfrm>
            <a:off x="1135240" y="4423738"/>
            <a:ext cx="7886" cy="4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203848" y="4908049"/>
            <a:ext cx="1008112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부분 취소</a:t>
            </a:r>
            <a:endParaRPr lang="en-US" altLang="ko-KR" sz="1400" dirty="0" smtClean="0"/>
          </a:p>
        </p:txBody>
      </p:sp>
      <p:sp>
        <p:nvSpPr>
          <p:cNvPr id="208" name="TextBox 207"/>
          <p:cNvSpPr txBox="1"/>
          <p:nvPr/>
        </p:nvSpPr>
        <p:spPr>
          <a:xfrm>
            <a:off x="4986046" y="4908049"/>
            <a:ext cx="102611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전액 취소</a:t>
            </a:r>
            <a:endParaRPr lang="en-US" altLang="ko-KR" sz="1400" dirty="0" smtClean="0"/>
          </a:p>
        </p:txBody>
      </p:sp>
      <p:sp>
        <p:nvSpPr>
          <p:cNvPr id="209" name="TextBox 208"/>
          <p:cNvSpPr txBox="1"/>
          <p:nvPr/>
        </p:nvSpPr>
        <p:spPr>
          <a:xfrm>
            <a:off x="2699792" y="5556121"/>
            <a:ext cx="41404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VA</a:t>
            </a:r>
            <a:endParaRPr lang="ko-KR" altLang="en-US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3923928" y="5556121"/>
            <a:ext cx="41404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CC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131840" y="5556121"/>
            <a:ext cx="383518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IB</a:t>
            </a:r>
            <a:endParaRPr lang="ko-KR" altLang="en-US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031940" y="6256362"/>
            <a:ext cx="104411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취소 요청</a:t>
            </a:r>
            <a:endParaRPr lang="ko-KR" altLang="en-US" sz="14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472100" y="6256456"/>
            <a:ext cx="104411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취소 완료</a:t>
            </a:r>
            <a:endParaRPr lang="en-US" altLang="ko-KR" sz="1400" dirty="0" smtClean="0"/>
          </a:p>
        </p:txBody>
      </p:sp>
      <p:sp>
        <p:nvSpPr>
          <p:cNvPr id="218" name="TextBox 217"/>
          <p:cNvSpPr txBox="1"/>
          <p:nvPr/>
        </p:nvSpPr>
        <p:spPr>
          <a:xfrm>
            <a:off x="4644008" y="5556121"/>
            <a:ext cx="41404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VA</a:t>
            </a:r>
            <a:endParaRPr lang="ko-KR" altLang="en-US" sz="1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5886146" y="5556121"/>
            <a:ext cx="41404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CC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076056" y="5556121"/>
            <a:ext cx="383518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IB</a:t>
            </a:r>
            <a:endParaRPr lang="ko-KR" altLang="en-US" sz="1400" dirty="0"/>
          </a:p>
        </p:txBody>
      </p:sp>
      <p:cxnSp>
        <p:nvCxnSpPr>
          <p:cNvPr id="221" name="꺾인 연결선 220"/>
          <p:cNvCxnSpPr>
            <a:stCxn id="207" idx="2"/>
            <a:endCxn id="210" idx="0"/>
          </p:cNvCxnSpPr>
          <p:nvPr/>
        </p:nvCxnSpPr>
        <p:spPr>
          <a:xfrm rot="16200000" flipH="1">
            <a:off x="3749280" y="5174449"/>
            <a:ext cx="340295" cy="4230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>
            <a:stCxn id="207" idx="2"/>
            <a:endCxn id="211" idx="0"/>
          </p:cNvCxnSpPr>
          <p:nvPr/>
        </p:nvCxnSpPr>
        <p:spPr>
          <a:xfrm rot="5400000">
            <a:off x="3345605" y="5193821"/>
            <a:ext cx="340295" cy="3843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stCxn id="207" idx="2"/>
            <a:endCxn id="209" idx="0"/>
          </p:cNvCxnSpPr>
          <p:nvPr/>
        </p:nvCxnSpPr>
        <p:spPr>
          <a:xfrm rot="5400000">
            <a:off x="3137213" y="4985429"/>
            <a:ext cx="340295" cy="8010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209" idx="2"/>
            <a:endCxn id="215" idx="0"/>
          </p:cNvCxnSpPr>
          <p:nvPr/>
        </p:nvCxnSpPr>
        <p:spPr>
          <a:xfrm rot="16200000" flipH="1">
            <a:off x="3534174" y="5236538"/>
            <a:ext cx="392464" cy="16471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꺾인 연결선 232"/>
          <p:cNvCxnSpPr>
            <a:stCxn id="211" idx="2"/>
            <a:endCxn id="215" idx="0"/>
          </p:cNvCxnSpPr>
          <p:nvPr/>
        </p:nvCxnSpPr>
        <p:spPr>
          <a:xfrm rot="16200000" flipH="1">
            <a:off x="3742566" y="5444930"/>
            <a:ext cx="392464" cy="12303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>
            <a:stCxn id="210" idx="2"/>
            <a:endCxn id="215" idx="0"/>
          </p:cNvCxnSpPr>
          <p:nvPr/>
        </p:nvCxnSpPr>
        <p:spPr>
          <a:xfrm rot="16200000" flipH="1">
            <a:off x="4146242" y="5848606"/>
            <a:ext cx="392464" cy="4230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꺾인 연결선 239"/>
          <p:cNvCxnSpPr>
            <a:stCxn id="218" idx="2"/>
            <a:endCxn id="215" idx="0"/>
          </p:cNvCxnSpPr>
          <p:nvPr/>
        </p:nvCxnSpPr>
        <p:spPr>
          <a:xfrm rot="5400000">
            <a:off x="4506283" y="5911614"/>
            <a:ext cx="392464" cy="297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꺾인 연결선 242"/>
          <p:cNvCxnSpPr>
            <a:stCxn id="220" idx="2"/>
            <a:endCxn id="215" idx="0"/>
          </p:cNvCxnSpPr>
          <p:nvPr/>
        </p:nvCxnSpPr>
        <p:spPr>
          <a:xfrm rot="5400000">
            <a:off x="4714675" y="5703222"/>
            <a:ext cx="392464" cy="7138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208" idx="2"/>
            <a:endCxn id="218" idx="0"/>
          </p:cNvCxnSpPr>
          <p:nvPr/>
        </p:nvCxnSpPr>
        <p:spPr>
          <a:xfrm rot="5400000">
            <a:off x="5004920" y="5061937"/>
            <a:ext cx="340295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꺾인 연결선 248"/>
          <p:cNvCxnSpPr>
            <a:stCxn id="208" idx="2"/>
            <a:endCxn id="220" idx="0"/>
          </p:cNvCxnSpPr>
          <p:nvPr/>
        </p:nvCxnSpPr>
        <p:spPr>
          <a:xfrm rot="5400000">
            <a:off x="5213312" y="5270329"/>
            <a:ext cx="340295" cy="2312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꺾인 연결선 252"/>
          <p:cNvCxnSpPr>
            <a:stCxn id="208" idx="2"/>
            <a:endCxn id="219" idx="0"/>
          </p:cNvCxnSpPr>
          <p:nvPr/>
        </p:nvCxnSpPr>
        <p:spPr>
          <a:xfrm rot="16200000" flipH="1">
            <a:off x="5625989" y="5088940"/>
            <a:ext cx="340295" cy="594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255"/>
          <p:cNvCxnSpPr>
            <a:stCxn id="219" idx="2"/>
            <a:endCxn id="217" idx="0"/>
          </p:cNvCxnSpPr>
          <p:nvPr/>
        </p:nvCxnSpPr>
        <p:spPr>
          <a:xfrm rot="5400000">
            <a:off x="5847385" y="6010672"/>
            <a:ext cx="392558" cy="990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5" idx="3"/>
            <a:endCxn id="64" idx="1"/>
          </p:cNvCxnSpPr>
          <p:nvPr/>
        </p:nvCxnSpPr>
        <p:spPr>
          <a:xfrm>
            <a:off x="1331640" y="6371456"/>
            <a:ext cx="343914" cy="3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215" idx="3"/>
            <a:endCxn id="217" idx="1"/>
          </p:cNvCxnSpPr>
          <p:nvPr/>
        </p:nvCxnSpPr>
        <p:spPr>
          <a:xfrm>
            <a:off x="5076056" y="6410251"/>
            <a:ext cx="396044" cy="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52" idx="3"/>
            <a:endCxn id="10" idx="0"/>
          </p:cNvCxnSpPr>
          <p:nvPr/>
        </p:nvCxnSpPr>
        <p:spPr>
          <a:xfrm flipH="1" flipV="1">
            <a:off x="5796136" y="2079992"/>
            <a:ext cx="2052228" cy="3486002"/>
          </a:xfrm>
          <a:prstGeom prst="bentConnector4">
            <a:avLst>
              <a:gd name="adj1" fmla="val -49198"/>
              <a:gd name="adj2" fmla="val 1065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2005" y="600943"/>
            <a:ext cx="918102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장바구니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26595" y="1196752"/>
            <a:ext cx="112512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입금대기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75" idx="2"/>
            <a:endCxn id="4" idx="0"/>
          </p:cNvCxnSpPr>
          <p:nvPr/>
        </p:nvCxnSpPr>
        <p:spPr>
          <a:xfrm>
            <a:off x="791056" y="908720"/>
            <a:ext cx="524" cy="1171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75" idx="3"/>
            <a:endCxn id="76" idx="0"/>
          </p:cNvCxnSpPr>
          <p:nvPr/>
        </p:nvCxnSpPr>
        <p:spPr>
          <a:xfrm>
            <a:off x="1250107" y="754832"/>
            <a:ext cx="239051" cy="441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6" idx="2"/>
            <a:endCxn id="4" idx="0"/>
          </p:cNvCxnSpPr>
          <p:nvPr/>
        </p:nvCxnSpPr>
        <p:spPr>
          <a:xfrm rot="5400000">
            <a:off x="852638" y="1443471"/>
            <a:ext cx="575463" cy="6975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제목 1"/>
          <p:cNvSpPr txBox="1">
            <a:spLocks/>
          </p:cNvSpPr>
          <p:nvPr/>
        </p:nvSpPr>
        <p:spPr>
          <a:xfrm>
            <a:off x="457200" y="11663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주문 변경 과정은 </a:t>
            </a:r>
            <a:r>
              <a:rPr lang="en-US" altLang="ko-KR" dirty="0" smtClean="0"/>
              <a:t>life cycle</a:t>
            </a:r>
            <a:r>
              <a:rPr lang="ko-KR" altLang="en-US" dirty="0" smtClean="0"/>
              <a:t>로 제한됨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262361" y="534690"/>
            <a:ext cx="115212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주문 상태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6948264" y="908720"/>
            <a:ext cx="1862269" cy="76944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VA </a:t>
            </a:r>
            <a:r>
              <a:rPr lang="ko-KR" altLang="en-US" sz="1100" dirty="0" smtClean="0"/>
              <a:t>가상계좌</a:t>
            </a:r>
            <a:endParaRPr lang="en-US" altLang="ko-KR" sz="1100" dirty="0" smtClean="0"/>
          </a:p>
          <a:p>
            <a:r>
              <a:rPr lang="en-US" altLang="ko-KR" sz="1100" dirty="0"/>
              <a:t>I</a:t>
            </a:r>
            <a:r>
              <a:rPr lang="en-US" altLang="ko-KR" sz="1100" dirty="0" smtClean="0"/>
              <a:t>B </a:t>
            </a:r>
            <a:r>
              <a:rPr lang="ko-KR" altLang="en-US" sz="1100" dirty="0" smtClean="0"/>
              <a:t>인터넷 </a:t>
            </a:r>
            <a:r>
              <a:rPr lang="ko-KR" altLang="en-US" sz="1100" dirty="0" err="1" smtClean="0"/>
              <a:t>뱅킹</a:t>
            </a:r>
            <a:endParaRPr lang="en-US" altLang="ko-KR" sz="1100" dirty="0" smtClean="0"/>
          </a:p>
          <a:p>
            <a:r>
              <a:rPr lang="en-US" altLang="ko-KR" sz="1100" dirty="0" smtClean="0"/>
              <a:t>BT </a:t>
            </a:r>
            <a:r>
              <a:rPr lang="ko-KR" altLang="en-US" sz="1100" dirty="0" smtClean="0"/>
              <a:t>계좌이체</a:t>
            </a:r>
            <a:endParaRPr lang="en-US" altLang="ko-KR" sz="1100" dirty="0" smtClean="0"/>
          </a:p>
          <a:p>
            <a:r>
              <a:rPr lang="en-US" altLang="ko-KR" sz="1100" dirty="0" smtClean="0"/>
              <a:t>CC </a:t>
            </a:r>
            <a:r>
              <a:rPr lang="ko-KR" altLang="en-US" sz="1100" dirty="0" smtClean="0"/>
              <a:t>신용카드</a:t>
            </a:r>
            <a:endParaRPr lang="en-US" altLang="ko-KR" sz="1100" dirty="0" smtClean="0"/>
          </a:p>
        </p:txBody>
      </p:sp>
      <p:sp>
        <p:nvSpPr>
          <p:cNvPr id="225" name="오른쪽 중괄호 224"/>
          <p:cNvSpPr/>
          <p:nvPr/>
        </p:nvSpPr>
        <p:spPr>
          <a:xfrm rot="16200000">
            <a:off x="3878223" y="335418"/>
            <a:ext cx="124138" cy="3243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오른쪽 중괄호 225"/>
          <p:cNvSpPr/>
          <p:nvPr/>
        </p:nvSpPr>
        <p:spPr>
          <a:xfrm>
            <a:off x="7956376" y="3919682"/>
            <a:ext cx="144016" cy="1770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TextBox 227"/>
          <p:cNvSpPr txBox="1"/>
          <p:nvPr/>
        </p:nvSpPr>
        <p:spPr>
          <a:xfrm>
            <a:off x="2594703" y="631874"/>
            <a:ext cx="372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주문 상태는 논리적 순서에 따른 변경만 가능함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48610" y="5536376"/>
            <a:ext cx="383518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BT</a:t>
            </a:r>
            <a:endParaRPr lang="ko-KR" altLang="en-US" sz="1400" dirty="0"/>
          </a:p>
        </p:txBody>
      </p:sp>
      <p:cxnSp>
        <p:nvCxnSpPr>
          <p:cNvPr id="103" name="꺾인 연결선 102"/>
          <p:cNvCxnSpPr>
            <a:stCxn id="169" idx="2"/>
            <a:endCxn id="102" idx="0"/>
          </p:cNvCxnSpPr>
          <p:nvPr/>
        </p:nvCxnSpPr>
        <p:spPr>
          <a:xfrm rot="5400000">
            <a:off x="954971" y="5348220"/>
            <a:ext cx="373555" cy="27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02" idx="2"/>
            <a:endCxn id="55" idx="0"/>
          </p:cNvCxnSpPr>
          <p:nvPr/>
        </p:nvCxnSpPr>
        <p:spPr>
          <a:xfrm rot="5400000">
            <a:off x="788269" y="5865467"/>
            <a:ext cx="373414" cy="3307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538647" y="5556120"/>
            <a:ext cx="383518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BT</a:t>
            </a:r>
            <a:endParaRPr lang="ko-KR" altLang="en-US" sz="1400" dirty="0"/>
          </a:p>
        </p:txBody>
      </p:sp>
      <p:cxnSp>
        <p:nvCxnSpPr>
          <p:cNvPr id="110" name="꺾인 연결선 109"/>
          <p:cNvCxnSpPr>
            <a:stCxn id="207" idx="2"/>
            <a:endCxn id="109" idx="0"/>
          </p:cNvCxnSpPr>
          <p:nvPr/>
        </p:nvCxnSpPr>
        <p:spPr>
          <a:xfrm rot="16200000" flipH="1">
            <a:off x="3549008" y="5374722"/>
            <a:ext cx="340294" cy="22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09" idx="2"/>
            <a:endCxn id="215" idx="0"/>
          </p:cNvCxnSpPr>
          <p:nvPr/>
        </p:nvCxnSpPr>
        <p:spPr>
          <a:xfrm rot="16200000" flipH="1">
            <a:off x="3945970" y="5648333"/>
            <a:ext cx="392465" cy="8235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445621" y="5550445"/>
            <a:ext cx="383518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BT</a:t>
            </a:r>
            <a:endParaRPr lang="ko-KR" altLang="en-US" sz="1400" dirty="0"/>
          </a:p>
        </p:txBody>
      </p:sp>
      <p:cxnSp>
        <p:nvCxnSpPr>
          <p:cNvPr id="118" name="꺾인 연결선 117"/>
          <p:cNvCxnSpPr>
            <a:stCxn id="208" idx="2"/>
            <a:endCxn id="117" idx="0"/>
          </p:cNvCxnSpPr>
          <p:nvPr/>
        </p:nvCxnSpPr>
        <p:spPr>
          <a:xfrm rot="16200000" flipH="1">
            <a:off x="5400932" y="5313996"/>
            <a:ext cx="334619" cy="138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117" idx="2"/>
            <a:endCxn id="215" idx="0"/>
          </p:cNvCxnSpPr>
          <p:nvPr/>
        </p:nvCxnSpPr>
        <p:spPr>
          <a:xfrm rot="5400000">
            <a:off x="4896619" y="5515601"/>
            <a:ext cx="398140" cy="10833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0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4180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주문 변경 과정은 </a:t>
            </a:r>
            <a:r>
              <a:rPr lang="en-US" altLang="ko-KR" dirty="0"/>
              <a:t>life cycle</a:t>
            </a:r>
            <a:r>
              <a:rPr lang="ko-KR" altLang="en-US" dirty="0"/>
              <a:t>로 제한됨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230425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주문 상세 페이지에서 해당 주문의 진행 가능한 상태를 표시함</a:t>
            </a:r>
            <a:endParaRPr lang="en-US" altLang="ko-KR" dirty="0" smtClean="0"/>
          </a:p>
          <a:p>
            <a:r>
              <a:rPr lang="ko-KR" altLang="en-US" dirty="0" smtClean="0"/>
              <a:t>관리자가 상태 변경 시 변경 사유를 입력할 수 있음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8748464" cy="242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899592" y="4804893"/>
            <a:ext cx="288032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5020917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57332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신용카드 결제이며 배송 전이라서 </a:t>
            </a:r>
            <a:endParaRPr lang="en-US" altLang="ko-KR" dirty="0" smtClean="0"/>
          </a:p>
          <a:p>
            <a:r>
              <a:rPr lang="ko-KR" altLang="en-US" dirty="0" smtClean="0"/>
              <a:t>일반 관리자가 </a:t>
            </a:r>
            <a:r>
              <a:rPr lang="en-US" altLang="ko-KR" dirty="0" smtClean="0"/>
              <a:t>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</a:t>
            </a:r>
            <a:r>
              <a:rPr lang="ko-KR" altLang="en-US" dirty="0" smtClean="0"/>
              <a:t>로 상태 변경이 가능한 주문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70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4180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일반관리자는 주문 취소 </a:t>
            </a:r>
            <a:r>
              <a:rPr lang="ko-KR" altLang="en-US"/>
              <a:t>요청만 </a:t>
            </a:r>
            <a:r>
              <a:rPr lang="ko-KR" altLang="en-US" smtClean="0"/>
              <a:t>가능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832648"/>
          </a:xfrm>
        </p:spPr>
        <p:txBody>
          <a:bodyPr>
            <a:normAutofit/>
          </a:bodyPr>
          <a:lstStyle/>
          <a:p>
            <a:r>
              <a:rPr lang="ko-KR" altLang="en-US" dirty="0"/>
              <a:t>주문 상세 페이지에서 </a:t>
            </a:r>
            <a:r>
              <a:rPr lang="ko-KR" altLang="en-US" dirty="0" smtClean="0"/>
              <a:t>취소 요청하면 </a:t>
            </a:r>
            <a:endParaRPr lang="en-US" altLang="ko-KR" dirty="0" smtClean="0"/>
          </a:p>
          <a:p>
            <a:r>
              <a:rPr lang="ko-KR" altLang="en-US" dirty="0" smtClean="0"/>
              <a:t>취소 사유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환불 계좌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차감액을</a:t>
            </a:r>
            <a:r>
              <a:rPr lang="ko-KR" altLang="en-US" dirty="0" smtClean="0"/>
              <a:t> 입력하여 취소 관리자에게 통보함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21" y="2636912"/>
            <a:ext cx="9036496" cy="2557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259632" y="3284984"/>
            <a:ext cx="180020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3271266"/>
            <a:ext cx="1872208" cy="5177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16216" y="3242121"/>
            <a:ext cx="1872208" cy="2880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494" y="4005064"/>
            <a:ext cx="1872208" cy="5177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4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8862719" cy="32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4180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취소 관리자만 </a:t>
            </a:r>
            <a:r>
              <a:rPr lang="ko-KR" altLang="en-US" dirty="0" smtClean="0"/>
              <a:t>취소 확정 가능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83264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취소 관리자는 주문 </a:t>
            </a:r>
            <a:r>
              <a:rPr lang="ko-KR" altLang="en-US" dirty="0"/>
              <a:t>상세 페이지에서 </a:t>
            </a:r>
            <a:r>
              <a:rPr lang="ko-KR" altLang="en-US" dirty="0" err="1" smtClean="0"/>
              <a:t>취소확정할</a:t>
            </a:r>
            <a:r>
              <a:rPr lang="ko-KR" altLang="en-US" dirty="0" smtClean="0"/>
              <a:t> 때</a:t>
            </a:r>
            <a:endParaRPr lang="en-US" altLang="ko-KR" dirty="0" smtClean="0"/>
          </a:p>
          <a:p>
            <a:r>
              <a:rPr lang="ko-KR" altLang="en-US" dirty="0" err="1" smtClean="0"/>
              <a:t>환불요청액을</a:t>
            </a:r>
            <a:r>
              <a:rPr lang="ko-KR" altLang="en-US" dirty="0" smtClean="0"/>
              <a:t> 확인할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수기 취소 완료를 반드시 선택해야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3784847"/>
            <a:ext cx="180020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67944" y="3633972"/>
            <a:ext cx="1872208" cy="5177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5762402"/>
            <a:ext cx="1656184" cy="2588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8024" y="5773414"/>
            <a:ext cx="1440160" cy="3918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7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9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079992"/>
            <a:ext cx="792088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Paid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2079992"/>
            <a:ext cx="1512168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Prepare delivery</a:t>
            </a:r>
            <a:endParaRPr lang="ko-KR" altLang="en-US" sz="1400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1187624" y="223388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2079992"/>
            <a:ext cx="1224136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On delivery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2079992"/>
            <a:ext cx="1008112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Delivered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948264" y="2079992"/>
            <a:ext cx="1152128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Completed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5" idx="3"/>
            <a:endCxn id="9" idx="1"/>
          </p:cNvCxnSpPr>
          <p:nvPr/>
        </p:nvCxnSpPr>
        <p:spPr>
          <a:xfrm>
            <a:off x="3059832" y="2233881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3"/>
            <a:endCxn id="10" idx="1"/>
          </p:cNvCxnSpPr>
          <p:nvPr/>
        </p:nvCxnSpPr>
        <p:spPr>
          <a:xfrm>
            <a:off x="4499992" y="223388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3"/>
            <a:endCxn id="11" idx="1"/>
          </p:cNvCxnSpPr>
          <p:nvPr/>
        </p:nvCxnSpPr>
        <p:spPr>
          <a:xfrm>
            <a:off x="6300192" y="223388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55776" y="1514381"/>
            <a:ext cx="261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Delivery admin range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26006" y="2819817"/>
            <a:ext cx="1080120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Return Requested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626006" y="3611905"/>
            <a:ext cx="1080120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Returned</a:t>
            </a:r>
            <a:endParaRPr lang="ko-KR" altLang="en-US" sz="1400" dirty="0"/>
          </a:p>
        </p:txBody>
      </p:sp>
      <p:cxnSp>
        <p:nvCxnSpPr>
          <p:cNvPr id="29" name="꺾인 연결선 28"/>
          <p:cNvCxnSpPr>
            <a:stCxn id="10" idx="2"/>
            <a:endCxn id="27" idx="0"/>
          </p:cNvCxnSpPr>
          <p:nvPr/>
        </p:nvCxnSpPr>
        <p:spPr>
          <a:xfrm rot="5400000">
            <a:off x="5265077" y="2288758"/>
            <a:ext cx="432048" cy="6300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2"/>
            <a:endCxn id="28" idx="0"/>
          </p:cNvCxnSpPr>
          <p:nvPr/>
        </p:nvCxnSpPr>
        <p:spPr>
          <a:xfrm>
            <a:off x="5166066" y="3343037"/>
            <a:ext cx="0" cy="2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" idx="2"/>
            <a:endCxn id="38" idx="0"/>
          </p:cNvCxnSpPr>
          <p:nvPr/>
        </p:nvCxnSpPr>
        <p:spPr>
          <a:xfrm rot="16200000" flipH="1">
            <a:off x="5855111" y="2328793"/>
            <a:ext cx="432048" cy="5499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06075" y="2819817"/>
            <a:ext cx="1080120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Exchange Requested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804248" y="5916161"/>
            <a:ext cx="1080120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Exchanged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07300" y="4115961"/>
            <a:ext cx="1255879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Pre-delivery</a:t>
            </a:r>
          </a:p>
          <a:p>
            <a:pPr algn="ctr"/>
            <a:r>
              <a:rPr lang="en-US" altLang="ko-KR" sz="1400" dirty="0" smtClean="0"/>
              <a:t>Cancel</a:t>
            </a:r>
            <a:endParaRPr lang="ko-KR" altLang="en-US" sz="1400" dirty="0"/>
          </a:p>
        </p:txBody>
      </p:sp>
      <p:cxnSp>
        <p:nvCxnSpPr>
          <p:cNvPr id="49" name="꺾인 연결선 48"/>
          <p:cNvCxnSpPr>
            <a:stCxn id="4" idx="2"/>
            <a:endCxn id="48" idx="0"/>
          </p:cNvCxnSpPr>
          <p:nvPr/>
        </p:nvCxnSpPr>
        <p:spPr>
          <a:xfrm rot="16200000" flipH="1">
            <a:off x="99314" y="3080035"/>
            <a:ext cx="1728192" cy="3436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7524" y="6113021"/>
            <a:ext cx="1044116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Cancel</a:t>
            </a:r>
          </a:p>
          <a:p>
            <a:pPr algn="ctr"/>
            <a:r>
              <a:rPr lang="en-US" altLang="ko-KR" sz="1400" dirty="0" smtClean="0"/>
              <a:t>Requested</a:t>
            </a:r>
            <a:endParaRPr lang="ko-KR" altLang="en-US" sz="1400" dirty="0"/>
          </a:p>
        </p:txBody>
      </p:sp>
      <p:cxnSp>
        <p:nvCxnSpPr>
          <p:cNvPr id="56" name="꺾인 연결선 55"/>
          <p:cNvCxnSpPr>
            <a:stCxn id="119" idx="2"/>
            <a:endCxn id="55" idx="0"/>
          </p:cNvCxnSpPr>
          <p:nvPr/>
        </p:nvCxnSpPr>
        <p:spPr>
          <a:xfrm rot="16200000" flipH="1">
            <a:off x="463624" y="5767063"/>
            <a:ext cx="268868" cy="4230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75554" y="6220743"/>
            <a:ext cx="104411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Cancelled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94308" y="3933056"/>
            <a:ext cx="1100000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 </a:t>
            </a:r>
            <a:r>
              <a:rPr lang="en-US" altLang="ko-KR" sz="1400" dirty="0"/>
              <a:t>delivery</a:t>
            </a:r>
          </a:p>
          <a:p>
            <a:pPr algn="ctr"/>
            <a:r>
              <a:rPr lang="en-US" altLang="ko-KR" sz="1400" dirty="0" smtClean="0"/>
              <a:t>ready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732240" y="4980057"/>
            <a:ext cx="1224136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On delivery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34" idx="2"/>
            <a:endCxn id="40" idx="0"/>
          </p:cNvCxnSpPr>
          <p:nvPr/>
        </p:nvCxnSpPr>
        <p:spPr>
          <a:xfrm>
            <a:off x="7344308" y="4456276"/>
            <a:ext cx="0" cy="52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0" idx="2"/>
            <a:endCxn id="52" idx="0"/>
          </p:cNvCxnSpPr>
          <p:nvPr/>
        </p:nvCxnSpPr>
        <p:spPr>
          <a:xfrm>
            <a:off x="7344308" y="5287834"/>
            <a:ext cx="0" cy="124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40252" y="5412105"/>
            <a:ext cx="1008112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Delivered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>
            <a:stCxn id="52" idx="2"/>
            <a:endCxn id="42" idx="0"/>
          </p:cNvCxnSpPr>
          <p:nvPr/>
        </p:nvCxnSpPr>
        <p:spPr>
          <a:xfrm>
            <a:off x="7344308" y="5719882"/>
            <a:ext cx="0" cy="196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18445" y="434475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Delivery </a:t>
            </a:r>
          </a:p>
          <a:p>
            <a:pPr algn="ctr"/>
            <a:r>
              <a:rPr lang="en-US" altLang="ko-KR" sz="1200" dirty="0" smtClean="0"/>
              <a:t>admin </a:t>
            </a:r>
          </a:p>
          <a:p>
            <a:pPr algn="ctr"/>
            <a:r>
              <a:rPr lang="en-US" altLang="ko-KR" sz="1200" dirty="0" smtClean="0"/>
              <a:t>range</a:t>
            </a:r>
            <a:endParaRPr lang="ko-KR" altLang="en-US" sz="1200" dirty="0"/>
          </a:p>
        </p:txBody>
      </p:sp>
      <p:cxnSp>
        <p:nvCxnSpPr>
          <p:cNvPr id="47" name="꺾인 연결선 46"/>
          <p:cNvCxnSpPr>
            <a:stCxn id="38" idx="2"/>
            <a:endCxn id="34" idx="0"/>
          </p:cNvCxnSpPr>
          <p:nvPr/>
        </p:nvCxnSpPr>
        <p:spPr>
          <a:xfrm rot="16200000" flipH="1">
            <a:off x="6550212" y="3138959"/>
            <a:ext cx="590019" cy="9981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83968" y="4135125"/>
            <a:ext cx="1255879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Post-delivery</a:t>
            </a:r>
          </a:p>
          <a:p>
            <a:pPr algn="ctr"/>
            <a:r>
              <a:rPr lang="en-US" altLang="ko-KR" sz="1400" dirty="0" smtClean="0"/>
              <a:t>Cancel</a:t>
            </a:r>
            <a:endParaRPr lang="ko-KR" altLang="en-US" sz="1400" dirty="0"/>
          </a:p>
        </p:txBody>
      </p:sp>
      <p:cxnSp>
        <p:nvCxnSpPr>
          <p:cNvPr id="69" name="꺾인 연결선 68"/>
          <p:cNvCxnSpPr>
            <a:stCxn id="53" idx="2"/>
            <a:endCxn id="208" idx="0"/>
          </p:cNvCxnSpPr>
          <p:nvPr/>
        </p:nvCxnSpPr>
        <p:spPr>
          <a:xfrm rot="16200000" flipH="1">
            <a:off x="5080653" y="4489599"/>
            <a:ext cx="249704" cy="5871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53" idx="2"/>
            <a:endCxn id="207" idx="0"/>
          </p:cNvCxnSpPr>
          <p:nvPr/>
        </p:nvCxnSpPr>
        <p:spPr>
          <a:xfrm rot="5400000">
            <a:off x="4185054" y="4181195"/>
            <a:ext cx="249704" cy="12040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28" idx="2"/>
            <a:endCxn id="53" idx="0"/>
          </p:cNvCxnSpPr>
          <p:nvPr/>
        </p:nvCxnSpPr>
        <p:spPr>
          <a:xfrm rot="5400000">
            <a:off x="4931266" y="3900324"/>
            <a:ext cx="215443" cy="2541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79512" y="5536376"/>
            <a:ext cx="41404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VA</a:t>
            </a:r>
            <a:endParaRPr lang="ko-KR" alt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619672" y="5536376"/>
            <a:ext cx="432048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CC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0090" y="5536376"/>
            <a:ext cx="383518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IB</a:t>
            </a:r>
            <a:endParaRPr lang="ko-KR" altLang="en-US" sz="1400" dirty="0"/>
          </a:p>
        </p:txBody>
      </p:sp>
      <p:cxnSp>
        <p:nvCxnSpPr>
          <p:cNvPr id="128" name="꺾인 연결선 127"/>
          <p:cNvCxnSpPr>
            <a:stCxn id="120" idx="2"/>
            <a:endCxn id="64" idx="0"/>
          </p:cNvCxnSpPr>
          <p:nvPr/>
        </p:nvCxnSpPr>
        <p:spPr>
          <a:xfrm rot="16200000" flipH="1">
            <a:off x="1828359" y="5851490"/>
            <a:ext cx="376590" cy="3619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30069" y="4855044"/>
            <a:ext cx="102611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전액 취소</a:t>
            </a:r>
            <a:endParaRPr lang="en-US" altLang="ko-KR" sz="1400" dirty="0" smtClean="0"/>
          </a:p>
        </p:txBody>
      </p:sp>
      <p:cxnSp>
        <p:nvCxnSpPr>
          <p:cNvPr id="190" name="꺾인 연결선 189"/>
          <p:cNvCxnSpPr>
            <a:stCxn id="121" idx="2"/>
            <a:endCxn id="55" idx="0"/>
          </p:cNvCxnSpPr>
          <p:nvPr/>
        </p:nvCxnSpPr>
        <p:spPr>
          <a:xfrm rot="5400000">
            <a:off x="696282" y="5957454"/>
            <a:ext cx="268868" cy="422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꺾인 연결선 194"/>
          <p:cNvCxnSpPr>
            <a:stCxn id="169" idx="2"/>
            <a:endCxn id="120" idx="0"/>
          </p:cNvCxnSpPr>
          <p:nvPr/>
        </p:nvCxnSpPr>
        <p:spPr>
          <a:xfrm rot="16200000" flipH="1">
            <a:off x="1302634" y="5003313"/>
            <a:ext cx="373555" cy="6925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169" idx="2"/>
            <a:endCxn id="121" idx="0"/>
          </p:cNvCxnSpPr>
          <p:nvPr/>
        </p:nvCxnSpPr>
        <p:spPr>
          <a:xfrm rot="5400000">
            <a:off x="810711" y="5203960"/>
            <a:ext cx="373555" cy="291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꺾인 연결선 200"/>
          <p:cNvCxnSpPr>
            <a:stCxn id="169" idx="2"/>
            <a:endCxn id="119" idx="0"/>
          </p:cNvCxnSpPr>
          <p:nvPr/>
        </p:nvCxnSpPr>
        <p:spPr>
          <a:xfrm rot="5400000">
            <a:off x="578054" y="4971303"/>
            <a:ext cx="373555" cy="7565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48" idx="2"/>
            <a:endCxn id="169" idx="0"/>
          </p:cNvCxnSpPr>
          <p:nvPr/>
        </p:nvCxnSpPr>
        <p:spPr>
          <a:xfrm>
            <a:off x="1135240" y="4639181"/>
            <a:ext cx="7886" cy="21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203848" y="4908049"/>
            <a:ext cx="1008112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부분 취소</a:t>
            </a:r>
            <a:endParaRPr lang="en-US" altLang="ko-KR" sz="1400" dirty="0" smtClean="0"/>
          </a:p>
        </p:txBody>
      </p:sp>
      <p:sp>
        <p:nvSpPr>
          <p:cNvPr id="208" name="TextBox 207"/>
          <p:cNvSpPr txBox="1"/>
          <p:nvPr/>
        </p:nvSpPr>
        <p:spPr>
          <a:xfrm>
            <a:off x="4986046" y="4908049"/>
            <a:ext cx="102611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전액 취소</a:t>
            </a:r>
            <a:endParaRPr lang="en-US" altLang="ko-KR" sz="1400" dirty="0" smtClean="0"/>
          </a:p>
        </p:txBody>
      </p:sp>
      <p:sp>
        <p:nvSpPr>
          <p:cNvPr id="209" name="TextBox 208"/>
          <p:cNvSpPr txBox="1"/>
          <p:nvPr/>
        </p:nvSpPr>
        <p:spPr>
          <a:xfrm>
            <a:off x="2627784" y="5556121"/>
            <a:ext cx="41404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VA</a:t>
            </a:r>
            <a:endParaRPr lang="ko-KR" altLang="en-US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3923928" y="5556121"/>
            <a:ext cx="41404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CC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089312" y="5556121"/>
            <a:ext cx="383518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IB</a:t>
            </a:r>
            <a:endParaRPr lang="ko-KR" altLang="en-US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031940" y="6146140"/>
            <a:ext cx="1044116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Cancel</a:t>
            </a:r>
          </a:p>
          <a:p>
            <a:pPr algn="ctr"/>
            <a:r>
              <a:rPr lang="en-US" altLang="ko-KR" sz="1400" dirty="0" smtClean="0"/>
              <a:t>Requested</a:t>
            </a:r>
            <a:endParaRPr lang="ko-KR" altLang="en-US" sz="14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472100" y="6256456"/>
            <a:ext cx="104411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Cancelled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4572000" y="5556121"/>
            <a:ext cx="41404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VA</a:t>
            </a:r>
            <a:endParaRPr lang="ko-KR" altLang="en-US" sz="1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5886146" y="5556121"/>
            <a:ext cx="41404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CC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052578" y="5556121"/>
            <a:ext cx="383518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IB</a:t>
            </a:r>
            <a:endParaRPr lang="ko-KR" altLang="en-US" sz="1400" dirty="0"/>
          </a:p>
        </p:txBody>
      </p:sp>
      <p:cxnSp>
        <p:nvCxnSpPr>
          <p:cNvPr id="221" name="꺾인 연결선 220"/>
          <p:cNvCxnSpPr>
            <a:stCxn id="207" idx="2"/>
            <a:endCxn id="210" idx="0"/>
          </p:cNvCxnSpPr>
          <p:nvPr/>
        </p:nvCxnSpPr>
        <p:spPr>
          <a:xfrm rot="16200000" flipH="1">
            <a:off x="3749280" y="5174449"/>
            <a:ext cx="340295" cy="4230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>
            <a:stCxn id="207" idx="2"/>
            <a:endCxn id="211" idx="0"/>
          </p:cNvCxnSpPr>
          <p:nvPr/>
        </p:nvCxnSpPr>
        <p:spPr>
          <a:xfrm rot="5400000">
            <a:off x="3324341" y="5172557"/>
            <a:ext cx="340295" cy="4268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stCxn id="207" idx="2"/>
            <a:endCxn id="209" idx="0"/>
          </p:cNvCxnSpPr>
          <p:nvPr/>
        </p:nvCxnSpPr>
        <p:spPr>
          <a:xfrm rot="5400000">
            <a:off x="3101209" y="4949425"/>
            <a:ext cx="340295" cy="8730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209" idx="2"/>
            <a:endCxn id="215" idx="0"/>
          </p:cNvCxnSpPr>
          <p:nvPr/>
        </p:nvCxnSpPr>
        <p:spPr>
          <a:xfrm rot="16200000" flipH="1">
            <a:off x="3553281" y="5145423"/>
            <a:ext cx="282242" cy="17191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꺾인 연결선 232"/>
          <p:cNvCxnSpPr>
            <a:stCxn id="211" idx="2"/>
            <a:endCxn id="215" idx="0"/>
          </p:cNvCxnSpPr>
          <p:nvPr/>
        </p:nvCxnSpPr>
        <p:spPr>
          <a:xfrm rot="16200000" flipH="1">
            <a:off x="3776413" y="5368555"/>
            <a:ext cx="282242" cy="12729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>
            <a:stCxn id="210" idx="2"/>
            <a:endCxn id="215" idx="0"/>
          </p:cNvCxnSpPr>
          <p:nvPr/>
        </p:nvCxnSpPr>
        <p:spPr>
          <a:xfrm rot="16200000" flipH="1">
            <a:off x="4201353" y="5793495"/>
            <a:ext cx="282242" cy="4230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꺾인 연결선 239"/>
          <p:cNvCxnSpPr>
            <a:stCxn id="218" idx="2"/>
            <a:endCxn id="215" idx="0"/>
          </p:cNvCxnSpPr>
          <p:nvPr/>
        </p:nvCxnSpPr>
        <p:spPr>
          <a:xfrm rot="5400000">
            <a:off x="4525390" y="5892507"/>
            <a:ext cx="282242" cy="2250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꺾인 연결선 242"/>
          <p:cNvCxnSpPr>
            <a:stCxn id="220" idx="2"/>
            <a:endCxn id="215" idx="0"/>
          </p:cNvCxnSpPr>
          <p:nvPr/>
        </p:nvCxnSpPr>
        <p:spPr>
          <a:xfrm rot="5400000">
            <a:off x="4758047" y="5659850"/>
            <a:ext cx="282242" cy="6903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208" idx="2"/>
            <a:endCxn id="218" idx="0"/>
          </p:cNvCxnSpPr>
          <p:nvPr/>
        </p:nvCxnSpPr>
        <p:spPr>
          <a:xfrm rot="5400000">
            <a:off x="4968916" y="5025933"/>
            <a:ext cx="340295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꺾인 연결선 248"/>
          <p:cNvCxnSpPr>
            <a:stCxn id="208" idx="2"/>
            <a:endCxn id="220" idx="0"/>
          </p:cNvCxnSpPr>
          <p:nvPr/>
        </p:nvCxnSpPr>
        <p:spPr>
          <a:xfrm rot="5400000">
            <a:off x="5201573" y="5258590"/>
            <a:ext cx="340295" cy="2547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꺾인 연결선 252"/>
          <p:cNvCxnSpPr>
            <a:stCxn id="208" idx="2"/>
            <a:endCxn id="219" idx="0"/>
          </p:cNvCxnSpPr>
          <p:nvPr/>
        </p:nvCxnSpPr>
        <p:spPr>
          <a:xfrm rot="16200000" flipH="1">
            <a:off x="5625989" y="5088940"/>
            <a:ext cx="340295" cy="594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255"/>
          <p:cNvCxnSpPr>
            <a:stCxn id="219" idx="2"/>
            <a:endCxn id="217" idx="0"/>
          </p:cNvCxnSpPr>
          <p:nvPr/>
        </p:nvCxnSpPr>
        <p:spPr>
          <a:xfrm rot="5400000">
            <a:off x="5847385" y="6010672"/>
            <a:ext cx="392558" cy="990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5" idx="3"/>
            <a:endCxn id="64" idx="1"/>
          </p:cNvCxnSpPr>
          <p:nvPr/>
        </p:nvCxnSpPr>
        <p:spPr>
          <a:xfrm>
            <a:off x="1331640" y="6374631"/>
            <a:ext cx="3439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215" idx="3"/>
            <a:endCxn id="217" idx="1"/>
          </p:cNvCxnSpPr>
          <p:nvPr/>
        </p:nvCxnSpPr>
        <p:spPr>
          <a:xfrm>
            <a:off x="5076056" y="6407750"/>
            <a:ext cx="396044" cy="2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52" idx="3"/>
            <a:endCxn id="10" idx="0"/>
          </p:cNvCxnSpPr>
          <p:nvPr/>
        </p:nvCxnSpPr>
        <p:spPr>
          <a:xfrm flipH="1" flipV="1">
            <a:off x="5796136" y="2079992"/>
            <a:ext cx="2052228" cy="3486002"/>
          </a:xfrm>
          <a:prstGeom prst="bentConnector4">
            <a:avLst>
              <a:gd name="adj1" fmla="val -47341"/>
              <a:gd name="adj2" fmla="val 1065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2005" y="600943"/>
            <a:ext cx="918102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On cart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26595" y="1196752"/>
            <a:ext cx="112512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On deposit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75" idx="2"/>
            <a:endCxn id="4" idx="0"/>
          </p:cNvCxnSpPr>
          <p:nvPr/>
        </p:nvCxnSpPr>
        <p:spPr>
          <a:xfrm>
            <a:off x="791056" y="908720"/>
            <a:ext cx="524" cy="1171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75" idx="3"/>
            <a:endCxn id="76" idx="0"/>
          </p:cNvCxnSpPr>
          <p:nvPr/>
        </p:nvCxnSpPr>
        <p:spPr>
          <a:xfrm>
            <a:off x="1250107" y="754832"/>
            <a:ext cx="239051" cy="441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6" idx="2"/>
            <a:endCxn id="4" idx="0"/>
          </p:cNvCxnSpPr>
          <p:nvPr/>
        </p:nvCxnSpPr>
        <p:spPr>
          <a:xfrm rot="5400000">
            <a:off x="852638" y="1443471"/>
            <a:ext cx="575463" cy="6975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제목 1"/>
          <p:cNvSpPr txBox="1">
            <a:spLocks/>
          </p:cNvSpPr>
          <p:nvPr/>
        </p:nvSpPr>
        <p:spPr>
          <a:xfrm>
            <a:off x="457200" y="11663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주문의 </a:t>
            </a:r>
            <a:r>
              <a:rPr lang="en-US" altLang="ko-KR" dirty="0" smtClean="0"/>
              <a:t>life cycle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74853" y="5536376"/>
            <a:ext cx="383518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BT</a:t>
            </a:r>
            <a:endParaRPr lang="ko-KR" altLang="en-US" sz="1400" dirty="0"/>
          </a:p>
        </p:txBody>
      </p:sp>
      <p:cxnSp>
        <p:nvCxnSpPr>
          <p:cNvPr id="83" name="꺾인 연결선 82"/>
          <p:cNvCxnSpPr>
            <a:stCxn id="169" idx="2"/>
            <a:endCxn id="81" idx="0"/>
          </p:cNvCxnSpPr>
          <p:nvPr/>
        </p:nvCxnSpPr>
        <p:spPr>
          <a:xfrm rot="16200000" flipH="1">
            <a:off x="1018092" y="5287855"/>
            <a:ext cx="373555" cy="1234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89666" y="5555426"/>
            <a:ext cx="383518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BT</a:t>
            </a:r>
            <a:endParaRPr lang="ko-KR" altLang="en-US" sz="1400" dirty="0"/>
          </a:p>
        </p:txBody>
      </p:sp>
      <p:cxnSp>
        <p:nvCxnSpPr>
          <p:cNvPr id="87" name="꺾인 연결선 86"/>
          <p:cNvCxnSpPr>
            <a:stCxn id="81" idx="2"/>
            <a:endCxn id="55" idx="0"/>
          </p:cNvCxnSpPr>
          <p:nvPr/>
        </p:nvCxnSpPr>
        <p:spPr>
          <a:xfrm rot="5400000">
            <a:off x="903663" y="5750072"/>
            <a:ext cx="268868" cy="4570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86" idx="2"/>
            <a:endCxn id="215" idx="0"/>
          </p:cNvCxnSpPr>
          <p:nvPr/>
        </p:nvCxnSpPr>
        <p:spPr>
          <a:xfrm rot="16200000" flipH="1">
            <a:off x="3976243" y="5568384"/>
            <a:ext cx="282937" cy="8725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461062" y="5555426"/>
            <a:ext cx="383518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BT</a:t>
            </a:r>
            <a:endParaRPr lang="ko-KR" altLang="en-US" sz="1400" dirty="0"/>
          </a:p>
        </p:txBody>
      </p:sp>
      <p:cxnSp>
        <p:nvCxnSpPr>
          <p:cNvPr id="95" name="꺾인 연결선 94"/>
          <p:cNvCxnSpPr>
            <a:stCxn id="208" idx="2"/>
            <a:endCxn id="94" idx="0"/>
          </p:cNvCxnSpPr>
          <p:nvPr/>
        </p:nvCxnSpPr>
        <p:spPr>
          <a:xfrm rot="16200000" flipH="1">
            <a:off x="5406162" y="5308767"/>
            <a:ext cx="339600" cy="1537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4" idx="2"/>
            <a:endCxn id="215" idx="0"/>
          </p:cNvCxnSpPr>
          <p:nvPr/>
        </p:nvCxnSpPr>
        <p:spPr>
          <a:xfrm rot="5400000">
            <a:off x="4961942" y="5455260"/>
            <a:ext cx="282937" cy="10988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오른쪽 중괄호 87"/>
          <p:cNvSpPr/>
          <p:nvPr/>
        </p:nvSpPr>
        <p:spPr>
          <a:xfrm rot="16200000">
            <a:off x="3878223" y="335418"/>
            <a:ext cx="124138" cy="3243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오른쪽 중괄호 88"/>
          <p:cNvSpPr/>
          <p:nvPr/>
        </p:nvSpPr>
        <p:spPr>
          <a:xfrm>
            <a:off x="7956376" y="3919682"/>
            <a:ext cx="144016" cy="1770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368</Words>
  <Application>Microsoft Office PowerPoint</Application>
  <PresentationFormat>화면 슬라이드 쇼(4:3)</PresentationFormat>
  <Paragraphs>126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주문 관리 모듈 사용법</vt:lpstr>
      <vt:lpstr>주문 상태 세분화</vt:lpstr>
      <vt:lpstr>상태 변경 내역과 실행자 기록</vt:lpstr>
      <vt:lpstr>PowerPoint 프레젠테이션</vt:lpstr>
      <vt:lpstr>주문 변경 과정은 life cycle로 제한됨</vt:lpstr>
      <vt:lpstr>일반관리자는 주문 취소 요청만 가능</vt:lpstr>
      <vt:lpstr>취소 관리자만 취소 확정 가능</vt:lpstr>
      <vt:lpstr>appendix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woosangkim</dc:creator>
  <cp:lastModifiedBy>woosangkim</cp:lastModifiedBy>
  <cp:revision>31</cp:revision>
  <dcterms:created xsi:type="dcterms:W3CDTF">2019-08-08T22:22:14Z</dcterms:created>
  <dcterms:modified xsi:type="dcterms:W3CDTF">2019-08-30T01:47:58Z</dcterms:modified>
</cp:coreProperties>
</file>