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F51D-D007-D3D2-6A48-3D469E66D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1E1AD-6315-813B-9D41-B9B34F23A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E8502-F751-A348-FBE8-6DE216D2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980-9DFA-7D40-AE12-CBAAE4A971FE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B4DAE-A223-ACA7-1D96-B12968B4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CC044-1BE7-C79C-56E0-7DDE2F7D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3125-E912-5B43-9098-6950350A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6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D04E-8D49-B6D5-5ACE-A292D213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94CBD-9A9B-F694-9DEA-10671F4D0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1085-C076-F6EA-AD4B-5F46F00C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980-9DFA-7D40-AE12-CBAAE4A971FE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11477-CDF6-CC9F-1B68-94ECFE75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EEFCD-7AED-0CB4-2627-18C3F9A6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3125-E912-5B43-9098-6950350A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9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EA8CD-9DED-449A-E1F2-870EE14E4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A0BA-227E-603F-E347-26723A9EB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9C85E-3C99-ED22-722E-3C4F79AF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980-9DFA-7D40-AE12-CBAAE4A971FE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E8117-820B-0AD6-22B9-645B5B0E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4395-FD77-74F5-9A31-D7C379BF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3125-E912-5B43-9098-6950350A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5E94-7942-3F2B-317F-78586360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4FB28-4838-78A0-6FC5-D86CFA1AB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2102-9D3A-FC9E-02B9-EAE9A7F8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980-9DFA-7D40-AE12-CBAAE4A971FE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0F994-2B7B-49F0-023A-59B75306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6E57-AB29-33C5-979B-DA425700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3125-E912-5B43-9098-6950350A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3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C212-5112-62A7-4F41-E66AA4CA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FD381-59B1-71E4-26AC-AFDAC6C6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118C3-34D9-08A2-2CE1-A4A7DE13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980-9DFA-7D40-AE12-CBAAE4A971FE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C243D-2630-DE06-6C80-3D8E6FE1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0BF6-FFCF-F07B-ECF6-4AF4F9BE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3125-E912-5B43-9098-6950350A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0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41F9-3563-8B2A-429C-48D7094C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1908-BA34-7C8E-D639-A308ACDEF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F174A-6D3F-70F9-6D2D-B568F8B8E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28382-82B3-A409-D8FE-D3EED82B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980-9DFA-7D40-AE12-CBAAE4A971FE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18CC1-007F-859C-870F-29A26B4A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90365-A14A-0A68-0A36-6A5324A9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3125-E912-5B43-9098-6950350A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D75A-EEAD-9ADF-3C3E-56EFA755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072A5-A40C-557E-0600-B113E10EE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EF952-0F1E-7EE9-2CAB-0374D2E24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D0777-DF23-214C-C85B-A8A869230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1C2C-42B9-8E71-838F-592DFE255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F58F3-70D5-F9BD-2186-86DB508E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980-9DFA-7D40-AE12-CBAAE4A971FE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3CBEF-B629-330E-AFC2-5A013054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24ADF-384D-63A0-286C-41E15E90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3125-E912-5B43-9098-6950350A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CC3A-68D2-9AFC-CF4A-67E7A03C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14673-9BEC-CA5B-F8CB-644AB202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980-9DFA-7D40-AE12-CBAAE4A971FE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0B9B4-051C-BCE9-44AE-C0F515D7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2B9D0-C53C-7268-5657-8DDA183C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3125-E912-5B43-9098-6950350A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D28A6-0F94-D3EF-DD1B-8CFD5329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980-9DFA-7D40-AE12-CBAAE4A971FE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0C59E-6DF5-E2FF-CF93-01AA1EE1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9387F-93A7-30A8-DF0B-D0BFCA06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3125-E912-5B43-9098-6950350A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9A0F-79F9-7F99-97CF-3DD4E3C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CAA6-CA9E-03F2-26EA-BD6C735B3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2D807-6E8E-79FF-65CB-3228C4411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765EA-2871-9C1A-C5F0-80914398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980-9DFA-7D40-AE12-CBAAE4A971FE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AB019-8DD2-851A-AA02-CBB827C0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BDF8C-CD85-5BEE-1CF2-8B9B1581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3125-E912-5B43-9098-6950350A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5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5D97-DB75-02BA-E714-420BF610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DEA6C-841E-A4EC-45C7-A47749703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9ECC3-AC96-EE35-C087-528A97261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18097-FAF6-A738-5B61-FD54D7F5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980-9DFA-7D40-AE12-CBAAE4A971FE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6C2BA-5336-97CE-37BE-02ECC175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16964-6CA9-719E-66E0-AC0E4248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3125-E912-5B43-9098-6950350A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A84B0-D00D-1E97-3B2A-282A0C24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1F1F6-A3C5-777D-2A39-68305836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4498F-E4DC-4196-D6FE-D2009EFDB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B4980-9DFA-7D40-AE12-CBAAE4A971FE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CD7A-C649-84B4-2F6A-FB8F1BF0C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D7BD7-1741-AF3F-7F8B-56F3FA7FD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53125-E912-5B43-9098-6950350A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73/pnas.0711295105" TargetMode="External"/><Relationship Id="rId2" Type="http://schemas.openxmlformats.org/officeDocument/2006/relationships/hyperlink" Target="https://doi.org/10.3758/s13414-013-0561-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B55D-8490-2207-EEB6-9612E61F2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 Detection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4B86-DBA1-A5F4-5CE3-FE10EB620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>
                <a:effectLst/>
              </a:rPr>
              <a:t>Donkin, C., Tran, S. C., &amp; </a:t>
            </a:r>
            <a:r>
              <a:rPr lang="en-GB" dirty="0" err="1">
                <a:effectLst/>
              </a:rPr>
              <a:t>Nosofsky</a:t>
            </a:r>
            <a:r>
              <a:rPr lang="en-GB" dirty="0">
                <a:effectLst/>
              </a:rPr>
              <a:t>, R. (2014). Landscaping analyses of the ROC predictions of discrete-slots and signal-detection models of visual working memory. </a:t>
            </a:r>
            <a:r>
              <a:rPr lang="en-GB" i="1" dirty="0">
                <a:effectLst/>
              </a:rPr>
              <a:t>Attention, Perception, &amp; Psychophysics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76</a:t>
            </a:r>
            <a:r>
              <a:rPr lang="en-GB" dirty="0">
                <a:effectLst/>
              </a:rPr>
              <a:t>(7), 2103–2116. </a:t>
            </a:r>
            <a:r>
              <a:rPr lang="en-GB" dirty="0">
                <a:effectLst/>
                <a:hlinkClick r:id="rId2"/>
              </a:rPr>
              <a:t>https://doi.org/10.3758/s13414-013-0561-7</a:t>
            </a:r>
            <a:endParaRPr lang="en-GB" dirty="0">
              <a:effectLst/>
            </a:endParaRPr>
          </a:p>
          <a:p>
            <a:pPr algn="l"/>
            <a:r>
              <a:rPr lang="en-US" dirty="0"/>
              <a:t>See also: </a:t>
            </a:r>
            <a:r>
              <a:rPr lang="en-GB" dirty="0" err="1">
                <a:effectLst/>
              </a:rPr>
              <a:t>Rouder</a:t>
            </a:r>
            <a:r>
              <a:rPr lang="en-GB" dirty="0">
                <a:effectLst/>
              </a:rPr>
              <a:t>, J. N., Morey, R. D., Cowan, N., Zwilling, C. E., Morey, C. C., &amp; Pratte, M. S. (2008). An assessment of fixed-capacity models of visual working memory. </a:t>
            </a:r>
            <a:r>
              <a:rPr lang="en-GB" i="1" dirty="0">
                <a:effectLst/>
              </a:rPr>
              <a:t>Proceedings of the National Academy of Sciences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105</a:t>
            </a:r>
            <a:r>
              <a:rPr lang="en-GB" dirty="0">
                <a:effectLst/>
              </a:rPr>
              <a:t>(16), 5975–5979. </a:t>
            </a:r>
            <a:r>
              <a:rPr lang="en-GB" dirty="0">
                <a:effectLst/>
                <a:hlinkClick r:id="rId3"/>
              </a:rPr>
              <a:t>https://doi.org/10.1073/pnas.0711295105</a:t>
            </a:r>
            <a:endParaRPr lang="en-GB" dirty="0">
              <a:effectLst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8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32224-F4F7-85C5-793E-44855C2A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Change Detection Task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DE0E4-CF7F-AF3C-6323-0B2BAC30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200" dirty="0"/>
              <a:t>Binary response: Does test </a:t>
            </a:r>
            <a:r>
              <a:rPr lang="en-US" sz="2200" dirty="0" err="1"/>
              <a:t>colour</a:t>
            </a:r>
            <a:r>
              <a:rPr lang="en-US" sz="2200" dirty="0"/>
              <a:t> match study </a:t>
            </a:r>
            <a:r>
              <a:rPr lang="en-US" sz="2200" dirty="0" err="1"/>
              <a:t>colour</a:t>
            </a:r>
            <a:r>
              <a:rPr lang="en-US" sz="2200" dirty="0"/>
              <a:t>?</a:t>
            </a:r>
          </a:p>
          <a:p>
            <a:pPr lvl="1"/>
            <a:r>
              <a:rPr lang="en-US" sz="1800" dirty="0"/>
              <a:t>Different (= change)</a:t>
            </a:r>
          </a:p>
          <a:p>
            <a:pPr lvl="1"/>
            <a:r>
              <a:rPr lang="en-US" sz="1800" dirty="0"/>
              <a:t>Same </a:t>
            </a:r>
          </a:p>
          <a:p>
            <a:r>
              <a:rPr lang="en-US" sz="2200" dirty="0"/>
              <a:t>Three study set sizes</a:t>
            </a:r>
          </a:p>
          <a:p>
            <a:pPr lvl="1"/>
            <a:r>
              <a:rPr lang="en-US" sz="1800" dirty="0"/>
              <a:t>2, 5, 8</a:t>
            </a:r>
          </a:p>
          <a:p>
            <a:pPr lvl="1"/>
            <a:r>
              <a:rPr lang="en-US" sz="1800" dirty="0"/>
              <a:t>Set sizes randomly intermixed within block</a:t>
            </a:r>
          </a:p>
          <a:p>
            <a:r>
              <a:rPr lang="en-US" sz="2200" dirty="0"/>
              <a:t>Five change set sizes across blocks</a:t>
            </a:r>
          </a:p>
          <a:p>
            <a:pPr lvl="1"/>
            <a:r>
              <a:rPr lang="en-US" sz="1800" dirty="0"/>
              <a:t>.15, .3, .5, .7, .85</a:t>
            </a:r>
          </a:p>
          <a:p>
            <a:pPr lvl="1"/>
            <a:r>
              <a:rPr lang="en-US" sz="1800" dirty="0"/>
              <a:t>10 blocks of 50 trials</a:t>
            </a:r>
          </a:p>
          <a:p>
            <a:pPr lvl="1"/>
            <a:r>
              <a:rPr lang="en-US" sz="1800" dirty="0"/>
              <a:t>participants are informed about change proportion at beginning of block</a:t>
            </a:r>
          </a:p>
          <a:p>
            <a:pPr lvl="1"/>
            <a:r>
              <a:rPr lang="en-US" sz="1800" dirty="0"/>
              <a:t>random order of blocks</a:t>
            </a:r>
          </a:p>
          <a:p>
            <a:pPr lvl="1"/>
            <a:endParaRPr lang="en-US" sz="1800" dirty="0"/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238B1482-2EAB-16A5-180B-94E43DA5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41624"/>
            <a:ext cx="6903720" cy="557475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DE5617-6572-3F16-7B3D-20690F981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66416"/>
              </p:ext>
            </p:extLst>
          </p:nvPr>
        </p:nvGraphicFramePr>
        <p:xfrm>
          <a:off x="4122810" y="4886188"/>
          <a:ext cx="3946379" cy="165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5459">
                  <a:extLst>
                    <a:ext uri="{9D8B030D-6E8A-4147-A177-3AD203B41FA5}">
                      <a16:colId xmlns:a16="http://schemas.microsoft.com/office/drawing/2014/main" val="1814606471"/>
                    </a:ext>
                  </a:extLst>
                </a:gridCol>
                <a:gridCol w="1470693">
                  <a:extLst>
                    <a:ext uri="{9D8B030D-6E8A-4147-A177-3AD203B41FA5}">
                      <a16:colId xmlns:a16="http://schemas.microsoft.com/office/drawing/2014/main" val="764265497"/>
                    </a:ext>
                  </a:extLst>
                </a:gridCol>
                <a:gridCol w="1160227">
                  <a:extLst>
                    <a:ext uri="{9D8B030D-6E8A-4147-A177-3AD203B41FA5}">
                      <a16:colId xmlns:a16="http://schemas.microsoft.com/office/drawing/2014/main" val="4285832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“change”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“same”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8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Change 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Pr</a:t>
                      </a:r>
                      <a:r>
                        <a:rPr lang="en-US" dirty="0"/>
                        <a:t>(“C”|C)</a:t>
                      </a:r>
                    </a:p>
                    <a:p>
                      <a:r>
                        <a:rPr lang="en-US" b="1" dirty="0"/>
                        <a:t>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/>
                        <a:t>Pr</a:t>
                      </a:r>
                      <a:r>
                        <a:rPr lang="en-US" dirty="0"/>
                        <a:t>(“S”|C)</a:t>
                      </a:r>
                    </a:p>
                    <a:p>
                      <a:r>
                        <a:rPr lang="en-US" dirty="0"/>
                        <a:t>Miss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7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/>
                        <a:t>Pr</a:t>
                      </a:r>
                      <a:r>
                        <a:rPr lang="en-US" dirty="0"/>
                        <a:t>(“C”|S)</a:t>
                      </a:r>
                    </a:p>
                    <a:p>
                      <a:r>
                        <a:rPr lang="en-US" b="1" dirty="0"/>
                        <a:t>False Alarm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/>
                        <a:t>Pr</a:t>
                      </a:r>
                      <a:r>
                        <a:rPr lang="en-US" dirty="0"/>
                        <a:t>(“C”|C)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38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94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14020-206A-8460-C1BA-2BE1468B1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A93C-0AE2-B2AA-5736-EC1291A8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8"/>
            <a:ext cx="10515600" cy="1325563"/>
          </a:xfrm>
        </p:spPr>
        <p:txBody>
          <a:bodyPr/>
          <a:lstStyle/>
          <a:p>
            <a:r>
              <a:rPr lang="en-US" dirty="0"/>
              <a:t>Slots Model (Cowan Variant)</a:t>
            </a:r>
          </a:p>
        </p:txBody>
      </p:sp>
      <p:pic>
        <p:nvPicPr>
          <p:cNvPr id="5" name="Content Placeholder 4" descr="A diagram of a hexagon&#10;&#10;AI-generated content may be incorrect.">
            <a:extLst>
              <a:ext uri="{FF2B5EF4-FFF2-40B4-BE49-F238E27FC236}">
                <a16:creationId xmlns:a16="http://schemas.microsoft.com/office/drawing/2014/main" id="{0B92824C-D8E2-25CE-5471-9798CB143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130" y="1509577"/>
            <a:ext cx="9812079" cy="30824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BF0C9C-22AA-43BC-286F-6E4C9D20E663}"/>
              </a:ext>
            </a:extLst>
          </p:cNvPr>
          <p:cNvSpPr txBox="1"/>
          <p:nvPr/>
        </p:nvSpPr>
        <p:spPr>
          <a:xfrm>
            <a:off x="1137684" y="924802"/>
            <a:ext cx="340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Change Trial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60146-A5FB-B9E0-6D96-27736A17C087}"/>
              </a:ext>
            </a:extLst>
          </p:cNvPr>
          <p:cNvSpPr txBox="1"/>
          <p:nvPr/>
        </p:nvSpPr>
        <p:spPr>
          <a:xfrm>
            <a:off x="6861545" y="924802"/>
            <a:ext cx="340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Same Trial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BDE6D-31AF-CCD4-D28C-DFAB40AF80E5}"/>
              </a:ext>
            </a:extLst>
          </p:cNvPr>
          <p:cNvSpPr txBox="1"/>
          <p:nvPr/>
        </p:nvSpPr>
        <p:spPr>
          <a:xfrm>
            <a:off x="838200" y="4654589"/>
            <a:ext cx="10829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</a:t>
            </a:r>
            <a:r>
              <a:rPr lang="en-US" sz="2000" dirty="0"/>
              <a:t> (detection, probability that study </a:t>
            </a:r>
            <a:r>
              <a:rPr lang="en-US" sz="2000" dirty="0" err="1"/>
              <a:t>colour</a:t>
            </a:r>
            <a:r>
              <a:rPr lang="en-US" sz="2000" dirty="0"/>
              <a:t> is in memory) = min(1; </a:t>
            </a:r>
            <a:r>
              <a:rPr lang="en-US" sz="2000" i="1" dirty="0"/>
              <a:t>k</a:t>
            </a:r>
            <a:r>
              <a:rPr lang="en-US" sz="2000" dirty="0"/>
              <a:t>/</a:t>
            </a:r>
            <a:r>
              <a:rPr lang="en-US" sz="2000" i="1" dirty="0"/>
              <a:t>M</a:t>
            </a:r>
            <a:r>
              <a:rPr lang="en-US" sz="2000" dirty="0"/>
              <a:t>), where </a:t>
            </a:r>
            <a:r>
              <a:rPr lang="en-US" sz="2000" i="1" dirty="0"/>
              <a:t>k</a:t>
            </a:r>
            <a:r>
              <a:rPr lang="en-US" sz="2000" dirty="0"/>
              <a:t> = memory capacity and </a:t>
            </a:r>
            <a:r>
              <a:rPr lang="en-US" sz="2000" i="1" dirty="0"/>
              <a:t>M</a:t>
            </a:r>
            <a:r>
              <a:rPr lang="en-US" sz="2000" dirty="0"/>
              <a:t> = study set size. [</a:t>
            </a:r>
            <a:r>
              <a:rPr lang="en-US" sz="2000" i="1" dirty="0"/>
              <a:t>D</a:t>
            </a:r>
            <a:r>
              <a:rPr lang="en-US" sz="2000" dirty="0"/>
              <a:t> is called </a:t>
            </a:r>
            <a:r>
              <a:rPr lang="en-US" sz="2000" i="1" dirty="0"/>
              <a:t>m</a:t>
            </a:r>
            <a:r>
              <a:rPr lang="en-US" sz="2000" dirty="0"/>
              <a:t> in code]</a:t>
            </a:r>
          </a:p>
          <a:p>
            <a:r>
              <a:rPr lang="en-US" sz="2000" i="1" dirty="0"/>
              <a:t>G</a:t>
            </a:r>
            <a:r>
              <a:rPr lang="en-US" sz="2000" dirty="0"/>
              <a:t> = probability to guess “change”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C5EDD-A282-2C59-621A-D76893373CA9}"/>
              </a:ext>
            </a:extLst>
          </p:cNvPr>
          <p:cNvSpPr txBox="1"/>
          <p:nvPr/>
        </p:nvSpPr>
        <p:spPr>
          <a:xfrm>
            <a:off x="838200" y="5670252"/>
            <a:ext cx="10829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Pr</a:t>
            </a:r>
            <a:r>
              <a:rPr lang="en-US" sz="2000" dirty="0"/>
              <a:t>(Hit) = </a:t>
            </a:r>
            <a:r>
              <a:rPr lang="en-US" sz="2000" i="1" dirty="0"/>
              <a:t>D</a:t>
            </a:r>
            <a:r>
              <a:rPr lang="en-US" sz="2000" dirty="0"/>
              <a:t> + (1 - </a:t>
            </a:r>
            <a:r>
              <a:rPr lang="en-US" sz="2000" i="1" dirty="0"/>
              <a:t>D</a:t>
            </a:r>
            <a:r>
              <a:rPr lang="en-US" sz="2000" dirty="0"/>
              <a:t>) * </a:t>
            </a:r>
            <a:r>
              <a:rPr lang="en-US" sz="2000" i="1" dirty="0"/>
              <a:t>G</a:t>
            </a:r>
          </a:p>
          <a:p>
            <a:r>
              <a:rPr lang="en-US" sz="2000" i="1" dirty="0" err="1"/>
              <a:t>Pr</a:t>
            </a:r>
            <a:r>
              <a:rPr lang="en-US" sz="2000" dirty="0"/>
              <a:t>(False Alarm) = (1 - </a:t>
            </a:r>
            <a:r>
              <a:rPr lang="en-US" sz="2000" i="1" dirty="0"/>
              <a:t>D</a:t>
            </a:r>
            <a:r>
              <a:rPr lang="en-US" sz="2000" dirty="0"/>
              <a:t>) * </a:t>
            </a:r>
            <a:r>
              <a:rPr lang="en-US" sz="2000" i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86549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A7967-E7A0-2D07-277B-EB8F98BF4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9A34-7263-0B9C-BA18-D16413AB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13348"/>
            <a:ext cx="10985205" cy="1325563"/>
          </a:xfrm>
        </p:spPr>
        <p:txBody>
          <a:bodyPr/>
          <a:lstStyle/>
          <a:p>
            <a:r>
              <a:rPr lang="en-US" dirty="0"/>
              <a:t>Slots Model with Attention (</a:t>
            </a:r>
            <a:r>
              <a:rPr lang="en-US" dirty="0" err="1"/>
              <a:t>Rouder</a:t>
            </a:r>
            <a:r>
              <a:rPr lang="en-US" dirty="0"/>
              <a:t> et al. 2008)</a:t>
            </a:r>
          </a:p>
        </p:txBody>
      </p:sp>
      <p:pic>
        <p:nvPicPr>
          <p:cNvPr id="5" name="Content Placeholder 4" descr="A diagram of a hexagon&#10;&#10;AI-generated content may be incorrect.">
            <a:extLst>
              <a:ext uri="{FF2B5EF4-FFF2-40B4-BE49-F238E27FC236}">
                <a16:creationId xmlns:a16="http://schemas.microsoft.com/office/drawing/2014/main" id="{5CC004D6-C498-FF4D-CCDC-38B25E1C6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522" y="1212215"/>
            <a:ext cx="9812079" cy="30824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2F2CA-5981-B8CE-BB2D-5D55489240A6}"/>
              </a:ext>
            </a:extLst>
          </p:cNvPr>
          <p:cNvSpPr txBox="1"/>
          <p:nvPr/>
        </p:nvSpPr>
        <p:spPr>
          <a:xfrm>
            <a:off x="1137684" y="786576"/>
            <a:ext cx="340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Change Trial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6E08C-2950-C17F-02A6-1F6AF4905C76}"/>
              </a:ext>
            </a:extLst>
          </p:cNvPr>
          <p:cNvSpPr txBox="1"/>
          <p:nvPr/>
        </p:nvSpPr>
        <p:spPr>
          <a:xfrm>
            <a:off x="6861545" y="786576"/>
            <a:ext cx="340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Same Trial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85E0D-D1B6-D085-C3C7-D18C43D32630}"/>
              </a:ext>
            </a:extLst>
          </p:cNvPr>
          <p:cNvSpPr txBox="1"/>
          <p:nvPr/>
        </p:nvSpPr>
        <p:spPr>
          <a:xfrm>
            <a:off x="838200" y="5452028"/>
            <a:ext cx="108292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</a:t>
            </a:r>
            <a:r>
              <a:rPr lang="en-US" sz="2000" dirty="0"/>
              <a:t> (detection, probability that study </a:t>
            </a:r>
            <a:r>
              <a:rPr lang="en-US" sz="2000" dirty="0" err="1"/>
              <a:t>colour</a:t>
            </a:r>
            <a:r>
              <a:rPr lang="en-US" sz="2000" dirty="0"/>
              <a:t> is in memory) = min(1; </a:t>
            </a:r>
            <a:r>
              <a:rPr lang="en-US" sz="2000" i="1" dirty="0"/>
              <a:t>k</a:t>
            </a:r>
            <a:r>
              <a:rPr lang="en-US" sz="2000" dirty="0"/>
              <a:t>/</a:t>
            </a:r>
            <a:r>
              <a:rPr lang="en-US" sz="2000" i="1" dirty="0"/>
              <a:t>M</a:t>
            </a:r>
            <a:r>
              <a:rPr lang="en-US" sz="2000" dirty="0"/>
              <a:t>), where </a:t>
            </a:r>
            <a:r>
              <a:rPr lang="en-US" sz="2000" i="1" dirty="0"/>
              <a:t>k</a:t>
            </a:r>
            <a:r>
              <a:rPr lang="en-US" sz="2000" dirty="0"/>
              <a:t> = memory capacity and </a:t>
            </a:r>
            <a:r>
              <a:rPr lang="en-US" sz="2000" i="1" dirty="0"/>
              <a:t>M</a:t>
            </a:r>
            <a:r>
              <a:rPr lang="en-US" sz="2000" dirty="0"/>
              <a:t> = study set size. [</a:t>
            </a:r>
            <a:r>
              <a:rPr lang="en-US" sz="2000" i="1" dirty="0"/>
              <a:t>D</a:t>
            </a:r>
            <a:r>
              <a:rPr lang="en-US" sz="2000" dirty="0"/>
              <a:t> is called </a:t>
            </a:r>
            <a:r>
              <a:rPr lang="en-US" sz="2000" i="1" dirty="0"/>
              <a:t>m</a:t>
            </a:r>
            <a:r>
              <a:rPr lang="en-US" sz="2000" dirty="0"/>
              <a:t> in code]</a:t>
            </a:r>
          </a:p>
          <a:p>
            <a:r>
              <a:rPr lang="en-US" sz="2000" i="1" dirty="0"/>
              <a:t>G</a:t>
            </a:r>
            <a:r>
              <a:rPr lang="en-US" sz="2000" dirty="0"/>
              <a:t> = probability to guess “change” </a:t>
            </a:r>
          </a:p>
          <a:p>
            <a:r>
              <a:rPr lang="en-US" sz="2000" i="1" dirty="0"/>
              <a:t>a</a:t>
            </a:r>
            <a:r>
              <a:rPr lang="en-US" sz="2000" dirty="0"/>
              <a:t> = probability of paying attention during study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EDAE10-BF4F-6739-34E8-5670D0BF1DE5}"/>
              </a:ext>
            </a:extLst>
          </p:cNvPr>
          <p:cNvCxnSpPr/>
          <p:nvPr/>
        </p:nvCxnSpPr>
        <p:spPr>
          <a:xfrm flipH="1">
            <a:off x="648586" y="2551814"/>
            <a:ext cx="978195" cy="1052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D44AE-84C4-ACC6-60C7-047FD38D18A2}"/>
              </a:ext>
            </a:extLst>
          </p:cNvPr>
          <p:cNvCxnSpPr/>
          <p:nvPr/>
        </p:nvCxnSpPr>
        <p:spPr>
          <a:xfrm>
            <a:off x="648586" y="3625702"/>
            <a:ext cx="1063256" cy="1041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71896C-33E1-DE95-DEC4-62EEA3E1BB4C}"/>
              </a:ext>
            </a:extLst>
          </p:cNvPr>
          <p:cNvCxnSpPr>
            <a:cxnSpLocks/>
          </p:cNvCxnSpPr>
          <p:nvPr/>
        </p:nvCxnSpPr>
        <p:spPr>
          <a:xfrm flipV="1">
            <a:off x="1711842" y="4438394"/>
            <a:ext cx="1977656" cy="229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423707-4041-B35D-F38B-5F84999BF9CD}"/>
              </a:ext>
            </a:extLst>
          </p:cNvPr>
          <p:cNvCxnSpPr>
            <a:cxnSpLocks/>
          </p:cNvCxnSpPr>
          <p:nvPr/>
        </p:nvCxnSpPr>
        <p:spPr>
          <a:xfrm>
            <a:off x="1711842" y="4667693"/>
            <a:ext cx="1977656" cy="308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DBC241-7F38-4468-B3F4-9D5F23573024}"/>
              </a:ext>
            </a:extLst>
          </p:cNvPr>
          <p:cNvSpPr txBox="1"/>
          <p:nvPr/>
        </p:nvSpPr>
        <p:spPr>
          <a:xfrm>
            <a:off x="3689498" y="4176784"/>
            <a:ext cx="12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EBCA64-94B2-DE20-F6A3-C7F2801BD9BE}"/>
              </a:ext>
            </a:extLst>
          </p:cNvPr>
          <p:cNvSpPr txBox="1"/>
          <p:nvPr/>
        </p:nvSpPr>
        <p:spPr>
          <a:xfrm>
            <a:off x="3689497" y="4724653"/>
            <a:ext cx="127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D970DD-3ABD-F315-5686-48467A7E9F53}"/>
              </a:ext>
            </a:extLst>
          </p:cNvPr>
          <p:cNvSpPr txBox="1"/>
          <p:nvPr/>
        </p:nvSpPr>
        <p:spPr>
          <a:xfrm>
            <a:off x="2307265" y="4235736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9A1ECA-E4E9-DCD1-1445-B9B27E4EF0BC}"/>
              </a:ext>
            </a:extLst>
          </p:cNvPr>
          <p:cNvSpPr txBox="1"/>
          <p:nvPr/>
        </p:nvSpPr>
        <p:spPr>
          <a:xfrm>
            <a:off x="2307264" y="4812838"/>
            <a:ext cx="8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1 - 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D165A8-8646-5826-22E5-DF88B2194BF9}"/>
              </a:ext>
            </a:extLst>
          </p:cNvPr>
          <p:cNvSpPr txBox="1"/>
          <p:nvPr/>
        </p:nvSpPr>
        <p:spPr>
          <a:xfrm>
            <a:off x="659219" y="4104505"/>
            <a:ext cx="8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1 - 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09FD53-37DE-26A8-5DD4-DA1EB230ADF5}"/>
              </a:ext>
            </a:extLst>
          </p:cNvPr>
          <p:cNvSpPr txBox="1"/>
          <p:nvPr/>
        </p:nvSpPr>
        <p:spPr>
          <a:xfrm>
            <a:off x="712380" y="2959008"/>
            <a:ext cx="8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A0D0FB-D9F0-A595-2BC0-6085EFDB67B8}"/>
              </a:ext>
            </a:extLst>
          </p:cNvPr>
          <p:cNvCxnSpPr/>
          <p:nvPr/>
        </p:nvCxnSpPr>
        <p:spPr>
          <a:xfrm flipH="1">
            <a:off x="4816549" y="2545527"/>
            <a:ext cx="978195" cy="1052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D2F898-E58B-3090-DDDB-132EBB76D1B5}"/>
              </a:ext>
            </a:extLst>
          </p:cNvPr>
          <p:cNvCxnSpPr/>
          <p:nvPr/>
        </p:nvCxnSpPr>
        <p:spPr>
          <a:xfrm>
            <a:off x="4816549" y="3619415"/>
            <a:ext cx="1063256" cy="1041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C94E4F-8DA4-765D-D3FF-29562F6DBE7E}"/>
              </a:ext>
            </a:extLst>
          </p:cNvPr>
          <p:cNvCxnSpPr>
            <a:cxnSpLocks/>
          </p:cNvCxnSpPr>
          <p:nvPr/>
        </p:nvCxnSpPr>
        <p:spPr>
          <a:xfrm flipV="1">
            <a:off x="5879805" y="4432107"/>
            <a:ext cx="1977656" cy="229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C112B5-681E-0646-73E4-312EC8A0CEEA}"/>
              </a:ext>
            </a:extLst>
          </p:cNvPr>
          <p:cNvCxnSpPr>
            <a:cxnSpLocks/>
          </p:cNvCxnSpPr>
          <p:nvPr/>
        </p:nvCxnSpPr>
        <p:spPr>
          <a:xfrm>
            <a:off x="5879805" y="4661406"/>
            <a:ext cx="1977656" cy="308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3AD314-1221-79D3-C6F4-875450BA3EAA}"/>
              </a:ext>
            </a:extLst>
          </p:cNvPr>
          <p:cNvSpPr txBox="1"/>
          <p:nvPr/>
        </p:nvSpPr>
        <p:spPr>
          <a:xfrm>
            <a:off x="7857461" y="4170497"/>
            <a:ext cx="204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False Alarm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A605C3-9941-BA85-9C25-6A504B77BD78}"/>
              </a:ext>
            </a:extLst>
          </p:cNvPr>
          <p:cNvSpPr txBox="1"/>
          <p:nvPr/>
        </p:nvSpPr>
        <p:spPr>
          <a:xfrm>
            <a:off x="7857459" y="4718366"/>
            <a:ext cx="3039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Correct Rejection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4A7FF7-0CE1-B1B0-218E-D23FC631C598}"/>
              </a:ext>
            </a:extLst>
          </p:cNvPr>
          <p:cNvSpPr txBox="1"/>
          <p:nvPr/>
        </p:nvSpPr>
        <p:spPr>
          <a:xfrm>
            <a:off x="6475228" y="4229449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3981C5-FE26-C526-AF0D-2F2C5B7A7803}"/>
              </a:ext>
            </a:extLst>
          </p:cNvPr>
          <p:cNvSpPr txBox="1"/>
          <p:nvPr/>
        </p:nvSpPr>
        <p:spPr>
          <a:xfrm>
            <a:off x="6475227" y="4806551"/>
            <a:ext cx="8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1 - 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A199C6-549A-484A-A49A-03C1E4D88B3A}"/>
              </a:ext>
            </a:extLst>
          </p:cNvPr>
          <p:cNvSpPr txBox="1"/>
          <p:nvPr/>
        </p:nvSpPr>
        <p:spPr>
          <a:xfrm>
            <a:off x="4827182" y="4098218"/>
            <a:ext cx="8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1 -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357499-7B84-B158-5A13-2A16C78D0E53}"/>
              </a:ext>
            </a:extLst>
          </p:cNvPr>
          <p:cNvSpPr txBox="1"/>
          <p:nvPr/>
        </p:nvSpPr>
        <p:spPr>
          <a:xfrm>
            <a:off x="4880343" y="2952721"/>
            <a:ext cx="8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9169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421</Words>
  <Application>Microsoft Macintosh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Change Detection Modelling</vt:lpstr>
      <vt:lpstr>Change Detection Task</vt:lpstr>
      <vt:lpstr>Slots Model (Cowan Variant)</vt:lpstr>
      <vt:lpstr>Slots Model with Attention (Rouder et al. 2008)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Singmann, Henrik</dc:creator>
  <cp:lastModifiedBy>Singmann, Henrik</cp:lastModifiedBy>
  <cp:revision>3</cp:revision>
  <dcterms:created xsi:type="dcterms:W3CDTF">2025-03-03T11:34:32Z</dcterms:created>
  <dcterms:modified xsi:type="dcterms:W3CDTF">2025-03-03T12:20:19Z</dcterms:modified>
</cp:coreProperties>
</file>