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78" r:id="rId3"/>
    <p:sldId id="292" r:id="rId4"/>
    <p:sldId id="284" r:id="rId5"/>
    <p:sldId id="290" r:id="rId6"/>
    <p:sldId id="276" r:id="rId7"/>
    <p:sldId id="289" r:id="rId8"/>
    <p:sldId id="29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A41"/>
    <a:srgbClr val="071F4D"/>
    <a:srgbClr val="CACFD6"/>
    <a:srgbClr val="061A40"/>
    <a:srgbClr val="061B43"/>
    <a:srgbClr val="2644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07D90-EF60-4CDD-A1D8-F23A55595497}" type="datetimeFigureOut">
              <a:rPr lang="en-GB" smtClean="0"/>
              <a:t>15/06/2025</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93D36-3446-4481-AAF0-FBA58851A746}" type="slidenum">
              <a:rPr lang="en-GB" smtClean="0"/>
              <a:t>‹#›</a:t>
            </a:fld>
            <a:endParaRPr lang="en-GB"/>
          </a:p>
        </p:txBody>
      </p:sp>
    </p:spTree>
    <p:extLst>
      <p:ext uri="{BB962C8B-B14F-4D97-AF65-F5344CB8AC3E}">
        <p14:creationId xmlns:p14="http://schemas.microsoft.com/office/powerpoint/2010/main" val="609234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p:cNvSpPr>
            <a:spLocks noGrp="1"/>
          </p:cNvSpPr>
          <p:nvPr>
            <p:ph type="dt" sz="half" idx="10"/>
          </p:nvPr>
        </p:nvSpPr>
        <p:spPr/>
        <p:txBody>
          <a:bodyPr/>
          <a:lstStyle/>
          <a:p>
            <a:fld id="{88741B9C-D897-4D5F-BDE1-C007AF698439}" type="datetimeFigureOut">
              <a:rPr lang="en-GB" smtClean="0"/>
              <a:t>15/06/2025</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537445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88741B9C-D897-4D5F-BDE1-C007AF698439}" type="datetimeFigureOut">
              <a:rPr lang="en-GB" smtClean="0"/>
              <a:t>15/06/2025</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23901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88741B9C-D897-4D5F-BDE1-C007AF698439}" type="datetimeFigureOut">
              <a:rPr lang="en-GB" smtClean="0"/>
              <a:t>15/06/2025</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35778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p>
            <a:fld id="{88741B9C-D897-4D5F-BDE1-C007AF698439}" type="datetimeFigureOut">
              <a:rPr lang="en-GB" smtClean="0"/>
              <a:t>15/06/2025</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302290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8741B9C-D897-4D5F-BDE1-C007AF698439}" type="datetimeFigureOut">
              <a:rPr lang="en-GB" smtClean="0"/>
              <a:t>15/06/2025</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4033218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p:cNvSpPr>
            <a:spLocks noGrp="1"/>
          </p:cNvSpPr>
          <p:nvPr>
            <p:ph type="dt" sz="half" idx="10"/>
          </p:nvPr>
        </p:nvSpPr>
        <p:spPr/>
        <p:txBody>
          <a:bodyPr/>
          <a:lstStyle/>
          <a:p>
            <a:fld id="{88741B9C-D897-4D5F-BDE1-C007AF698439}" type="datetimeFigureOut">
              <a:rPr lang="en-GB" smtClean="0"/>
              <a:t>15/06/2025</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117577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p:cNvSpPr>
            <a:spLocks noGrp="1"/>
          </p:cNvSpPr>
          <p:nvPr>
            <p:ph type="dt" sz="half" idx="10"/>
          </p:nvPr>
        </p:nvSpPr>
        <p:spPr/>
        <p:txBody>
          <a:bodyPr/>
          <a:lstStyle/>
          <a:p>
            <a:fld id="{88741B9C-D897-4D5F-BDE1-C007AF698439}" type="datetimeFigureOut">
              <a:rPr lang="en-GB" smtClean="0"/>
              <a:t>15/06/2025</a:t>
            </a:fld>
            <a:endParaRPr lang="en-GB"/>
          </a:p>
        </p:txBody>
      </p:sp>
      <p:sp>
        <p:nvSpPr>
          <p:cNvPr id="8" name="Espace réservé du pied de page 7"/>
          <p:cNvSpPr>
            <a:spLocks noGrp="1"/>
          </p:cNvSpPr>
          <p:nvPr>
            <p:ph type="ftr" sz="quarter" idx="11"/>
          </p:nvPr>
        </p:nvSpPr>
        <p:spPr/>
        <p:txBody>
          <a:bodyPr/>
          <a:lstStyle/>
          <a:p>
            <a:endParaRPr lang="en-GB"/>
          </a:p>
        </p:txBody>
      </p:sp>
      <p:sp>
        <p:nvSpPr>
          <p:cNvPr id="9" name="Espace réservé du numéro de diapositive 8"/>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231258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GB"/>
          </a:p>
        </p:txBody>
      </p:sp>
      <p:sp>
        <p:nvSpPr>
          <p:cNvPr id="3" name="Espace réservé de la date 2"/>
          <p:cNvSpPr>
            <a:spLocks noGrp="1"/>
          </p:cNvSpPr>
          <p:nvPr>
            <p:ph type="dt" sz="half" idx="10"/>
          </p:nvPr>
        </p:nvSpPr>
        <p:spPr/>
        <p:txBody>
          <a:bodyPr/>
          <a:lstStyle/>
          <a:p>
            <a:fld id="{88741B9C-D897-4D5F-BDE1-C007AF698439}" type="datetimeFigureOut">
              <a:rPr lang="en-GB" smtClean="0"/>
              <a:t>15/06/2025</a:t>
            </a:fld>
            <a:endParaRPr lang="en-GB"/>
          </a:p>
        </p:txBody>
      </p:sp>
      <p:sp>
        <p:nvSpPr>
          <p:cNvPr id="4" name="Espace réservé du pied de page 3"/>
          <p:cNvSpPr>
            <a:spLocks noGrp="1"/>
          </p:cNvSpPr>
          <p:nvPr>
            <p:ph type="ftr" sz="quarter" idx="11"/>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153241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741B9C-D897-4D5F-BDE1-C007AF698439}" type="datetimeFigureOut">
              <a:rPr lang="en-GB" smtClean="0"/>
              <a:t>15/06/2025</a:t>
            </a:fld>
            <a:endParaRPr lang="en-GB"/>
          </a:p>
        </p:txBody>
      </p:sp>
      <p:sp>
        <p:nvSpPr>
          <p:cNvPr id="3" name="Espace réservé du pied de page 2"/>
          <p:cNvSpPr>
            <a:spLocks noGrp="1"/>
          </p:cNvSpPr>
          <p:nvPr>
            <p:ph type="ftr" sz="quarter" idx="11"/>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196111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8741B9C-D897-4D5F-BDE1-C007AF698439}" type="datetimeFigureOut">
              <a:rPr lang="en-GB" smtClean="0"/>
              <a:t>15/06/2025</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256671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8741B9C-D897-4D5F-BDE1-C007AF698439}" type="datetimeFigureOut">
              <a:rPr lang="en-GB" smtClean="0"/>
              <a:t>15/06/2025</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A2A5AEC6-50D5-45D3-A282-2BED3543C23C}" type="slidenum">
              <a:rPr lang="en-GB" smtClean="0"/>
              <a:t>‹#›</a:t>
            </a:fld>
            <a:endParaRPr lang="en-GB"/>
          </a:p>
        </p:txBody>
      </p:sp>
    </p:spTree>
    <p:extLst>
      <p:ext uri="{BB962C8B-B14F-4D97-AF65-F5344CB8AC3E}">
        <p14:creationId xmlns:p14="http://schemas.microsoft.com/office/powerpoint/2010/main" val="23064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41B9C-D897-4D5F-BDE1-C007AF698439}" type="datetimeFigureOut">
              <a:rPr lang="en-GB" smtClean="0"/>
              <a:t>15/06/2025</a:t>
            </a:fld>
            <a:endParaRPr lang="en-GB"/>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AEC6-50D5-45D3-A282-2BED3543C23C}" type="slidenum">
              <a:rPr lang="en-GB" smtClean="0"/>
              <a:t>‹#›</a:t>
            </a:fld>
            <a:endParaRPr lang="en-GB"/>
          </a:p>
        </p:txBody>
      </p:sp>
    </p:spTree>
    <p:extLst>
      <p:ext uri="{BB962C8B-B14F-4D97-AF65-F5344CB8AC3E}">
        <p14:creationId xmlns:p14="http://schemas.microsoft.com/office/powerpoint/2010/main" val="242451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lockchain technology: a new opportunity for international trade - Beyond  B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02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6858000"/>
          </a:xfrm>
          <a:prstGeom prst="rect">
            <a:avLst/>
          </a:prstGeom>
          <a:solidFill>
            <a:schemeClr val="bg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rganigramme : Décision 3"/>
          <p:cNvSpPr/>
          <p:nvPr/>
        </p:nvSpPr>
        <p:spPr>
          <a:xfrm>
            <a:off x="838200" y="734881"/>
            <a:ext cx="10395857" cy="1000125"/>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4400" b="1" dirty="0">
                <a:solidFill>
                  <a:schemeClr val="tx1"/>
                </a:solidFill>
              </a:rPr>
              <a:t>INTRODUCTION</a:t>
            </a:r>
            <a:r>
              <a:rPr lang="en-GB" b="1" dirty="0"/>
              <a:t> </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199433" y="2299532"/>
            <a:ext cx="9673389" cy="3208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3200" b="1" dirty="0">
                <a:solidFill>
                  <a:schemeClr val="tx1"/>
                </a:solidFill>
              </a:rPr>
              <a:t>	A </a:t>
            </a:r>
            <a:r>
              <a:rPr lang="en-GB" sz="3200" b="1" dirty="0" err="1">
                <a:solidFill>
                  <a:schemeClr val="tx1"/>
                </a:solidFill>
              </a:rPr>
              <a:t>Blockchain</a:t>
            </a:r>
            <a:r>
              <a:rPr lang="en-GB" sz="3200" b="1" dirty="0">
                <a:solidFill>
                  <a:schemeClr val="tx1"/>
                </a:solidFill>
              </a:rPr>
              <a:t>-Based Voting System can provide various benefits such as transparency, immutability, and security. However, there are certain challenges that need to be addressed for the successful implementation of such a system. </a:t>
            </a:r>
            <a:endParaRPr lang="en-GB" sz="5400" b="1" dirty="0">
              <a:solidFill>
                <a:schemeClr val="tx1"/>
              </a:solidFill>
            </a:endParaRPr>
          </a:p>
        </p:txBody>
      </p:sp>
    </p:spTree>
    <p:extLst>
      <p:ext uri="{BB962C8B-B14F-4D97-AF65-F5344CB8AC3E}">
        <p14:creationId xmlns:p14="http://schemas.microsoft.com/office/powerpoint/2010/main" val="655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lockchain technology: a new opportunity for international trade - Beyond  B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02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6858000"/>
          </a:xfrm>
          <a:prstGeom prst="rect">
            <a:avLst/>
          </a:prstGeom>
          <a:solidFill>
            <a:schemeClr val="bg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641685" y="1409519"/>
            <a:ext cx="11261558" cy="53570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GB" sz="2400" b="1" dirty="0">
                <a:solidFill>
                  <a:schemeClr val="tx1"/>
                </a:solidFill>
              </a:rPr>
              <a:t>	One of the primary challenges is ensuring the privacy of </a:t>
            </a:r>
            <a:r>
              <a:rPr lang="en-GB" sz="2400" b="1" dirty="0" err="1">
                <a:solidFill>
                  <a:schemeClr val="tx1"/>
                </a:solidFill>
              </a:rPr>
              <a:t>users'data</a:t>
            </a:r>
            <a:r>
              <a:rPr lang="en-GB" sz="2400" b="1" dirty="0">
                <a:solidFill>
                  <a:schemeClr val="tx1"/>
                </a:solidFill>
              </a:rPr>
              <a:t> while using a </a:t>
            </a:r>
            <a:r>
              <a:rPr lang="en-GB" sz="2400" b="1" dirty="0" err="1">
                <a:solidFill>
                  <a:schemeClr val="tx1"/>
                </a:solidFill>
              </a:rPr>
              <a:t>blockchain</a:t>
            </a:r>
            <a:r>
              <a:rPr lang="en-GB" sz="2400" b="1" dirty="0">
                <a:solidFill>
                  <a:schemeClr val="tx1"/>
                </a:solidFill>
              </a:rPr>
              <a:t>-based system. Using Ethereum addresses as user identifiers can help address this issue. However, it is essential to ensure that these addresses cannot be traced back to the user's identity. </a:t>
            </a:r>
          </a:p>
          <a:p>
            <a:pPr lvl="0" algn="just"/>
            <a:r>
              <a:rPr lang="en-GB" sz="2400" b="1" dirty="0">
                <a:solidFill>
                  <a:schemeClr val="tx1"/>
                </a:solidFill>
              </a:rPr>
              <a:t>	Another challenge is ensuring that only eligible individuals can cast their votes. This requires a robust verification process to confirm the identity of voters and their eligibility to vote. Accuracy and transparency of the vote count is another critical aspect that needs to be considered. The </a:t>
            </a:r>
            <a:r>
              <a:rPr lang="en-GB" sz="2400" b="1" dirty="0" err="1">
                <a:solidFill>
                  <a:schemeClr val="tx1"/>
                </a:solidFill>
              </a:rPr>
              <a:t>blockchain</a:t>
            </a:r>
            <a:r>
              <a:rPr lang="en-GB" sz="2400" b="1" dirty="0">
                <a:solidFill>
                  <a:schemeClr val="tx1"/>
                </a:solidFill>
              </a:rPr>
              <a:t>-based </a:t>
            </a:r>
            <a:r>
              <a:rPr lang="en-GB" sz="2400" b="1" dirty="0" err="1">
                <a:solidFill>
                  <a:schemeClr val="tx1"/>
                </a:solidFill>
              </a:rPr>
              <a:t>systemshould</a:t>
            </a:r>
            <a:r>
              <a:rPr lang="en-GB" sz="2400" b="1" dirty="0">
                <a:solidFill>
                  <a:schemeClr val="tx1"/>
                </a:solidFill>
              </a:rPr>
              <a:t> ensure that all votes are accurately recorded and counted without any possibility of tampering or manipulation. </a:t>
            </a:r>
          </a:p>
          <a:p>
            <a:pPr lvl="0" algn="just"/>
            <a:r>
              <a:rPr lang="en-GB" sz="2400" b="1" dirty="0">
                <a:solidFill>
                  <a:schemeClr val="tx1"/>
                </a:solidFill>
              </a:rPr>
              <a:t>	Additionally, ensuring the security of the system is also crucial. The system should be designed to resist any attacks, and appropriate measures should be taken to safeguard against any security breaches. </a:t>
            </a:r>
            <a:endParaRPr lang="en-GB" sz="4400" b="1" dirty="0">
              <a:solidFill>
                <a:schemeClr val="tx1"/>
              </a:solidFill>
            </a:endParaRPr>
          </a:p>
        </p:txBody>
      </p:sp>
      <p:sp>
        <p:nvSpPr>
          <p:cNvPr id="6" name="Organigramme : Décision 5"/>
          <p:cNvSpPr/>
          <p:nvPr/>
        </p:nvSpPr>
        <p:spPr>
          <a:xfrm>
            <a:off x="838200" y="204697"/>
            <a:ext cx="10395857" cy="1000125"/>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2800" b="1" dirty="0">
                <a:solidFill>
                  <a:schemeClr val="tx1"/>
                </a:solidFill>
              </a:rPr>
              <a:t>CHALLENGES: </a:t>
            </a:r>
            <a:endParaRPr lang="en-GB"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94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lockchain technology: a new opportunity for international trade - Beyond  B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02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6858000"/>
          </a:xfrm>
          <a:prstGeom prst="rect">
            <a:avLst/>
          </a:prstGeom>
          <a:solidFill>
            <a:schemeClr val="bg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rganigramme : Décision 7"/>
          <p:cNvSpPr/>
          <p:nvPr/>
        </p:nvSpPr>
        <p:spPr>
          <a:xfrm>
            <a:off x="838200" y="96790"/>
            <a:ext cx="10395857" cy="504102"/>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chemeClr val="tx1"/>
                </a:solidFill>
              </a:rPr>
              <a:t>CODE</a:t>
            </a:r>
            <a:endParaRPr lang="en-GB" sz="2800" dirty="0">
              <a:solidFill>
                <a:schemeClr val="tx1"/>
              </a:solidFill>
            </a:endParaRPr>
          </a:p>
        </p:txBody>
      </p:sp>
      <p:pic>
        <p:nvPicPr>
          <p:cNvPr id="3" name="Image 2"/>
          <p:cNvPicPr>
            <a:picLocks noChangeAspect="1"/>
          </p:cNvPicPr>
          <p:nvPr/>
        </p:nvPicPr>
        <p:blipFill>
          <a:blip r:embed="rId3"/>
          <a:stretch>
            <a:fillRect/>
          </a:stretch>
        </p:blipFill>
        <p:spPr>
          <a:xfrm>
            <a:off x="143691" y="697682"/>
            <a:ext cx="11952515" cy="6160318"/>
          </a:xfrm>
          <a:prstGeom prst="rect">
            <a:avLst/>
          </a:prstGeom>
        </p:spPr>
      </p:pic>
    </p:spTree>
    <p:extLst>
      <p:ext uri="{BB962C8B-B14F-4D97-AF65-F5344CB8AC3E}">
        <p14:creationId xmlns:p14="http://schemas.microsoft.com/office/powerpoint/2010/main" val="189157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lockchain technology: a new opportunity for international trade - Beyond  B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02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6858000"/>
          </a:xfrm>
          <a:prstGeom prst="rect">
            <a:avLst/>
          </a:prstGeom>
          <a:solidFill>
            <a:schemeClr val="bg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rganigramme : Décision 7"/>
          <p:cNvSpPr/>
          <p:nvPr/>
        </p:nvSpPr>
        <p:spPr>
          <a:xfrm>
            <a:off x="838200" y="96790"/>
            <a:ext cx="10395857" cy="491040"/>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chemeClr val="tx1"/>
                </a:solidFill>
              </a:rPr>
              <a:t>CODE</a:t>
            </a:r>
            <a:endParaRPr lang="en-GB" sz="2800" dirty="0">
              <a:solidFill>
                <a:schemeClr val="tx1"/>
              </a:solidFill>
            </a:endParaRPr>
          </a:p>
        </p:txBody>
      </p:sp>
      <p:pic>
        <p:nvPicPr>
          <p:cNvPr id="2" name="Image 1"/>
          <p:cNvPicPr>
            <a:picLocks noChangeAspect="1"/>
          </p:cNvPicPr>
          <p:nvPr/>
        </p:nvPicPr>
        <p:blipFill>
          <a:blip r:embed="rId3"/>
          <a:stretch>
            <a:fillRect/>
          </a:stretch>
        </p:blipFill>
        <p:spPr>
          <a:xfrm>
            <a:off x="182879" y="684620"/>
            <a:ext cx="11874137" cy="6055813"/>
          </a:xfrm>
          <a:prstGeom prst="rect">
            <a:avLst/>
          </a:prstGeom>
        </p:spPr>
      </p:pic>
    </p:spTree>
    <p:extLst>
      <p:ext uri="{BB962C8B-B14F-4D97-AF65-F5344CB8AC3E}">
        <p14:creationId xmlns:p14="http://schemas.microsoft.com/office/powerpoint/2010/main" val="332191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lockchain technology: a new opportunity for international trade - Beyond  B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02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6858000"/>
          </a:xfrm>
          <a:prstGeom prst="rect">
            <a:avLst/>
          </a:prstGeom>
          <a:solidFill>
            <a:schemeClr val="bg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rganigramme : Décision 7"/>
          <p:cNvSpPr/>
          <p:nvPr/>
        </p:nvSpPr>
        <p:spPr>
          <a:xfrm>
            <a:off x="838200" y="96790"/>
            <a:ext cx="10395857" cy="491040"/>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chemeClr val="tx1"/>
                </a:solidFill>
              </a:rPr>
              <a:t>CODE</a:t>
            </a:r>
            <a:endParaRPr lang="en-GB" sz="2800" dirty="0">
              <a:solidFill>
                <a:schemeClr val="tx1"/>
              </a:solidFill>
            </a:endParaRPr>
          </a:p>
        </p:txBody>
      </p:sp>
      <p:pic>
        <p:nvPicPr>
          <p:cNvPr id="3" name="Image 2"/>
          <p:cNvPicPr>
            <a:picLocks noChangeAspect="1"/>
          </p:cNvPicPr>
          <p:nvPr/>
        </p:nvPicPr>
        <p:blipFill>
          <a:blip r:embed="rId3"/>
          <a:stretch>
            <a:fillRect/>
          </a:stretch>
        </p:blipFill>
        <p:spPr>
          <a:xfrm>
            <a:off x="104503" y="684620"/>
            <a:ext cx="11978640" cy="6081940"/>
          </a:xfrm>
          <a:prstGeom prst="rect">
            <a:avLst/>
          </a:prstGeom>
        </p:spPr>
      </p:pic>
    </p:spTree>
    <p:extLst>
      <p:ext uri="{BB962C8B-B14F-4D97-AF65-F5344CB8AC3E}">
        <p14:creationId xmlns:p14="http://schemas.microsoft.com/office/powerpoint/2010/main" val="205399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écision 3"/>
          <p:cNvSpPr/>
          <p:nvPr/>
        </p:nvSpPr>
        <p:spPr>
          <a:xfrm>
            <a:off x="838200" y="96789"/>
            <a:ext cx="10395857" cy="1000125"/>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3600" b="1" dirty="0" err="1">
                <a:solidFill>
                  <a:schemeClr val="tx1"/>
                </a:solidFill>
              </a:rPr>
              <a:t>Vot’App</a:t>
            </a:r>
            <a:r>
              <a:rPr lang="en-GB" sz="3600" b="1" dirty="0">
                <a:solidFill>
                  <a:schemeClr val="tx1"/>
                </a:solidFill>
              </a:rPr>
              <a:t> </a:t>
            </a:r>
            <a:endParaRPr lang="en-GB" sz="3600" dirty="0">
              <a:solidFill>
                <a:schemeClr val="tx1"/>
              </a:solidFill>
            </a:endParaRPr>
          </a:p>
        </p:txBody>
      </p:sp>
      <p:pic>
        <p:nvPicPr>
          <p:cNvPr id="3" name="Image 2"/>
          <p:cNvPicPr>
            <a:picLocks noChangeAspect="1"/>
          </p:cNvPicPr>
          <p:nvPr/>
        </p:nvPicPr>
        <p:blipFill rotWithShape="1">
          <a:blip r:embed="rId2"/>
          <a:srcRect l="38588" t="8571" r="38823" b="20461"/>
          <a:stretch/>
        </p:blipFill>
        <p:spPr>
          <a:xfrm>
            <a:off x="4566556" y="1188719"/>
            <a:ext cx="2939144" cy="5029200"/>
          </a:xfrm>
          <a:prstGeom prst="rect">
            <a:avLst/>
          </a:prstGeom>
        </p:spPr>
      </p:pic>
    </p:spTree>
    <p:extLst>
      <p:ext uri="{BB962C8B-B14F-4D97-AF65-F5344CB8AC3E}">
        <p14:creationId xmlns:p14="http://schemas.microsoft.com/office/powerpoint/2010/main" val="6787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Décision 3"/>
          <p:cNvSpPr/>
          <p:nvPr/>
        </p:nvSpPr>
        <p:spPr>
          <a:xfrm>
            <a:off x="838200" y="96789"/>
            <a:ext cx="10395857" cy="1000125"/>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GB" sz="3600" b="1" dirty="0" err="1">
                <a:solidFill>
                  <a:schemeClr val="tx1"/>
                </a:solidFill>
              </a:rPr>
              <a:t>Vot’App</a:t>
            </a:r>
            <a:r>
              <a:rPr lang="en-GB" sz="3600" b="1" dirty="0">
                <a:solidFill>
                  <a:schemeClr val="tx1"/>
                </a:solidFill>
              </a:rPr>
              <a:t> </a:t>
            </a:r>
            <a:endParaRPr lang="en-GB" sz="3600" dirty="0">
              <a:solidFill>
                <a:schemeClr val="tx1"/>
              </a:solidFill>
            </a:endParaRPr>
          </a:p>
        </p:txBody>
      </p:sp>
      <p:pic>
        <p:nvPicPr>
          <p:cNvPr id="2" name="Image 1"/>
          <p:cNvPicPr>
            <a:picLocks noChangeAspect="1"/>
          </p:cNvPicPr>
          <p:nvPr/>
        </p:nvPicPr>
        <p:blipFill rotWithShape="1">
          <a:blip r:embed="rId2"/>
          <a:srcRect l="39191" t="8661" r="38622" b="20268"/>
          <a:stretch/>
        </p:blipFill>
        <p:spPr>
          <a:xfrm>
            <a:off x="4592682" y="1267096"/>
            <a:ext cx="2886891" cy="5199017"/>
          </a:xfrm>
          <a:prstGeom prst="rect">
            <a:avLst/>
          </a:prstGeom>
        </p:spPr>
      </p:pic>
    </p:spTree>
    <p:extLst>
      <p:ext uri="{BB962C8B-B14F-4D97-AF65-F5344CB8AC3E}">
        <p14:creationId xmlns:p14="http://schemas.microsoft.com/office/powerpoint/2010/main" val="198672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Blockchain technology: a new opportunity for international trade - Beyond  Bor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022"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0"/>
            <a:ext cx="12192000" cy="6858000"/>
          </a:xfrm>
          <a:prstGeom prst="rect">
            <a:avLst/>
          </a:prstGeom>
          <a:solidFill>
            <a:schemeClr val="bg1">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rganigramme : Décision 3"/>
          <p:cNvSpPr/>
          <p:nvPr/>
        </p:nvSpPr>
        <p:spPr>
          <a:xfrm>
            <a:off x="838200" y="734881"/>
            <a:ext cx="10395857" cy="1000125"/>
          </a:xfrm>
          <a:prstGeom prst="flowChartDecisi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4400" b="1" dirty="0">
                <a:solidFill>
                  <a:schemeClr val="tx1"/>
                </a:solidFill>
              </a:rPr>
              <a:t>CONCLUSION</a:t>
            </a:r>
            <a:r>
              <a:rPr lang="en-GB" b="1" dirty="0"/>
              <a:t> </a:t>
            </a:r>
            <a:endParaRPr lang="en-GB"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199433" y="2299532"/>
            <a:ext cx="9673389" cy="32084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400" b="1" dirty="0">
                <a:solidFill>
                  <a:schemeClr val="tx1"/>
                </a:solidFill>
              </a:rPr>
              <a:t>	In summary, implementing a </a:t>
            </a:r>
            <a:r>
              <a:rPr lang="en-GB" sz="2400" b="1" dirty="0" err="1">
                <a:solidFill>
                  <a:schemeClr val="tx1"/>
                </a:solidFill>
              </a:rPr>
              <a:t>Blockchain</a:t>
            </a:r>
            <a:r>
              <a:rPr lang="en-GB" sz="2400" b="1" dirty="0">
                <a:solidFill>
                  <a:schemeClr val="tx1"/>
                </a:solidFill>
              </a:rPr>
              <a:t>-Based Voting System can bring various benefits, but it requires careful consideration of several challenges such as privacy, eligibility verification, vote counting, and security. Addressing these challenges can help ensure the successful implementation of such a system.</a:t>
            </a:r>
            <a:endParaRPr lang="en-GB" sz="6600" b="1" dirty="0">
              <a:solidFill>
                <a:schemeClr val="tx1"/>
              </a:solidFill>
            </a:endParaRPr>
          </a:p>
        </p:txBody>
      </p:sp>
    </p:spTree>
    <p:extLst>
      <p:ext uri="{BB962C8B-B14F-4D97-AF65-F5344CB8AC3E}">
        <p14:creationId xmlns:p14="http://schemas.microsoft.com/office/powerpoint/2010/main" val="78638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6248" y="791571"/>
            <a:ext cx="6054138" cy="6054138"/>
          </a:xfrm>
        </p:spPr>
      </p:pic>
      <p:sp>
        <p:nvSpPr>
          <p:cNvPr id="2" name="Titre 1"/>
          <p:cNvSpPr>
            <a:spLocks noGrp="1"/>
          </p:cNvSpPr>
          <p:nvPr>
            <p:ph type="title"/>
          </p:nvPr>
        </p:nvSpPr>
        <p:spPr>
          <a:xfrm>
            <a:off x="604932" y="118757"/>
            <a:ext cx="11080387" cy="694574"/>
          </a:xfrm>
        </p:spPr>
        <p:txBody>
          <a:bodyPr>
            <a:noAutofit/>
          </a:bodyPr>
          <a:lstStyle/>
          <a:p>
            <a:r>
              <a:rPr lang="en-GB" sz="4800" b="1" dirty="0">
                <a:latin typeface="Times New Roman" panose="02020603050405020304" pitchFamily="18" charset="0"/>
                <a:cs typeface="Times New Roman" panose="02020603050405020304" pitchFamily="18" charset="0"/>
              </a:rPr>
              <a:t>THANK YOU FOR YOUR ATTENTION</a:t>
            </a:r>
          </a:p>
        </p:txBody>
      </p:sp>
      <p:sp>
        <p:nvSpPr>
          <p:cNvPr id="5" name="Rectangle 4"/>
          <p:cNvSpPr/>
          <p:nvPr/>
        </p:nvSpPr>
        <p:spPr>
          <a:xfrm>
            <a:off x="34916" y="915991"/>
            <a:ext cx="7410911" cy="52057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dirty="0">
                <a:solidFill>
                  <a:schemeClr val="tx1"/>
                </a:solidFill>
                <a:latin typeface="Times New Roman" panose="02020603050405020304" pitchFamily="18" charset="0"/>
                <a:cs typeface="Times New Roman" panose="02020603050405020304" pitchFamily="18" charset="0"/>
              </a:rPr>
              <a:t>IT IS THE QUESTION TIME</a:t>
            </a:r>
          </a:p>
        </p:txBody>
      </p:sp>
      <p:sp>
        <p:nvSpPr>
          <p:cNvPr id="7" name="Pensées 6"/>
          <p:cNvSpPr/>
          <p:nvPr/>
        </p:nvSpPr>
        <p:spPr>
          <a:xfrm>
            <a:off x="9498008" y="813331"/>
            <a:ext cx="2377317" cy="1510613"/>
          </a:xfrm>
          <a:prstGeom prst="cloudCallout">
            <a:avLst/>
          </a:prstGeom>
          <a:solidFill>
            <a:srgbClr val="2644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Image 7"/>
          <p:cNvPicPr>
            <a:picLocks noChangeAspect="1"/>
          </p:cNvPicPr>
          <p:nvPr/>
        </p:nvPicPr>
        <p:blipFill>
          <a:blip r:embed="rId3"/>
          <a:stretch>
            <a:fillRect/>
          </a:stretch>
        </p:blipFill>
        <p:spPr>
          <a:xfrm flipH="1">
            <a:off x="9796016" y="872743"/>
            <a:ext cx="1781300" cy="1368038"/>
          </a:xfrm>
          <a:prstGeom prst="rect">
            <a:avLst/>
          </a:prstGeom>
          <a:ln>
            <a:noFill/>
          </a:ln>
          <a:effectLst>
            <a:softEdge rad="112500"/>
          </a:effectLst>
        </p:spPr>
      </p:pic>
    </p:spTree>
    <p:extLst>
      <p:ext uri="{BB962C8B-B14F-4D97-AF65-F5344CB8AC3E}">
        <p14:creationId xmlns:p14="http://schemas.microsoft.com/office/powerpoint/2010/main" val="42778682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5309</TotalTime>
  <Words>260</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USING OF THE INTERNET</dc:title>
  <dc:creator>SINGO LOUA</dc:creator>
  <cp:lastModifiedBy>Singo LOUA</cp:lastModifiedBy>
  <cp:revision>155</cp:revision>
  <dcterms:created xsi:type="dcterms:W3CDTF">2019-04-11T23:05:52Z</dcterms:created>
  <dcterms:modified xsi:type="dcterms:W3CDTF">2025-06-15T20:53:58Z</dcterms:modified>
</cp:coreProperties>
</file>