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83" r:id="rId4"/>
    <p:sldId id="291" r:id="rId5"/>
    <p:sldId id="284" r:id="rId6"/>
    <p:sldId id="289" r:id="rId7"/>
    <p:sldId id="290" r:id="rId8"/>
    <p:sldId id="292" r:id="rId9"/>
    <p:sldId id="281" r:id="rId10"/>
    <p:sldId id="263" r:id="rId11"/>
    <p:sldId id="266" r:id="rId12"/>
    <p:sldId id="278" r:id="rId13"/>
    <p:sldId id="265" r:id="rId14"/>
    <p:sldId id="264" r:id="rId15"/>
    <p:sldId id="285" r:id="rId16"/>
    <p:sldId id="288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05"/>
    <p:restoredTop sz="94694"/>
  </p:normalViewPr>
  <p:slideViewPr>
    <p:cSldViewPr snapToGrid="0" snapToObjects="1">
      <p:cViewPr>
        <p:scale>
          <a:sx n="94" d="100"/>
          <a:sy n="94" d="100"/>
        </p:scale>
        <p:origin x="1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B5A6A-1371-5146-AEA0-9F3E6E323E0A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6B02A-CE46-D845-B55E-6729277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0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6B02A-CE46-D845-B55E-67292777F9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5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QQ-plot of the final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6B02A-CE46-D845-B55E-67292777F9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08A8-393A-AB47-92A9-00B7004FB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5B9AC-53D3-3146-B21A-691F02CFE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353D-FAE9-674D-A27E-53ECF445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2875B-69BD-7D48-BBAA-510F7C2B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CC41-3F65-EA4F-9796-58EC55E2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1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015D-4C02-104A-94B9-1A63B5E3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4F1AA-53CE-F44D-8A32-3E22B0210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A4369-19F7-CC45-A5AA-F36E623D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459C-2721-1C49-A3B1-45FC9090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E25F9-8CB5-6244-8B46-BC4CB813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8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AE0CB-D926-B64D-AAF4-5CD40FF1F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5B2CA-963F-FF44-AFC4-6896E38D7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62BE-8332-CE41-8A85-D1DF344C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1ADB-9BC6-A543-BA4D-142F30CA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6C565-D34D-5242-A98D-FF28845D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57CD-71C5-0943-8EE2-90893BBB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7A59-19AE-C349-BD6C-BD47DB0F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1B52-1A6F-2A44-A21E-5D4412BB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05CE-99B4-AC4C-BCAB-3E7B4E2C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1DC8B-E22D-3244-B86A-98B09118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2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B15F-3F16-5849-9FC8-D0BEDE29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179F1-0676-5749-B08D-2E6ABDE4B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F08D-39C0-614E-9B3E-FB279D49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0A55-F966-6240-AC5A-BF31E268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7EAC5-AC63-4142-9F91-BF09AE0A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0220-7C59-6849-9677-347DDB1F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627A-D239-7642-BC7C-8C3650760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52C58-5748-B240-A047-9B15E8274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BFF71-11FB-0746-87D2-D4379628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F85E-5616-0A4F-983B-53989A7C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0D406-6C0F-D74B-B9BA-C26741FD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3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6BA7-1771-7E46-B1A8-8E1182D6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D81F0-2F7B-3A4D-A408-1146B01A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2D4AF-E1D4-9547-9A85-4ECFFBE69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20A9D-611E-2642-8462-718D46D42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66956-20AB-2C43-B3B1-16335642B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255A1-0B14-4A43-B3C0-1F340AAF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DF205-8E14-3846-A8D2-6DDC4F76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EB858-DFAA-4D4E-84FA-D451A80D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7346-FC24-A947-BFF4-D2EAC8C2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8A61F-D2BB-124E-BB39-82EE8D08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1D48B-38EC-4745-BDF0-AF2FFC9D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6A236-1DE2-194B-B55A-B801A08D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8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DB208-460C-D947-9CCF-F2BED4ED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E0C77-508E-3F42-B7D9-5CD57B05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460AD-F939-434B-85DB-0EA78E9D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929F-96B8-124D-A44C-DF89E472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A6222-4D77-CB45-93A6-4792315F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71F17-0F9A-4843-B04D-224573A78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5C26E-B675-E644-A9C1-5A07C7C6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9E32B-0AB7-8841-B40C-92CA58E9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BB65B-70B4-8A4C-AD63-CD8642AC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0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1832-5234-CB44-833F-E719A65B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919BD-D63B-534D-9BFF-2388FFB23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6C8EE-81BB-BC46-90B7-3F87ED34B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2300C-5689-9A4C-B548-F8AE39A4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2CAF0-325E-F94B-B3AB-9304E03E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A19D2-7A87-894B-BA23-F5B9EF51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1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737DD-DBDF-264B-80E1-AAB260F0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E4E0-3D95-714F-A0DB-C817A4EA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4D7F3-0CC8-0D45-A96C-6C47E8099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fld id="{C92E1818-21AF-3F43-93C1-E522F1923028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70CFA-1472-794A-A31F-55681929A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8B4D-2885-F542-ACE9-7A447D69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fld id="{0DF52CF8-F890-A440-8A6B-23214E046E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2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49DB-0E69-8141-AABF-09F8C44E2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tham Narrow Book" pitchFamily="2" charset="0"/>
              </a:rPr>
              <a:t>How to hack h</a:t>
            </a:r>
            <a:r>
              <a:rPr lang="en-US" dirty="0"/>
              <a:t>ouse prices</a:t>
            </a:r>
            <a:endParaRPr lang="en-US" dirty="0">
              <a:latin typeface="Gotham Narrow Book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CD8BB-EFEC-DC48-8723-55D10A811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Sung Bae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89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40AB-A299-0D4D-941F-A4448954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that can be done: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3A93D1-B9F4-9441-9A51-5D046AD00B79}"/>
              </a:ext>
            </a:extLst>
          </p:cNvPr>
          <p:cNvSpPr/>
          <p:nvPr/>
        </p:nvSpPr>
        <p:spPr>
          <a:xfrm>
            <a:off x="626645" y="1943539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E0774D-ABAA-6D4F-8FBE-5562C49A98B5}"/>
              </a:ext>
            </a:extLst>
          </p:cNvPr>
          <p:cNvSpPr/>
          <p:nvPr/>
        </p:nvSpPr>
        <p:spPr>
          <a:xfrm>
            <a:off x="4346408" y="1943538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E82C6C-4CBC-2643-9766-B6E8489DB9CD}"/>
              </a:ext>
            </a:extLst>
          </p:cNvPr>
          <p:cNvSpPr/>
          <p:nvPr/>
        </p:nvSpPr>
        <p:spPr>
          <a:xfrm>
            <a:off x="8066171" y="1943537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F87D25-5F1E-EC4A-BA9B-42C7496CBD28}"/>
              </a:ext>
            </a:extLst>
          </p:cNvPr>
          <p:cNvSpPr/>
          <p:nvPr/>
        </p:nvSpPr>
        <p:spPr>
          <a:xfrm>
            <a:off x="626645" y="1943537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Increase Living Area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3134CF-B42D-9346-9247-926BFB223204}"/>
              </a:ext>
            </a:extLst>
          </p:cNvPr>
          <p:cNvSpPr/>
          <p:nvPr/>
        </p:nvSpPr>
        <p:spPr>
          <a:xfrm>
            <a:off x="4345405" y="1943537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grade x bathrooms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A3D812-E34E-494B-9DFB-E2DDD7E2BCA7}"/>
              </a:ext>
            </a:extLst>
          </p:cNvPr>
          <p:cNvSpPr/>
          <p:nvPr/>
        </p:nvSpPr>
        <p:spPr>
          <a:xfrm>
            <a:off x="8070181" y="1943537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Make some waterfront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74B300-12EB-0249-A27E-39C764776F32}"/>
              </a:ext>
            </a:extLst>
          </p:cNvPr>
          <p:cNvSpPr txBox="1"/>
          <p:nvPr/>
        </p:nvSpPr>
        <p:spPr>
          <a:xfrm>
            <a:off x="622633" y="2523914"/>
            <a:ext cx="3499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second strongest factor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that people love having bigger independent open spaces</a:t>
            </a:r>
          </a:p>
          <a:p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Gotham Narrow Book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3D11D-81A2-274F-AE64-D8903451DE77}"/>
              </a:ext>
            </a:extLst>
          </p:cNvPr>
          <p:cNvSpPr txBox="1"/>
          <p:nvPr/>
        </p:nvSpPr>
        <p:spPr>
          <a:xfrm>
            <a:off x="4342396" y="2536126"/>
            <a:ext cx="3499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how important it is to have great quality bathrooms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Renovating bathrooms can be key to increasing your house value!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C279ED-A266-8841-9F7D-544FEBE72843}"/>
              </a:ext>
            </a:extLst>
          </p:cNvPr>
          <p:cNvSpPr txBox="1"/>
          <p:nvPr/>
        </p:nvSpPr>
        <p:spPr>
          <a:xfrm>
            <a:off x="8071027" y="2535859"/>
            <a:ext cx="3499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The strongest factor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people love nature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construct or install some sort of water fountains or pond that can be seen from the house</a:t>
            </a:r>
          </a:p>
        </p:txBody>
      </p:sp>
    </p:spTree>
    <p:extLst>
      <p:ext uri="{BB962C8B-B14F-4D97-AF65-F5344CB8AC3E}">
        <p14:creationId xmlns:p14="http://schemas.microsoft.com/office/powerpoint/2010/main" val="4278350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DC0D1B2-2E82-FC40-B67C-BF49D0272775}"/>
              </a:ext>
            </a:extLst>
          </p:cNvPr>
          <p:cNvGrpSpPr/>
          <p:nvPr/>
        </p:nvGrpSpPr>
        <p:grpSpPr>
          <a:xfrm flipV="1">
            <a:off x="2353176" y="2955152"/>
            <a:ext cx="7443536" cy="1027570"/>
            <a:chOff x="2395287" y="4289219"/>
            <a:chExt cx="7443536" cy="113702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B807A36-36C5-0843-BABA-B8E62732FCED}"/>
                </a:ext>
              </a:extLst>
            </p:cNvPr>
            <p:cNvCxnSpPr>
              <a:cxnSpLocks/>
            </p:cNvCxnSpPr>
            <p:nvPr/>
          </p:nvCxnSpPr>
          <p:spPr>
            <a:xfrm>
              <a:off x="6072939" y="4289219"/>
              <a:ext cx="0" cy="1124957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BA636F-EC73-614A-B733-D11ACA173C28}"/>
                </a:ext>
              </a:extLst>
            </p:cNvPr>
            <p:cNvCxnSpPr>
              <a:cxnSpLocks/>
            </p:cNvCxnSpPr>
            <p:nvPr/>
          </p:nvCxnSpPr>
          <p:spPr>
            <a:xfrm>
              <a:off x="2395287" y="4289219"/>
              <a:ext cx="3677652" cy="1137023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DB6D68-86B4-7541-B363-7D97F88D9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941" y="4289219"/>
              <a:ext cx="3765882" cy="1137021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1340AB-A299-0D4D-941F-A4448954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that can be done: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C29DE0-47F2-AA4D-8721-5BC3B5552552}"/>
              </a:ext>
            </a:extLst>
          </p:cNvPr>
          <p:cNvSpPr/>
          <p:nvPr/>
        </p:nvSpPr>
        <p:spPr>
          <a:xfrm>
            <a:off x="4346408" y="1534299"/>
            <a:ext cx="3499184" cy="12236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Gotham Narrow Book" pitchFamily="2" charset="0"/>
              </a:rPr>
              <a:t>Some Serious Renovation!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EFD61F-4FEC-6442-9DCA-0417BC8A0060}"/>
              </a:ext>
            </a:extLst>
          </p:cNvPr>
          <p:cNvSpPr/>
          <p:nvPr/>
        </p:nvSpPr>
        <p:spPr>
          <a:xfrm>
            <a:off x="562476" y="3993626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4E745A-447F-0547-91CB-6D3BF1BA8E8D}"/>
              </a:ext>
            </a:extLst>
          </p:cNvPr>
          <p:cNvSpPr/>
          <p:nvPr/>
        </p:nvSpPr>
        <p:spPr>
          <a:xfrm>
            <a:off x="4282239" y="3993625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C6BA78-804B-E94B-83FC-4A5565B5C68F}"/>
              </a:ext>
            </a:extLst>
          </p:cNvPr>
          <p:cNvSpPr/>
          <p:nvPr/>
        </p:nvSpPr>
        <p:spPr>
          <a:xfrm>
            <a:off x="8002002" y="3993624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04243D-59C8-6444-B068-501467193E93}"/>
              </a:ext>
            </a:extLst>
          </p:cNvPr>
          <p:cNvSpPr/>
          <p:nvPr/>
        </p:nvSpPr>
        <p:spPr>
          <a:xfrm>
            <a:off x="562476" y="3993624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Increase Living Area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763497-9DF8-C24E-B587-D78EF9B17C31}"/>
              </a:ext>
            </a:extLst>
          </p:cNvPr>
          <p:cNvSpPr/>
          <p:nvPr/>
        </p:nvSpPr>
        <p:spPr>
          <a:xfrm>
            <a:off x="4281236" y="3993624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grade x bathrooms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2E3364-860F-C64B-A817-6824CB8626A9}"/>
              </a:ext>
            </a:extLst>
          </p:cNvPr>
          <p:cNvSpPr/>
          <p:nvPr/>
        </p:nvSpPr>
        <p:spPr>
          <a:xfrm>
            <a:off x="8006012" y="3993624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Make some waterfront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0DB49A-9687-6A4A-91E7-3A084C86B1CC}"/>
              </a:ext>
            </a:extLst>
          </p:cNvPr>
          <p:cNvSpPr txBox="1"/>
          <p:nvPr/>
        </p:nvSpPr>
        <p:spPr>
          <a:xfrm>
            <a:off x="558464" y="4574001"/>
            <a:ext cx="3499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second strongest factor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that people love having bigger independent open spaces</a:t>
            </a:r>
          </a:p>
          <a:p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Gotham Narrow Book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FCB3D-7211-E845-895D-03F59A1FF9E0}"/>
              </a:ext>
            </a:extLst>
          </p:cNvPr>
          <p:cNvSpPr txBox="1"/>
          <p:nvPr/>
        </p:nvSpPr>
        <p:spPr>
          <a:xfrm>
            <a:off x="4278227" y="4586213"/>
            <a:ext cx="3499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how important it is to have great quality bathrooms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Renovating bathrooms can be key to increasing your house value!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AEF41-5C6A-A948-BA79-7940F4A08A3F}"/>
              </a:ext>
            </a:extLst>
          </p:cNvPr>
          <p:cNvSpPr txBox="1"/>
          <p:nvPr/>
        </p:nvSpPr>
        <p:spPr>
          <a:xfrm>
            <a:off x="8006858" y="4585946"/>
            <a:ext cx="3499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The strongest factor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people love nature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construct or install some sort of water fountains or pond that can be seen from the house</a:t>
            </a:r>
          </a:p>
        </p:txBody>
      </p:sp>
    </p:spTree>
    <p:extLst>
      <p:ext uri="{BB962C8B-B14F-4D97-AF65-F5344CB8AC3E}">
        <p14:creationId xmlns:p14="http://schemas.microsoft.com/office/powerpoint/2010/main" val="18076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is limited</a:t>
            </a:r>
          </a:p>
          <a:p>
            <a:r>
              <a:rPr lang="en-US" dirty="0"/>
              <a:t>However it can give us a good idea of what factors we can control and change to change the house price</a:t>
            </a:r>
          </a:p>
          <a:p>
            <a:pPr lvl="1"/>
            <a:r>
              <a:rPr lang="en-US" dirty="0"/>
              <a:t>Actionable changes</a:t>
            </a:r>
          </a:p>
          <a:p>
            <a:pPr lvl="2"/>
            <a:r>
              <a:rPr lang="en-US" dirty="0"/>
              <a:t>Renovate to </a:t>
            </a:r>
          </a:p>
          <a:p>
            <a:pPr lvl="3"/>
            <a:r>
              <a:rPr lang="en-US" dirty="0"/>
              <a:t>Increase open space</a:t>
            </a:r>
          </a:p>
          <a:p>
            <a:pPr lvl="3"/>
            <a:r>
              <a:rPr lang="en-US" dirty="0"/>
              <a:t>Waterfront presence</a:t>
            </a:r>
          </a:p>
          <a:p>
            <a:pPr lvl="3"/>
            <a:r>
              <a:rPr lang="en-US" dirty="0"/>
              <a:t>Better quality bathrooms</a:t>
            </a:r>
          </a:p>
          <a:p>
            <a:pPr lvl="1"/>
            <a:r>
              <a:rPr lang="en-US" dirty="0"/>
              <a:t>What NOT to do</a:t>
            </a:r>
          </a:p>
          <a:p>
            <a:pPr lvl="2"/>
            <a:r>
              <a:rPr lang="en-US" dirty="0"/>
              <a:t>increase number of bathrooms </a:t>
            </a:r>
            <a:r>
              <a:rPr lang="en-US"/>
              <a:t>and bedrooms in total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00055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740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833529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98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5557-76A3-1E4E-81DA-BE850E28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162E-544D-E54F-BA1E-2F7462208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2BFFC8F-B0EF-8A4E-84AF-03A08E300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10" y="195127"/>
            <a:ext cx="8969506" cy="646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07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21AA95-42B2-C844-86A6-F9F0786FD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98" y="0"/>
            <a:ext cx="4638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1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0185-61A0-C945-8782-838D9671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AEEB5-28FE-EE48-B16E-A1121F59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FF1819-6695-854A-94BA-72AB9847E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0"/>
            <a:ext cx="1016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981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5E81-7280-BF4C-8B23-ADE7F52C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EF3B-DEFE-9A45-9A1B-448681ABD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0786C1-3388-A74C-AACF-832B04399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0"/>
            <a:ext cx="10277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86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A72F-2B0E-2A43-9BDA-C0BC1964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A71C-14BC-E04D-B6BB-90168BBE1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48" y="4953837"/>
            <a:ext cx="5739752" cy="1709035"/>
          </a:xfrm>
        </p:spPr>
        <p:txBody>
          <a:bodyPr>
            <a:normAutofit fontScale="92500"/>
          </a:bodyPr>
          <a:lstStyle/>
          <a:p>
            <a:r>
              <a:rPr lang="en-US" dirty="0"/>
              <a:t>House sale is a huge even during recessions (around $1B each month)</a:t>
            </a:r>
          </a:p>
          <a:p>
            <a:r>
              <a:rPr lang="en-US" dirty="0"/>
              <a:t> House prices differ depending on various factors (ex. location)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974B78F-248B-8D48-8972-671597A12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84" y="195127"/>
            <a:ext cx="8969506" cy="646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4EC82A3E-F165-7B45-BDEE-B21296CAD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8" y="1544951"/>
            <a:ext cx="5739752" cy="317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670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5700-4689-5F44-9538-0CB7ADD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C376-5AC6-B646-8D3C-BDAA8EA0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What factors affect the house prices the most in most interpretable and reasonable way?</a:t>
            </a:r>
          </a:p>
        </p:txBody>
      </p:sp>
    </p:spTree>
    <p:extLst>
      <p:ext uri="{BB962C8B-B14F-4D97-AF65-F5344CB8AC3E}">
        <p14:creationId xmlns:p14="http://schemas.microsoft.com/office/powerpoint/2010/main" val="410902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5700-4689-5F44-9538-0CB7ADD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C376-5AC6-B646-8D3C-BDAA8EA0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4000" dirty="0"/>
              <a:t>Priority: interpretability</a:t>
            </a:r>
          </a:p>
          <a:p>
            <a:pPr marL="742950" indent="-742950">
              <a:buAutoNum type="arabicPeriod"/>
            </a:pPr>
            <a:r>
              <a:rPr lang="en-US" sz="4000" dirty="0"/>
              <a:t>Reasonable predictors</a:t>
            </a:r>
          </a:p>
          <a:p>
            <a:pPr marL="742950" indent="-742950">
              <a:buAutoNum type="arabicPeriod"/>
            </a:pPr>
            <a:r>
              <a:rPr lang="en-US" sz="4000" dirty="0"/>
              <a:t>May not result in highest r</a:t>
            </a:r>
            <a:r>
              <a:rPr lang="en-US" sz="4000" baseline="30000" dirty="0"/>
              <a:t>2</a:t>
            </a:r>
            <a:r>
              <a:rPr lang="en-US" sz="4000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05790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5700-4689-5F44-9538-0CB7ADD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Factors that affect house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C376-5AC6-B646-8D3C-BDAA8EA0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000" b="1" u="sng" dirty="0"/>
              <a:t>Positive effectors: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1. living area = more space means higher price</a:t>
            </a:r>
          </a:p>
          <a:p>
            <a:pPr marL="0" indent="0">
              <a:buNone/>
            </a:pPr>
            <a:r>
              <a:rPr lang="en-US" sz="4000" dirty="0"/>
              <a:t>    2. waterfront = having waterfront increases the value of the price</a:t>
            </a:r>
          </a:p>
          <a:p>
            <a:pPr marL="0" indent="0">
              <a:buNone/>
            </a:pPr>
            <a:r>
              <a:rPr lang="en-US" sz="4000" dirty="0"/>
              <a:t>    3. grade x bathroom = having great bathrooms count!</a:t>
            </a:r>
          </a:p>
          <a:p>
            <a:pPr marL="0" indent="0">
              <a:buNone/>
            </a:pPr>
            <a:r>
              <a:rPr lang="en-US" sz="4000" dirty="0"/>
              <a:t>    4. higher latitude = usually results in higher price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b="1" u="sng" dirty="0"/>
              <a:t>Negative effectors: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    1. bath and bed= having too many of them decreases the price</a:t>
            </a:r>
          </a:p>
          <a:p>
            <a:pPr marL="0" indent="0">
              <a:buNone/>
            </a:pPr>
            <a:r>
              <a:rPr lang="en-US" sz="4000" dirty="0"/>
              <a:t>    2.longitude = higher longitude results in lower price</a:t>
            </a:r>
          </a:p>
          <a:p>
            <a:pPr marL="0" indent="0">
              <a:buNone/>
            </a:pPr>
            <a:r>
              <a:rPr lang="en-US" sz="4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2437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5FF264C-EDFF-9048-9E45-AEFFF78EA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42" y="0"/>
            <a:ext cx="9624703" cy="687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1291EE-F685-BF4F-8202-92A15FD9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117910"/>
            <a:ext cx="4585648" cy="846161"/>
          </a:xfrm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Strong positive association between living space and price</a:t>
            </a:r>
          </a:p>
        </p:txBody>
      </p:sp>
    </p:spTree>
    <p:extLst>
      <p:ext uri="{BB962C8B-B14F-4D97-AF65-F5344CB8AC3E}">
        <p14:creationId xmlns:p14="http://schemas.microsoft.com/office/powerpoint/2010/main" val="140848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751145F-7BE7-5E4E-BC77-3E20B79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65" y="0"/>
            <a:ext cx="9597409" cy="685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F23AB-DA15-2344-B10B-D1308C0A67FA}"/>
              </a:ext>
            </a:extLst>
          </p:cNvPr>
          <p:cNvSpPr txBox="1"/>
          <p:nvPr/>
        </p:nvSpPr>
        <p:spPr>
          <a:xfrm>
            <a:off x="8284191" y="42171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1291EE-F685-BF4F-8202-92A15FD9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161" y="5363794"/>
            <a:ext cx="5222544" cy="709684"/>
          </a:xfrm>
          <a:solidFill>
            <a:schemeClr val="tx1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Strong positive association between presence of waterfront and price</a:t>
            </a:r>
          </a:p>
        </p:txBody>
      </p:sp>
    </p:spTree>
    <p:extLst>
      <p:ext uri="{BB962C8B-B14F-4D97-AF65-F5344CB8AC3E}">
        <p14:creationId xmlns:p14="http://schemas.microsoft.com/office/powerpoint/2010/main" val="108651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801D099B-D8BB-7E44-B315-F6BB39D84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74" y="0"/>
            <a:ext cx="9597409" cy="685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0FD18D-BF50-054A-B7FF-BD1307F3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1E12-33EF-8742-8AE0-80F15A6E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9B9C45-133F-8644-92B3-108B8504C0C3}"/>
              </a:ext>
            </a:extLst>
          </p:cNvPr>
          <p:cNvSpPr txBox="1">
            <a:spLocks/>
          </p:cNvSpPr>
          <p:nvPr/>
        </p:nvSpPr>
        <p:spPr>
          <a:xfrm>
            <a:off x="5418161" y="4763069"/>
            <a:ext cx="5222544" cy="128311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Strong positive association between presence of living area-bedroom ratio and price</a:t>
            </a:r>
          </a:p>
        </p:txBody>
      </p:sp>
    </p:spTree>
    <p:extLst>
      <p:ext uri="{BB962C8B-B14F-4D97-AF65-F5344CB8AC3E}">
        <p14:creationId xmlns:p14="http://schemas.microsoft.com/office/powerpoint/2010/main" val="235508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5700-4689-5F44-9538-0CB7ADD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C376-5AC6-B646-8D3C-BDAA8EA0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So what can be done to maximize house price by the homeowners?</a:t>
            </a:r>
          </a:p>
        </p:txBody>
      </p:sp>
    </p:spTree>
    <p:extLst>
      <p:ext uri="{BB962C8B-B14F-4D97-AF65-F5344CB8AC3E}">
        <p14:creationId xmlns:p14="http://schemas.microsoft.com/office/powerpoint/2010/main" val="370965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410</Words>
  <Application>Microsoft Macintosh PowerPoint</Application>
  <PresentationFormat>Widescreen</PresentationFormat>
  <Paragraphs>69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Gotham Narrow Book</vt:lpstr>
      <vt:lpstr>Office Theme</vt:lpstr>
      <vt:lpstr>How to hack house prices</vt:lpstr>
      <vt:lpstr>Introduction</vt:lpstr>
      <vt:lpstr>Question 1</vt:lpstr>
      <vt:lpstr>Model</vt:lpstr>
      <vt:lpstr>Question 1: Factors that affect house prices</vt:lpstr>
      <vt:lpstr>PowerPoint Presentation</vt:lpstr>
      <vt:lpstr>PowerPoint Presentation</vt:lpstr>
      <vt:lpstr>PowerPoint Presentation</vt:lpstr>
      <vt:lpstr>Question 2</vt:lpstr>
      <vt:lpstr>Actions that can be done:</vt:lpstr>
      <vt:lpstr>Actions that can be done:</vt:lpstr>
      <vt:lpstr>Conclusion</vt:lpstr>
      <vt:lpstr>Thank you for listening</vt:lpstr>
      <vt:lpstr>Appendix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Lee</dc:creator>
  <cp:lastModifiedBy>Ju Lee</cp:lastModifiedBy>
  <cp:revision>34</cp:revision>
  <dcterms:created xsi:type="dcterms:W3CDTF">2020-08-10T14:55:56Z</dcterms:created>
  <dcterms:modified xsi:type="dcterms:W3CDTF">2020-09-17T22:54:36Z</dcterms:modified>
</cp:coreProperties>
</file>