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94" r:id="rId4"/>
    <p:sldId id="283" r:id="rId5"/>
    <p:sldId id="291" r:id="rId6"/>
    <p:sldId id="284" r:id="rId7"/>
    <p:sldId id="296" r:id="rId8"/>
    <p:sldId id="295" r:id="rId9"/>
    <p:sldId id="281" r:id="rId10"/>
    <p:sldId id="263" r:id="rId11"/>
    <p:sldId id="266" r:id="rId12"/>
    <p:sldId id="278" r:id="rId13"/>
    <p:sldId id="293" r:id="rId14"/>
    <p:sldId id="265" r:id="rId15"/>
    <p:sldId id="264" r:id="rId16"/>
    <p:sldId id="299" r:id="rId17"/>
    <p:sldId id="300" r:id="rId18"/>
    <p:sldId id="301" r:id="rId19"/>
    <p:sldId id="298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4A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0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55,'44'0,"-4"0,-15 0,-4 0,4 0,-6 0,1 0,-1 0,-5 0,4 0,-1 0,3 0,-2 0,0 0,-4 0,5 0,-5 0,4 0,-1 0,-2 0,10 0,-15 0,10 0,-6 0,2 0,3 0,-6 0,4 0,1 0,-3 0,6 0,-8 0,6 0,-3 0,3 0,-6 0,8 0,-6 0,3 0,0 0,-4 0,5-8,0 6,0-7,0 9,-5 0,4 0,-4 0,5 0,0 0,0 0,0-4,0 3,-5-3,4 4,0-5,-3 4,4-3,-6 0,3 4,3-4,-7 4,6-4,-7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38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37,'50'0,"-10"0,-8 0,-11 0,10 0,-4 0,6 0,1 0,-1 0,0 0,0 0,0 0,-6 0,5 0,-5 0,6 0,-6 0,-2 0,1 0,-6 0,6 0,-7 0,6 0,-4 0,4 0,-6 0,0 0,0 0,0 0,0-9,0 7,0-6,0 8,-5 0,4 0,-4 0,9 0,-8-4,6 3,-7-2,5 3,0 0,1-5,-1 4,0-3,0 4,-5 0,4 0,-6 0,6 0,-2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40.2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16,'48'0,"2"0,-16 0,-5 0,18 0,-18 0,29 0,-21 0,14 0,-18 0,0 0,0 0,1 0,-1 0,-6 0,5 0,-12 0,6 0,-7 0,0 0,-5 0,7 0,-11 0,10 0,-4 0,-3 0,8 0,-8 0,5 0,-2 0,-1 0,1 0,0-3,0 2,0-3,0 4,0 0,-1 0,1-3,0 2,0-3,0 4,-1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18:03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0 103,'46'0,"0"0,-25 0,4 0,1 0,1 0,6 0,0 0,0 0,0 0,1 0,-7 0,4 0,-10 0,10 0,-10 0,4 0,-6 0,-5 0,4 0,-4 0,9 0,-8 0,6 0,-8 0,4 0,4 0,-7 0,6 0,-3 0,-3 0,7 0,-3 0,2 0,2 0,-3 0,-4 0,2 0,-3 0,9 0,-3 0,-2 0,-1 0,-2 0,4 0,0 0,0 0,0 0,0 0,-5 0,4 0,-4 0,5 0,0 0,0 0,0 0,-5 0,4 0,-4 0,5 0,-5 0,4 0,-4 0,8 0,-7 0,2 0,-1 0,-2 0,8 0,-9 0,5-5,-1 4,-2-3,7 0,-8 3,5-4,-5 5,4 0,-1-3,-2 2,10-7,-15 7,7-3,-1 0,-6 3,15-2,-15-1,12 3,-10-2,7-2,-3 4,-2-3,5 0,-6 4,6-4,-3 0,-3 3,5-2,-5 3,2-10,-5-3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2.56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16,'60'0,"-4"0,-23 0,-6 0,12 0,-10 0,1 0,0 0,-8 0,5 0,-2 0,-6 0,0 0,0 0,0 0,-5 0,4 0,-5 0,9 0,-8 0,2 0,-1 0,-2 0,12 0,-7 0,0 0,0 0,-4 0,5 0,0 0,-5 0,4 0,0 0,-3 0,6 0,-7 0,0 0,4 0,0 0,-3 0,6 0,-3 0,2 0,-3 0,1 0,-5-4,6 3,-3-2,-2 3,4 0,-6-4,7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08.4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0,'68'0,"-3"0,-14 0,9 0,1 0,1 0,-3 0,1 0,-7 0,15 0,-23 0,12 0,-15 0,1 0,-2 0,-7 0,-7 0,4 0,-10 0,4 0,-6 0,0 0,0 0,-5 0,4 0,-4 0,5 0,0 0,0 0,0 0,0 0,0 0,0 0,-5 0,3 0,-1 0,4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3:13.2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0 128,'48'-4,"-11"1,-20 3,-3 0,15 0,-7 0,7 0,-10 0,0 0,6 0,-4 0,4-4,-6 2,0-2,0 4,0-4,-4 3,2-3,-3 4,9 0,-8 0,1 0,1 0,-2 0,3 0,-1 0,1-5,2 4,-2-3,-1 4,-4-4,6 4,-3-8,-2 7,1-6,-3 3,4-4,5 3,-7 2,7-2,-3 4,2-7,2 7,-8-4,4 5,-4-4,9 3,-8-7,1 7,1-2,-4 3,8 0,-5 0,-4-3,5 2,-2-2,0 3,6 0,-12 0,10 0,-4 0,-2-4,0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2.5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1,'62'0,"6"0,-12 0,-8 0,20 0,-25 0,8 0,-1 0,-7 0,6 0,-14 0,6 0,-14 0,-1 0,-7 0,-1 0,2 0,-6 0,3 0,-4 0,4 0,1 0,-2 0,1 0,-1 0,0 0,0 0,1 0,1 0,1 0,0 0,-5 0,4 0,-4 0,5 0,-5 0,4 0,-4 0,9 0,-8 0,6 0,-8 0,4 0,-1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5.27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0,'64'0,"-2"0,-11 0,0 0,-1 0,10 0,-7 0,6 0,-16 0,15 0,-13 0,7 0,-3 0,-14 0,6 0,-8 0,0 0,-6 0,-1 0,-1 0,-4 0,10 0,-10 0,4 0,-6 0,0 0,0 0,-4 0,1 0,0 0,4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4:56.93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97,'73'0,"4"0,-15 0,10 0,9 0,-7-6,8 4,-11-10,0 10,0-10,-9 4,-11 1,-2-5,-14 11,6-10,-14 10,-2-4,-6 1,0 3,0-4,0 5,-5-3,4 2,-5-3,4 4,-1 0,0 0,-1 0,1 0,1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03.09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20,'50'0,"-4"0,-12 0,-1 0,8 0,-6 0,6 0,-8 0,8 0,-5 0,5 0,-8 0,0 0,0 0,1 0,-1 0,-6 0,5 0,-6 0,1-9,5 7,-11-6,10 8,-10 0,4 0,-6 0,0 0,0 0,-5 0,3 0,-1 0,0 0,2 0,-3 0,0 0,1 0,-1 0,6 0,-7 0,6 0,-8 0,4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1T16:28:13.2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23,'44'0,"2"0,-11 0,0 0,6 0,-14 0,12 0,-2 0,5 0,7 0,-6 0,8 0,-8-5,5 4,-13-4,6 5,-7 0,-1-5,-6 3,-2-3,-6 5,0 0,-5 0,4 0,0 0,-3 0,6 0,-7 0,0 0,4 0,-4 0,9 0,-3 0,-3 0,1 0,-4 0,5 0,0 0,1 0,-1 0,-5 0,2 0,0 0,4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B5A6A-1371-5146-AEA0-9F3E6E323E0A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6B02A-CE46-D845-B55E-67292777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8A8-393A-AB47-92A9-00B7004FB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B9AC-53D3-3146-B21A-691F02CF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53D-FAE9-674D-A27E-53ECF44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875B-69BD-7D48-BBAA-510F7C2B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CC41-3F65-EA4F-9796-58EC55E2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1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015D-4C02-104A-94B9-1A63B5E3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F1AA-53CE-F44D-8A32-3E22B021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A4369-19F7-CC45-A5AA-F36E623D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59C-2721-1C49-A3B1-45FC9090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25F9-8CB5-6244-8B46-BC4CB813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AE0CB-D926-B64D-AAF4-5CD40FF1F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B2CA-963F-FF44-AFC4-6896E38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62BE-8332-CE41-8A85-D1DF344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1ADB-9BC6-A543-BA4D-142F30CA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C565-D34D-5242-A98D-FF28845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7CD-71C5-0943-8EE2-90893BBB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7A59-19AE-C349-BD6C-BD47DB0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B52-1A6F-2A44-A21E-5D4412BB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05CE-99B4-AC4C-BCAB-3E7B4E2C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DC8B-E22D-3244-B86A-98B0911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15F-3F16-5849-9FC8-D0BEDE29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9F1-0676-5749-B08D-2E6ABDE4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F08D-39C0-614E-9B3E-FB279D49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A55-F966-6240-AC5A-BF31E268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EAC5-AC63-4142-9F91-BF09AE0A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220-7C59-6849-9677-347DDB1F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7A-D239-7642-BC7C-8C365076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2C58-5748-B240-A047-9B15E8274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FF71-11FB-0746-87D2-D4379628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F85E-5616-0A4F-983B-53989A7C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D406-6C0F-D74B-B9BA-C26741FD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6BA7-1771-7E46-B1A8-8E1182D6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81F0-2F7B-3A4D-A408-1146B01A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D4AF-E1D4-9547-9A85-4ECFFBE69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20A9D-611E-2642-8462-718D46D4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66956-20AB-2C43-B3B1-16335642B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55A1-0B14-4A43-B3C0-1F340AAF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DF205-8E14-3846-A8D2-6DDC4F7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EB858-DFAA-4D4E-84FA-D451A80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7346-FC24-A947-BFF4-D2EAC8C2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A61F-D2BB-124E-BB39-82EE8D08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D48B-38EC-4745-BDF0-AF2FFC9D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6A236-1DE2-194B-B55A-B801A08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DB208-460C-D947-9CCF-F2BED4E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E0C77-508E-3F42-B7D9-5CD57B05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60AD-F939-434B-85DB-0EA78E9D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29F-96B8-124D-A44C-DF89E472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222-4D77-CB45-93A6-479231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71F17-0F9A-4843-B04D-224573A78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5C26E-B675-E644-A9C1-5A07C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32B-0AB7-8841-B40C-92CA58E9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B65B-70B4-8A4C-AD63-CD8642A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0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32-5234-CB44-833F-E719A65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919BD-D63B-534D-9BFF-2388FFB2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C8EE-81BB-BC46-90B7-3F87ED34B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300C-5689-9A4C-B548-F8AE39A4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1818-21AF-3F43-93C1-E522F1923028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CAF0-325E-F94B-B3AB-9304E03E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A19D2-7A87-894B-BA23-F5B9EF51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52CF8-F890-A440-8A6B-23214E04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737DD-DBDF-264B-80E1-AAB260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E4E0-3D95-714F-A0DB-C817A4EA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D7F3-0CC8-0D45-A96C-6C47E8099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C92E1818-21AF-3F43-93C1-E522F1923028}" type="datetimeFigureOut">
              <a:rPr lang="en-US" smtClean="0"/>
              <a:pPr/>
              <a:t>9/21/20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0CFA-1472-794A-A31F-55681929A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8B4D-2885-F542-ACE9-7A447D69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</a:defRPr>
            </a:lvl1pPr>
          </a:lstStyle>
          <a:p>
            <a:fld id="{0DF52CF8-F890-A440-8A6B-23214E046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2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>
              <a:lumMod val="95000"/>
            </a:schemeClr>
          </a:solidFill>
          <a:latin typeface="Gotham Narrow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9DB-0E69-8141-AABF-09F8C44E2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otham Narrow Book" pitchFamily="2" charset="0"/>
              </a:rPr>
              <a:t>How to hack h</a:t>
            </a:r>
            <a:r>
              <a:rPr lang="en-US" dirty="0"/>
              <a:t>ouse prices</a:t>
            </a:r>
            <a:endParaRPr lang="en-US" dirty="0">
              <a:latin typeface="Gotham Narrow Book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CD8BB-EFEC-DC48-8723-55D10A811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Sung Bae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3A93D1-B9F4-9441-9A51-5D046AD00B79}"/>
              </a:ext>
            </a:extLst>
          </p:cNvPr>
          <p:cNvSpPr/>
          <p:nvPr/>
        </p:nvSpPr>
        <p:spPr>
          <a:xfrm>
            <a:off x="626645" y="1943539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0774D-ABAA-6D4F-8FBE-5562C49A98B5}"/>
              </a:ext>
            </a:extLst>
          </p:cNvPr>
          <p:cNvSpPr/>
          <p:nvPr/>
        </p:nvSpPr>
        <p:spPr>
          <a:xfrm>
            <a:off x="4346408" y="1943538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E82C6C-4CBC-2643-9766-B6E8489DB9CD}"/>
              </a:ext>
            </a:extLst>
          </p:cNvPr>
          <p:cNvSpPr/>
          <p:nvPr/>
        </p:nvSpPr>
        <p:spPr>
          <a:xfrm>
            <a:off x="8066171" y="1943537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87D25-5F1E-EC4A-BA9B-42C7496CBD28}"/>
              </a:ext>
            </a:extLst>
          </p:cNvPr>
          <p:cNvSpPr/>
          <p:nvPr/>
        </p:nvSpPr>
        <p:spPr>
          <a:xfrm>
            <a:off x="62664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134CF-B42D-9346-9247-926BFB223204}"/>
              </a:ext>
            </a:extLst>
          </p:cNvPr>
          <p:cNvSpPr/>
          <p:nvPr/>
        </p:nvSpPr>
        <p:spPr>
          <a:xfrm>
            <a:off x="4345405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A3D812-E34E-494B-9DFB-E2DDD7E2BCA7}"/>
              </a:ext>
            </a:extLst>
          </p:cNvPr>
          <p:cNvSpPr/>
          <p:nvPr/>
        </p:nvSpPr>
        <p:spPr>
          <a:xfrm>
            <a:off x="8070181" y="1943537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4B300-12EB-0249-A27E-39C764776F32}"/>
              </a:ext>
            </a:extLst>
          </p:cNvPr>
          <p:cNvSpPr txBox="1"/>
          <p:nvPr/>
        </p:nvSpPr>
        <p:spPr>
          <a:xfrm>
            <a:off x="622633" y="2523914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D11D-81A2-274F-AE64-D8903451DE77}"/>
              </a:ext>
            </a:extLst>
          </p:cNvPr>
          <p:cNvSpPr txBox="1"/>
          <p:nvPr/>
        </p:nvSpPr>
        <p:spPr>
          <a:xfrm>
            <a:off x="4342396" y="2536126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C279ED-A266-8841-9F7D-544FEBE72843}"/>
              </a:ext>
            </a:extLst>
          </p:cNvPr>
          <p:cNvSpPr txBox="1"/>
          <p:nvPr/>
        </p:nvSpPr>
        <p:spPr>
          <a:xfrm>
            <a:off x="8071027" y="2535859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42783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DC0D1B2-2E82-FC40-B67C-BF49D0272775}"/>
              </a:ext>
            </a:extLst>
          </p:cNvPr>
          <p:cNvGrpSpPr/>
          <p:nvPr/>
        </p:nvGrpSpPr>
        <p:grpSpPr>
          <a:xfrm flipV="1">
            <a:off x="2353176" y="2955152"/>
            <a:ext cx="7443536" cy="1027570"/>
            <a:chOff x="2395287" y="4289219"/>
            <a:chExt cx="7443536" cy="113702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807A36-36C5-0843-BABA-B8E62732FCED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39" y="4289219"/>
              <a:ext cx="0" cy="1124957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BA636F-EC73-614A-B733-D11ACA173C28}"/>
                </a:ext>
              </a:extLst>
            </p:cNvPr>
            <p:cNvCxnSpPr>
              <a:cxnSpLocks/>
            </p:cNvCxnSpPr>
            <p:nvPr/>
          </p:nvCxnSpPr>
          <p:spPr>
            <a:xfrm>
              <a:off x="2395287" y="4289219"/>
              <a:ext cx="3677652" cy="1137023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DB6D68-86B4-7541-B363-7D97F88D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41" y="4289219"/>
              <a:ext cx="3765882" cy="1137021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340AB-A299-0D4D-941F-A4448954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that can be done: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C29DE0-47F2-AA4D-8721-5BC3B5552552}"/>
              </a:ext>
            </a:extLst>
          </p:cNvPr>
          <p:cNvSpPr/>
          <p:nvPr/>
        </p:nvSpPr>
        <p:spPr>
          <a:xfrm>
            <a:off x="4346408" y="1534299"/>
            <a:ext cx="3499184" cy="12236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Gotham Narrow Book" pitchFamily="2" charset="0"/>
              </a:rPr>
              <a:t>Some Serious Renovation!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EFD61F-4FEC-6442-9DCA-0417BC8A0060}"/>
              </a:ext>
            </a:extLst>
          </p:cNvPr>
          <p:cNvSpPr/>
          <p:nvPr/>
        </p:nvSpPr>
        <p:spPr>
          <a:xfrm>
            <a:off x="562476" y="3993626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E745A-447F-0547-91CB-6D3BF1BA8E8D}"/>
              </a:ext>
            </a:extLst>
          </p:cNvPr>
          <p:cNvSpPr/>
          <p:nvPr/>
        </p:nvSpPr>
        <p:spPr>
          <a:xfrm>
            <a:off x="4282239" y="3993625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6BA78-804B-E94B-83FC-4A5565B5C68F}"/>
              </a:ext>
            </a:extLst>
          </p:cNvPr>
          <p:cNvSpPr/>
          <p:nvPr/>
        </p:nvSpPr>
        <p:spPr>
          <a:xfrm>
            <a:off x="8002002" y="3993624"/>
            <a:ext cx="3499184" cy="20102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4243D-59C8-6444-B068-501467193E93}"/>
              </a:ext>
            </a:extLst>
          </p:cNvPr>
          <p:cNvSpPr/>
          <p:nvPr/>
        </p:nvSpPr>
        <p:spPr>
          <a:xfrm>
            <a:off x="56247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Increase Living Area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763497-9DF8-C24E-B587-D78EF9B17C31}"/>
              </a:ext>
            </a:extLst>
          </p:cNvPr>
          <p:cNvSpPr/>
          <p:nvPr/>
        </p:nvSpPr>
        <p:spPr>
          <a:xfrm>
            <a:off x="4281236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grade x bathrooms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E3364-860F-C64B-A817-6824CB8626A9}"/>
              </a:ext>
            </a:extLst>
          </p:cNvPr>
          <p:cNvSpPr/>
          <p:nvPr/>
        </p:nvSpPr>
        <p:spPr>
          <a:xfrm>
            <a:off x="8006012" y="3993624"/>
            <a:ext cx="3499184" cy="5785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Gotham Narrow Book" pitchFamily="2" charset="0"/>
              </a:rPr>
              <a:t>Make some waterfront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DB49A-9687-6A4A-91E7-3A084C86B1CC}"/>
              </a:ext>
            </a:extLst>
          </p:cNvPr>
          <p:cNvSpPr txBox="1"/>
          <p:nvPr/>
        </p:nvSpPr>
        <p:spPr>
          <a:xfrm>
            <a:off x="558464" y="4574001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second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that people love having bigger independent open spaces</a:t>
            </a:r>
          </a:p>
          <a:p>
            <a:endParaRPr 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Gotham Narrow Boo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FCB3D-7211-E845-895D-03F59A1FF9E0}"/>
              </a:ext>
            </a:extLst>
          </p:cNvPr>
          <p:cNvSpPr txBox="1"/>
          <p:nvPr/>
        </p:nvSpPr>
        <p:spPr>
          <a:xfrm>
            <a:off x="4278227" y="4586213"/>
            <a:ext cx="3499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how important it is to have great quality bathrooms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Renovating bathrooms can be key to increasing your house value!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AEF41-5C6A-A948-BA79-7940F4A08A3F}"/>
              </a:ext>
            </a:extLst>
          </p:cNvPr>
          <p:cNvSpPr txBox="1"/>
          <p:nvPr/>
        </p:nvSpPr>
        <p:spPr>
          <a:xfrm>
            <a:off x="8006858" y="4585946"/>
            <a:ext cx="3499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The strongest factor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Shows people love nature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Gotham Narrow Book" pitchFamily="2" charset="0"/>
              </a:rPr>
              <a:t>construct or install some sort of water fountains or pond that can be seen from the house</a:t>
            </a:r>
          </a:p>
        </p:txBody>
      </p:sp>
    </p:spTree>
    <p:extLst>
      <p:ext uri="{BB962C8B-B14F-4D97-AF65-F5344CB8AC3E}">
        <p14:creationId xmlns:p14="http://schemas.microsoft.com/office/powerpoint/2010/main" val="1807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Model is limited in accuracy (R</a:t>
            </a:r>
            <a:r>
              <a:rPr lang="en-US" baseline="30000" dirty="0"/>
              <a:t>2</a:t>
            </a:r>
            <a:r>
              <a:rPr lang="en-US" dirty="0"/>
              <a:t> = 0.725)</a:t>
            </a:r>
          </a:p>
          <a:p>
            <a:r>
              <a:rPr lang="en-US" dirty="0"/>
              <a:t>However it can give us a good idea of what factors we can control and change to change the house price</a:t>
            </a:r>
          </a:p>
          <a:p>
            <a:pPr lvl="1"/>
            <a:r>
              <a:rPr lang="en-US" dirty="0"/>
              <a:t>Actionable changes</a:t>
            </a:r>
          </a:p>
          <a:p>
            <a:pPr lvl="2"/>
            <a:r>
              <a:rPr lang="en-US" dirty="0"/>
              <a:t>Renovate to </a:t>
            </a:r>
          </a:p>
          <a:p>
            <a:pPr lvl="3"/>
            <a:r>
              <a:rPr lang="en-US" dirty="0"/>
              <a:t>Increase open space</a:t>
            </a:r>
          </a:p>
          <a:p>
            <a:pPr lvl="3"/>
            <a:r>
              <a:rPr lang="en-US" dirty="0"/>
              <a:t>Waterfront presence</a:t>
            </a:r>
          </a:p>
          <a:p>
            <a:pPr lvl="3"/>
            <a:r>
              <a:rPr lang="en-US" dirty="0"/>
              <a:t>Better quality bathrooms</a:t>
            </a:r>
          </a:p>
          <a:p>
            <a:pPr lvl="1"/>
            <a:r>
              <a:rPr lang="en-US" dirty="0"/>
              <a:t>What NOT to do</a:t>
            </a:r>
          </a:p>
          <a:p>
            <a:pPr lvl="2"/>
            <a:r>
              <a:rPr lang="en-US" dirty="0"/>
              <a:t>increase number of bathrooms and bedrooms in total</a:t>
            </a:r>
          </a:p>
          <a:p>
            <a:pPr lvl="2"/>
            <a:r>
              <a:rPr lang="en-US" dirty="0"/>
              <a:t>sell in the winter season</a:t>
            </a:r>
          </a:p>
          <a:p>
            <a:pPr lvl="2"/>
            <a:r>
              <a:rPr lang="en-US" dirty="0"/>
              <a:t>sell during high mortgage rate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0005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features could be added to increase the accuracy of the model:</a:t>
            </a:r>
          </a:p>
          <a:p>
            <a:pPr lvl="1"/>
            <a:r>
              <a:rPr lang="en-US" dirty="0"/>
              <a:t>school district for elementary, middle and high school rating</a:t>
            </a:r>
          </a:p>
          <a:p>
            <a:pPr lvl="1"/>
            <a:r>
              <a:rPr lang="en-US" dirty="0"/>
              <a:t>average traffic time to major attractions</a:t>
            </a:r>
          </a:p>
          <a:p>
            <a:pPr lvl="1"/>
            <a:r>
              <a:rPr lang="en-US" dirty="0"/>
              <a:t>noise level </a:t>
            </a:r>
          </a:p>
          <a:p>
            <a:pPr lvl="1"/>
            <a:r>
              <a:rPr lang="en-US" dirty="0"/>
              <a:t>flood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83352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6676-8660-3047-8266-664FB6D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7628-C878-0547-8309-2B577FCF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vs. Bathroom x grade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A23440-5E6C-A648-9EB6-FC6A375D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776" y="1502182"/>
            <a:ext cx="7948448" cy="54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82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Price vs. Distance from MS HQ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9A43213-EA2D-3746-B12E-3D2F0DE5F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82" y="1566956"/>
            <a:ext cx="7802836" cy="529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F140-4CBC-734C-99A0-82B5098D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Price vs. Average distance from main attractions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F38EA8D-4CCC-E047-BB9F-F63505D0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34" y="1500287"/>
            <a:ext cx="8007131" cy="53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5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9136-C689-144E-8A7E-D3B18D77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97E9-AB39-E141-B8A3-D15794E5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4764AE-1FF6-024E-91FF-AC5607F8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0"/>
            <a:ext cx="9915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A72F-2B0E-2A43-9BDA-C0BC19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A71C-14BC-E04D-B6BB-90168BB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48" y="5231219"/>
            <a:ext cx="11265138" cy="14316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House sales market is huge – around billions in each season</a:t>
            </a:r>
          </a:p>
          <a:p>
            <a:r>
              <a:rPr lang="en-US" dirty="0"/>
              <a:t>There are different factors that could affect house price</a:t>
            </a:r>
          </a:p>
          <a:p>
            <a:r>
              <a:rPr lang="en-US" dirty="0"/>
              <a:t>Example. Time/seasonal factor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26C58F-9E29-264A-A50E-CE55A257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3" y="1495154"/>
            <a:ext cx="5179624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A2DB208C-EA04-794A-B434-7CB5AE56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091" y="1495154"/>
            <a:ext cx="5463449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7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21D1-B61C-594A-BF61-F41C1973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4A90-FCD1-B34B-8856-814FED84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CE9B64-464E-2442-B84D-FCD3D2A2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0"/>
            <a:ext cx="1008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57E9-DAF4-9843-A1CB-ACD57A42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023" y="3870740"/>
            <a:ext cx="3668110" cy="1282262"/>
          </a:xfrm>
        </p:spPr>
        <p:txBody>
          <a:bodyPr>
            <a:normAutofit/>
          </a:bodyPr>
          <a:lstStyle/>
          <a:p>
            <a:r>
              <a:rPr lang="en-US" dirty="0"/>
              <a:t>Geographical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95E9CD-6D96-6042-9A09-F726BCF13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3" y="834324"/>
            <a:ext cx="7113738" cy="51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43B09-E249-D047-A82A-0BE160DC3109}"/>
              </a:ext>
            </a:extLst>
          </p:cNvPr>
          <p:cNvSpPr txBox="1">
            <a:spLocks/>
          </p:cNvSpPr>
          <p:nvPr/>
        </p:nvSpPr>
        <p:spPr>
          <a:xfrm>
            <a:off x="7841426" y="4409213"/>
            <a:ext cx="3668110" cy="1282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Higher Prices</a:t>
            </a:r>
          </a:p>
          <a:p>
            <a:pPr>
              <a:buFontTx/>
              <a:buChar char="-"/>
            </a:pPr>
            <a:r>
              <a:rPr lang="en-US" dirty="0"/>
              <a:t>Usually clustered</a:t>
            </a:r>
          </a:p>
          <a:p>
            <a:pPr>
              <a:buFontTx/>
              <a:buChar char="-"/>
            </a:pPr>
            <a:r>
              <a:rPr lang="en-US" dirty="0"/>
              <a:t>Near water area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72E3D9-B17C-E54F-A0FB-6F421B459274}"/>
              </a:ext>
            </a:extLst>
          </p:cNvPr>
          <p:cNvSpPr txBox="1">
            <a:spLocks/>
          </p:cNvSpPr>
          <p:nvPr/>
        </p:nvSpPr>
        <p:spPr>
          <a:xfrm>
            <a:off x="7841426" y="5597004"/>
            <a:ext cx="5033038" cy="1282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>
                    <a:lumMod val="95000"/>
                  </a:schemeClr>
                </a:solidFill>
                <a:latin typeface="Gotham Narrow Book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Lower Prices</a:t>
            </a:r>
          </a:p>
          <a:p>
            <a:pPr>
              <a:buFontTx/>
              <a:buChar char="-"/>
            </a:pPr>
            <a:r>
              <a:rPr lang="en-US" dirty="0"/>
              <a:t>Spread out</a:t>
            </a:r>
          </a:p>
          <a:p>
            <a:pPr>
              <a:buFontTx/>
              <a:buChar char="-"/>
            </a:pPr>
            <a:r>
              <a:rPr lang="en-US" dirty="0"/>
              <a:t>Away from the main city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8E8411-8368-484C-8476-ABEEC987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023" y="834323"/>
            <a:ext cx="4279580" cy="287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1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What factors affect the house prices the most in most interpretable and reasonable way?</a:t>
            </a:r>
          </a:p>
        </p:txBody>
      </p:sp>
    </p:spTree>
    <p:extLst>
      <p:ext uri="{BB962C8B-B14F-4D97-AF65-F5344CB8AC3E}">
        <p14:creationId xmlns:p14="http://schemas.microsoft.com/office/powerpoint/2010/main" val="410902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Prioritize interpretability</a:t>
            </a:r>
          </a:p>
          <a:p>
            <a:pPr marL="742950" indent="-742950">
              <a:buAutoNum type="arabicPeriod"/>
            </a:pPr>
            <a:r>
              <a:rPr lang="en-US" sz="4000" dirty="0"/>
              <a:t>Have reasonable predictors that can be altered by the owners</a:t>
            </a:r>
          </a:p>
          <a:p>
            <a:pPr marL="742950" indent="-742950">
              <a:buAutoNum type="arabicPeriod"/>
            </a:pPr>
            <a:r>
              <a:rPr lang="en-US" sz="4000" dirty="0"/>
              <a:t>May not result in highest accuracy (R</a:t>
            </a:r>
            <a:r>
              <a:rPr lang="en-US" sz="4000" baseline="30000" dirty="0"/>
              <a:t>2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790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– Positive Effectors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9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Major Positive Effectors: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waterfront = water scenery matters</a:t>
            </a:r>
          </a:p>
          <a:p>
            <a:pPr marL="0" indent="0">
              <a:buNone/>
            </a:pPr>
            <a:r>
              <a:rPr lang="en-US" sz="1800" dirty="0"/>
              <a:t>    2. average room space = more space is better</a:t>
            </a:r>
          </a:p>
          <a:p>
            <a:pPr marL="0" indent="0">
              <a:buNone/>
            </a:pPr>
            <a:r>
              <a:rPr lang="en-US" sz="1800" dirty="0"/>
              <a:t>    3. grade x bathroom = having great bathrooms count!</a:t>
            </a:r>
          </a:p>
          <a:p>
            <a:pPr marL="0" indent="0">
              <a:buNone/>
            </a:pPr>
            <a:r>
              <a:rPr lang="en-US" sz="1800" dirty="0"/>
              <a:t>    4. Seattle = Further you live from Seattle is better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Minor Positive Effectors: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Effective age </a:t>
            </a:r>
          </a:p>
          <a:p>
            <a:pPr marL="0" indent="0">
              <a:buNone/>
            </a:pPr>
            <a:r>
              <a:rPr lang="en-US" sz="1800" dirty="0"/>
              <a:t>    2. Selling in Spring</a:t>
            </a:r>
          </a:p>
          <a:p>
            <a:pPr marL="0" indent="0">
              <a:buNone/>
            </a:pPr>
            <a:r>
              <a:rPr lang="en-US" sz="1800" dirty="0"/>
              <a:t>    3. Selling in Summer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B25DC-BD09-C54F-8731-0BA8AAB5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31" y="1709793"/>
            <a:ext cx="50800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89E9C-47A1-DE4E-B30C-3E730AA537B7}"/>
              </a:ext>
            </a:extLst>
          </p:cNvPr>
          <p:cNvSpPr/>
          <p:nvPr/>
        </p:nvSpPr>
        <p:spPr>
          <a:xfrm>
            <a:off x="6650230" y="2310251"/>
            <a:ext cx="1688663" cy="3241347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D97F-EE1E-F845-81E7-7067C987D34A}"/>
              </a:ext>
            </a:extLst>
          </p:cNvPr>
          <p:cNvSpPr txBox="1"/>
          <p:nvPr/>
        </p:nvSpPr>
        <p:spPr>
          <a:xfrm rot="16200000">
            <a:off x="5750471" y="4079601"/>
            <a:ext cx="22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tham Narrow Medium" pitchFamily="2" charset="0"/>
              </a:rPr>
              <a:t>Predictors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E9CF0B-C61B-934D-876A-28E9B017C9FC}"/>
                  </a:ext>
                </a:extLst>
              </p14:cNvPr>
              <p14:cNvContentPartPr/>
              <p14:nvPr/>
            </p14:nvContentPartPr>
            <p14:xfrm>
              <a:off x="8442852" y="2433852"/>
              <a:ext cx="41796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E9CF0B-C61B-934D-876A-28E9B017C9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9212" y="2326212"/>
                <a:ext cx="525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F3C5C3-A439-1F4C-9747-782257951CD7}"/>
                  </a:ext>
                </a:extLst>
              </p14:cNvPr>
              <p14:cNvContentPartPr/>
              <p14:nvPr/>
            </p14:nvContentPartPr>
            <p14:xfrm>
              <a:off x="8438172" y="2736252"/>
              <a:ext cx="389160" cy="5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F3C5C3-A439-1F4C-9747-782257951C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4532" y="2628252"/>
                <a:ext cx="4968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55ED63-BA50-CB4F-A01A-8BF6B485BA98}"/>
                  </a:ext>
                </a:extLst>
              </p14:cNvPr>
              <p14:cNvContentPartPr/>
              <p14:nvPr/>
            </p14:nvContentPartPr>
            <p14:xfrm>
              <a:off x="8432412" y="4223412"/>
              <a:ext cx="45972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55ED63-BA50-CB4F-A01A-8BF6B485BA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8772" y="4115412"/>
                <a:ext cx="56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F3D33A-7841-4E4F-BCB0-00738BB3FB5E}"/>
                  </a:ext>
                </a:extLst>
              </p14:cNvPr>
              <p14:cNvContentPartPr/>
              <p14:nvPr/>
            </p14:nvContentPartPr>
            <p14:xfrm>
              <a:off x="8437092" y="5362452"/>
              <a:ext cx="417240" cy="46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F3D33A-7841-4E4F-BCB0-00738BB3FB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3092" y="5254812"/>
                <a:ext cx="5248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305D3A-A102-6E47-B18E-F7EA3B888927}"/>
                  </a:ext>
                </a:extLst>
              </p14:cNvPr>
              <p14:cNvContentPartPr/>
              <p14:nvPr/>
            </p14:nvContentPartPr>
            <p14:xfrm>
              <a:off x="8440332" y="3023172"/>
              <a:ext cx="4284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305D3A-A102-6E47-B18E-F7EA3B8889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6332" y="2915532"/>
                <a:ext cx="53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2D39C3-E79D-D840-AA34-B707D2728F66}"/>
                  </a:ext>
                </a:extLst>
              </p14:cNvPr>
              <p14:cNvContentPartPr/>
              <p14:nvPr/>
            </p14:nvContentPartPr>
            <p14:xfrm>
              <a:off x="8444292" y="4506012"/>
              <a:ext cx="41040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2D39C3-E79D-D840-AA34-B707D2728F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90652" y="4398012"/>
                <a:ext cx="51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B30299-5C19-074E-98DF-4C0380AEEF96}"/>
                  </a:ext>
                </a:extLst>
              </p14:cNvPr>
              <p14:cNvContentPartPr/>
              <p14:nvPr/>
            </p14:nvContentPartPr>
            <p14:xfrm>
              <a:off x="8412252" y="4781412"/>
              <a:ext cx="45396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B30299-5C19-074E-98DF-4C0380AEEF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252" y="4673412"/>
                <a:ext cx="56160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3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– Negative Effectors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9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/>
              <a:t>Major Negative Effectors: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   1. mean distance from main attractions = further you 	live, the value goes down generally</a:t>
            </a:r>
          </a:p>
          <a:p>
            <a:pPr marL="0" indent="0">
              <a:buNone/>
            </a:pPr>
            <a:r>
              <a:rPr lang="en-US" sz="1800" dirty="0"/>
              <a:t>    2. distance from Microsoft HQ = further you live, the 		value goes down generally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Minor Negative Effectors: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1. Mortgage rate – higher rate lowers the house value</a:t>
            </a:r>
          </a:p>
          <a:p>
            <a:pPr marL="0" indent="0">
              <a:buNone/>
            </a:pPr>
            <a:r>
              <a:rPr lang="en-US" sz="1800" dirty="0"/>
              <a:t>    2. Selling in winter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B25DC-BD09-C54F-8731-0BA8AAB5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531" y="1709793"/>
            <a:ext cx="5080000" cy="3822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389E9C-47A1-DE4E-B30C-3E730AA537B7}"/>
              </a:ext>
            </a:extLst>
          </p:cNvPr>
          <p:cNvSpPr/>
          <p:nvPr/>
        </p:nvSpPr>
        <p:spPr>
          <a:xfrm>
            <a:off x="6650230" y="2310251"/>
            <a:ext cx="1688663" cy="3241347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6D97F-EE1E-F845-81E7-7067C987D34A}"/>
              </a:ext>
            </a:extLst>
          </p:cNvPr>
          <p:cNvSpPr txBox="1"/>
          <p:nvPr/>
        </p:nvSpPr>
        <p:spPr>
          <a:xfrm rot="16200000">
            <a:off x="5750471" y="4079601"/>
            <a:ext cx="2292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tham Narrow Medium" pitchFamily="2" charset="0"/>
              </a:rPr>
              <a:t>Predictors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F94A1D-24AB-C84A-9CDF-C900EF55AE48}"/>
                  </a:ext>
                </a:extLst>
              </p14:cNvPr>
              <p14:cNvContentPartPr/>
              <p14:nvPr/>
            </p14:nvContentPartPr>
            <p14:xfrm>
              <a:off x="8427372" y="3622932"/>
              <a:ext cx="43272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F94A1D-24AB-C84A-9CDF-C900EF55AE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732" y="3515292"/>
                <a:ext cx="540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DB1134-DAFC-8542-B885-FD8823C1281F}"/>
                  </a:ext>
                </a:extLst>
              </p14:cNvPr>
              <p14:cNvContentPartPr/>
              <p14:nvPr/>
            </p14:nvContentPartPr>
            <p14:xfrm>
              <a:off x="8406852" y="3910212"/>
              <a:ext cx="430200" cy="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DB1134-DAFC-8542-B885-FD8823C128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3212" y="3802212"/>
                <a:ext cx="537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AA0668-5B59-6C46-BEFB-58ECE6054542}"/>
                  </a:ext>
                </a:extLst>
              </p14:cNvPr>
              <p14:cNvContentPartPr/>
              <p14:nvPr/>
            </p14:nvContentPartPr>
            <p14:xfrm>
              <a:off x="8403972" y="3311172"/>
              <a:ext cx="437040" cy="13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AA0668-5B59-6C46-BEFB-58ECE60545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0332" y="3203172"/>
                <a:ext cx="544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0BCD8D-AE85-4D41-B43F-C8068FB229F4}"/>
                  </a:ext>
                </a:extLst>
              </p14:cNvPr>
              <p14:cNvContentPartPr/>
              <p14:nvPr/>
            </p14:nvContentPartPr>
            <p14:xfrm>
              <a:off x="8411172" y="5081652"/>
              <a:ext cx="387000" cy="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0BCD8D-AE85-4D41-B43F-C8068FB229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7532" y="4973652"/>
                <a:ext cx="4946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5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0346-8EF5-9548-BE2C-3D931952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-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4538F-06D3-8344-9F6A-B4A3F166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467288"/>
            <a:ext cx="4610100" cy="2730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2C95D7-E12D-B246-A170-7AC82260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7406"/>
            <a:ext cx="10515600" cy="20915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FF00"/>
                </a:solidFill>
              </a:rPr>
              <a:t>R-squared: </a:t>
            </a:r>
            <a:r>
              <a:rPr lang="en-US" sz="4000" dirty="0"/>
              <a:t>0.725</a:t>
            </a:r>
          </a:p>
          <a:p>
            <a:pPr>
              <a:buFontTx/>
              <a:buChar char="-"/>
            </a:pPr>
            <a:r>
              <a:rPr lang="en-US" sz="4000" dirty="0"/>
              <a:t>72.5 % of the price can be described by adding in the factors</a:t>
            </a:r>
          </a:p>
          <a:p>
            <a:pPr>
              <a:buFontTx/>
              <a:buChar char="-"/>
            </a:pPr>
            <a:r>
              <a:rPr lang="en-US" sz="4000" dirty="0"/>
              <a:t>This model can be used to intuitively understand how house prices are effected by different factors</a:t>
            </a:r>
          </a:p>
          <a:p>
            <a:pPr marL="0" indent="0">
              <a:buNone/>
            </a:pPr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EF4EF-4495-B94F-9F71-3D7BD9CA1999}"/>
                  </a:ext>
                </a:extLst>
              </p14:cNvPr>
              <p14:cNvContentPartPr/>
              <p14:nvPr/>
            </p14:nvContentPartPr>
            <p14:xfrm>
              <a:off x="6965442" y="1648770"/>
              <a:ext cx="69876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EF4EF-4495-B94F-9F71-3D7BD9CA1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442" y="1541130"/>
                <a:ext cx="80640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700-4689-5F44-9538-0CB7ADD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C376-5AC6-B646-8D3C-BDAA8EA0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So what can be done to maximize house price by the homeowners?</a:t>
            </a:r>
          </a:p>
        </p:txBody>
      </p:sp>
    </p:spTree>
    <p:extLst>
      <p:ext uri="{BB962C8B-B14F-4D97-AF65-F5344CB8AC3E}">
        <p14:creationId xmlns:p14="http://schemas.microsoft.com/office/powerpoint/2010/main" val="370965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567</Words>
  <Application>Microsoft Macintosh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Gotham Narrow Book</vt:lpstr>
      <vt:lpstr>Gotham Narrow Medium</vt:lpstr>
      <vt:lpstr>Office Theme</vt:lpstr>
      <vt:lpstr>How to hack house prices</vt:lpstr>
      <vt:lpstr>Introduction</vt:lpstr>
      <vt:lpstr>PowerPoint Presentation</vt:lpstr>
      <vt:lpstr>Question 1</vt:lpstr>
      <vt:lpstr>Model Goals</vt:lpstr>
      <vt:lpstr>Model Result – Positive Effectors</vt:lpstr>
      <vt:lpstr>Model Result – Negative Effectors</vt:lpstr>
      <vt:lpstr>Model Result - Accuracy</vt:lpstr>
      <vt:lpstr>Question 2</vt:lpstr>
      <vt:lpstr>Actions that can be done:</vt:lpstr>
      <vt:lpstr>Actions that can be done:</vt:lpstr>
      <vt:lpstr>Conclusion</vt:lpstr>
      <vt:lpstr>Future Studies</vt:lpstr>
      <vt:lpstr>Thank you for listening</vt:lpstr>
      <vt:lpstr>Appendix</vt:lpstr>
      <vt:lpstr>Price vs. Bathroom x grade</vt:lpstr>
      <vt:lpstr>Price vs. Distance from MS HQ</vt:lpstr>
      <vt:lpstr>Price vs. Average distance from main attractions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Lee</dc:creator>
  <cp:lastModifiedBy>Ju Lee</cp:lastModifiedBy>
  <cp:revision>43</cp:revision>
  <dcterms:created xsi:type="dcterms:W3CDTF">2020-08-10T14:55:56Z</dcterms:created>
  <dcterms:modified xsi:type="dcterms:W3CDTF">2020-09-21T18:46:09Z</dcterms:modified>
</cp:coreProperties>
</file>