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97" r:id="rId3"/>
    <p:sldId id="299" r:id="rId4"/>
    <p:sldId id="298" r:id="rId5"/>
    <p:sldId id="266" r:id="rId6"/>
    <p:sldId id="316" r:id="rId7"/>
    <p:sldId id="310" r:id="rId8"/>
    <p:sldId id="318" r:id="rId9"/>
    <p:sldId id="311" r:id="rId10"/>
    <p:sldId id="301" r:id="rId11"/>
    <p:sldId id="302" r:id="rId12"/>
    <p:sldId id="304" r:id="rId13"/>
    <p:sldId id="303" r:id="rId14"/>
    <p:sldId id="278" r:id="rId15"/>
    <p:sldId id="293" r:id="rId16"/>
    <p:sldId id="265" r:id="rId17"/>
    <p:sldId id="264" r:id="rId18"/>
    <p:sldId id="313" r:id="rId19"/>
    <p:sldId id="315" r:id="rId20"/>
    <p:sldId id="314" r:id="rId21"/>
    <p:sldId id="309" r:id="rId22"/>
    <p:sldId id="312" r:id="rId23"/>
    <p:sldId id="320" r:id="rId24"/>
    <p:sldId id="31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92D050"/>
    <a:srgbClr val="FF0000"/>
    <a:srgbClr val="FFC000"/>
    <a:srgbClr val="7F7F7F"/>
    <a:srgbClr val="FEFEFE"/>
    <a:srgbClr val="C4A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05"/>
    <p:restoredTop sz="91224"/>
  </p:normalViewPr>
  <p:slideViewPr>
    <p:cSldViewPr snapToGrid="0" snapToObjects="1">
      <p:cViewPr>
        <p:scale>
          <a:sx n="109" d="100"/>
          <a:sy n="109" d="100"/>
        </p:scale>
        <p:origin x="6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B5A6A-1371-5146-AEA0-9F3E6E323E0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6B02A-CE46-D845-B55E-6729277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0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</a:t>
            </a:r>
            <a:r>
              <a:rPr lang="en-US" dirty="0" err="1"/>
              <a:t>unsplash.com</a:t>
            </a:r>
            <a:r>
              <a:rPr lang="en-US" dirty="0"/>
              <a:t>/s/photos/water-drop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6B02A-CE46-D845-B55E-67292777F9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55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</a:t>
            </a:r>
            <a:r>
              <a:rPr lang="en-US" dirty="0" err="1"/>
              <a:t>blog.mellanox.com</a:t>
            </a:r>
            <a:r>
              <a:rPr lang="en-US" dirty="0"/>
              <a:t>/2019/05/an-out-of-band-malware-detection-with-</a:t>
            </a:r>
            <a:r>
              <a:rPr lang="en-US" dirty="0" err="1"/>
              <a:t>mellanox</a:t>
            </a:r>
            <a:r>
              <a:rPr lang="en-US" dirty="0"/>
              <a:t>-</a:t>
            </a:r>
            <a:r>
              <a:rPr lang="en-US" dirty="0" err="1"/>
              <a:t>bluefield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6B02A-CE46-D845-B55E-67292777F9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0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</a:t>
            </a:r>
            <a:r>
              <a:rPr lang="en-US" dirty="0" err="1"/>
              <a:t>www.pluralsight.com</a:t>
            </a:r>
            <a:r>
              <a:rPr lang="en-US" dirty="0"/>
              <a:t>/guides/ensemble-methods:-bagging-versus-boosting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6B02A-CE46-D845-B55E-67292777F9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52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6B02A-CE46-D845-B55E-67292777F9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8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6B02A-CE46-D845-B55E-67292777F9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6B02A-CE46-D845-B55E-67292777F9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08A8-393A-AB47-92A9-00B7004FB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5B9AC-53D3-3146-B21A-691F02CFE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353D-FAE9-674D-A27E-53ECF445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2875B-69BD-7D48-BBAA-510F7C2B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CC41-3F65-EA4F-9796-58EC55E2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1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015D-4C02-104A-94B9-1A63B5E3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4F1AA-53CE-F44D-8A32-3E22B0210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A4369-19F7-CC45-A5AA-F36E623D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459C-2721-1C49-A3B1-45FC9090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E25F9-8CB5-6244-8B46-BC4CB813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8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AE0CB-D926-B64D-AAF4-5CD40FF1F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5B2CA-963F-FF44-AFC4-6896E38D7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62BE-8332-CE41-8A85-D1DF344C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1ADB-9BC6-A543-BA4D-142F30CA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C565-D34D-5242-A98D-FF28845D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57CD-71C5-0943-8EE2-90893BBB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7A59-19AE-C349-BD6C-BD47DB0F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1B52-1A6F-2A44-A21E-5D4412BB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05CE-99B4-AC4C-BCAB-3E7B4E2C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1DC8B-E22D-3244-B86A-98B09118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2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B15F-3F16-5849-9FC8-D0BEDE29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179F1-0676-5749-B08D-2E6ABDE4B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F08D-39C0-614E-9B3E-FB279D49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0A55-F966-6240-AC5A-BF31E268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EAC5-AC63-4142-9F91-BF09AE0A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0220-7C59-6849-9677-347DDB1F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627A-D239-7642-BC7C-8C3650760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52C58-5748-B240-A047-9B15E8274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BFF71-11FB-0746-87D2-D4379628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F85E-5616-0A4F-983B-53989A7C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0D406-6C0F-D74B-B9BA-C26741FD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3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6BA7-1771-7E46-B1A8-8E1182D6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81F0-2F7B-3A4D-A408-1146B01A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2D4AF-E1D4-9547-9A85-4ECFFBE69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20A9D-611E-2642-8462-718D46D42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66956-20AB-2C43-B3B1-16335642B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255A1-0B14-4A43-B3C0-1F340AAF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DF205-8E14-3846-A8D2-6DDC4F76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EB858-DFAA-4D4E-84FA-D451A80D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7346-FC24-A947-BFF4-D2EAC8C2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8A61F-D2BB-124E-BB39-82EE8D08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1D48B-38EC-4745-BDF0-AF2FFC9D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6A236-1DE2-194B-B55A-B801A08D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8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DB208-460C-D947-9CCF-F2BED4ED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E0C77-508E-3F42-B7D9-5CD57B05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460AD-F939-434B-85DB-0EA78E9D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929F-96B8-124D-A44C-DF89E472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A6222-4D77-CB45-93A6-4792315F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71F17-0F9A-4843-B04D-224573A78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5C26E-B675-E644-A9C1-5A07C7C6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9E32B-0AB7-8841-B40C-92CA58E9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BB65B-70B4-8A4C-AD63-CD8642AC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0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1832-5234-CB44-833F-E719A65B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919BD-D63B-534D-9BFF-2388FFB23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6C8EE-81BB-BC46-90B7-3F87ED34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2300C-5689-9A4C-B548-F8AE39A4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2CAF0-325E-F94B-B3AB-9304E03E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A19D2-7A87-894B-BA23-F5B9EF51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1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737DD-DBDF-264B-80E1-AAB260F0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E4E0-3D95-714F-A0DB-C817A4EA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4D7F3-0CC8-0D45-A96C-6C47E8099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fld id="{C92E1818-21AF-3F43-93C1-E522F1923028}" type="datetimeFigureOut">
              <a:rPr lang="en-US" smtClean="0"/>
              <a:pPr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70CFA-1472-794A-A31F-55681929A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8B4D-2885-F542-ACE9-7A447D69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fld id="{0DF52CF8-F890-A440-8A6B-23214E046E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2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49DB-0E69-8141-AABF-09F8C44E2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tham Narrow Book" pitchFamily="2" charset="0"/>
              </a:rPr>
              <a:t>How well are the wells?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CD8BB-EFEC-DC48-8723-55D10A811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Tanzanian Water Wells Functionality</a:t>
            </a:r>
          </a:p>
          <a:p>
            <a:r>
              <a:rPr lang="en-US" dirty="0"/>
              <a:t>Sung Bae	</a:t>
            </a:r>
          </a:p>
        </p:txBody>
      </p:sp>
    </p:spTree>
    <p:extLst>
      <p:ext uri="{BB962C8B-B14F-4D97-AF65-F5344CB8AC3E}">
        <p14:creationId xmlns:p14="http://schemas.microsoft.com/office/powerpoint/2010/main" val="763189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5161-9CDB-5244-8647-0E024E02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1: Watch out for certain regions!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A09B5-31B4-8841-B3D0-9D6006FE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787" y="2187024"/>
            <a:ext cx="3636291" cy="3245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174EEA-427B-7943-9E77-10E3DFB6C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253" y="2187024"/>
            <a:ext cx="3504678" cy="32456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B7C9F9-57FB-4C40-AEDB-188B49E67586}"/>
              </a:ext>
            </a:extLst>
          </p:cNvPr>
          <p:cNvSpPr txBox="1"/>
          <p:nvPr/>
        </p:nvSpPr>
        <p:spPr>
          <a:xfrm>
            <a:off x="4507978" y="1690688"/>
            <a:ext cx="331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Percent Non-Functioning Wells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35788-B4D0-BD4A-9DB0-25A6B8066119}"/>
              </a:ext>
            </a:extLst>
          </p:cNvPr>
          <p:cNvSpPr txBox="1"/>
          <p:nvPr/>
        </p:nvSpPr>
        <p:spPr>
          <a:xfrm>
            <a:off x="8516018" y="1690688"/>
            <a:ext cx="320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Percent Need-Repairing Wells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942EE7-79D5-244D-A471-BAC689619B87}"/>
              </a:ext>
            </a:extLst>
          </p:cNvPr>
          <p:cNvSpPr txBox="1"/>
          <p:nvPr/>
        </p:nvSpPr>
        <p:spPr>
          <a:xfrm>
            <a:off x="8368253" y="5559643"/>
            <a:ext cx="2155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Region: 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Kigoma </a:t>
            </a:r>
          </a:p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N = 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2816</a:t>
            </a:r>
          </a:p>
          <a:p>
            <a:r>
              <a:rPr lang="en-US" b="0" dirty="0">
                <a:solidFill>
                  <a:srgbClr val="FFFF00"/>
                </a:solidFill>
                <a:latin typeface="Gotham Narrow Medium" pitchFamily="2" charset="0"/>
              </a:rPr>
              <a:t>Percentage: </a:t>
            </a:r>
            <a:r>
              <a:rPr lang="en-US" b="0" dirty="0">
                <a:solidFill>
                  <a:schemeClr val="bg1"/>
                </a:solidFill>
                <a:latin typeface="Gotham Narrow Medium" pitchFamily="2" charset="0"/>
              </a:rPr>
              <a:t>21.41 %</a:t>
            </a:r>
            <a:endParaRPr lang="en-US" dirty="0">
              <a:solidFill>
                <a:schemeClr val="bg1"/>
              </a:solidFill>
              <a:latin typeface="Gotham Narrow Medium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3A2812-4C43-7A49-BBE4-4C69FF865AAA}"/>
              </a:ext>
            </a:extLst>
          </p:cNvPr>
          <p:cNvSpPr txBox="1"/>
          <p:nvPr/>
        </p:nvSpPr>
        <p:spPr>
          <a:xfrm>
            <a:off x="4347787" y="5550005"/>
            <a:ext cx="21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Region: 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Lindi</a:t>
            </a:r>
          </a:p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N = 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1546</a:t>
            </a:r>
          </a:p>
          <a:p>
            <a:r>
              <a:rPr lang="en-US" b="0" dirty="0">
                <a:solidFill>
                  <a:srgbClr val="FFFF00"/>
                </a:solidFill>
                <a:latin typeface="Gotham Narrow Medium" pitchFamily="2" charset="0"/>
              </a:rPr>
              <a:t>Percentage: </a:t>
            </a:r>
            <a:r>
              <a:rPr lang="en-US" b="0" dirty="0">
                <a:solidFill>
                  <a:schemeClr val="bg1"/>
                </a:solidFill>
                <a:latin typeface="Gotham Narrow Medium" pitchFamily="2" charset="0"/>
              </a:rPr>
              <a:t>64.23%</a:t>
            </a:r>
            <a:endParaRPr lang="en-US" dirty="0">
              <a:solidFill>
                <a:schemeClr val="bg1"/>
              </a:solidFill>
              <a:latin typeface="Gotham Narrow Medium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B3D50-E053-5A46-9BD7-2C70F5BD4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34" y="1690688"/>
            <a:ext cx="350467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Regions with most non-functioning wells:</a:t>
            </a:r>
          </a:p>
          <a:p>
            <a:pPr lvl="1"/>
            <a:r>
              <a:rPr lang="en-US" dirty="0"/>
              <a:t>Lindi (64.23%)</a:t>
            </a:r>
          </a:p>
          <a:p>
            <a:pPr lvl="1"/>
            <a:r>
              <a:rPr lang="en-US" dirty="0"/>
              <a:t>Mtwara (62.43%)</a:t>
            </a:r>
          </a:p>
          <a:p>
            <a:pPr lvl="1"/>
            <a:r>
              <a:rPr lang="en-US" dirty="0" err="1"/>
              <a:t>Tabora</a:t>
            </a:r>
            <a:r>
              <a:rPr lang="en-US" dirty="0"/>
              <a:t> (54.42%)</a:t>
            </a:r>
          </a:p>
          <a:p>
            <a:r>
              <a:rPr lang="en-US" dirty="0"/>
              <a:t>Regions with most need repairing wells:</a:t>
            </a:r>
          </a:p>
          <a:p>
            <a:pPr lvl="1"/>
            <a:r>
              <a:rPr lang="en-US" dirty="0"/>
              <a:t>Kigoma (21.41%)</a:t>
            </a:r>
          </a:p>
          <a:p>
            <a:pPr lvl="1"/>
            <a:r>
              <a:rPr lang="en-US" dirty="0" err="1"/>
              <a:t>Shinyanga</a:t>
            </a:r>
            <a:r>
              <a:rPr lang="en-US" dirty="0"/>
              <a:t> (12.75%)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6081-165F-BD4F-BECA-13D66F74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2: </a:t>
            </a:r>
            <a:r>
              <a:rPr lang="en-US" sz="4000" dirty="0"/>
              <a:t>Watch out for ”Dry” and “unknown”</a:t>
            </a: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3B2F1C6-6996-294F-BD41-9BEDB25C8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09"/>
          <a:stretch/>
        </p:blipFill>
        <p:spPr bwMode="auto">
          <a:xfrm>
            <a:off x="357351" y="1522522"/>
            <a:ext cx="4743553" cy="385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9CE04A9-00ED-4848-84B0-4B51763E2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03" y="1522523"/>
            <a:ext cx="6476954" cy="385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3E3336-F142-154D-9B54-0C63FD495C9B}"/>
              </a:ext>
            </a:extLst>
          </p:cNvPr>
          <p:cNvSpPr txBox="1"/>
          <p:nvPr/>
        </p:nvSpPr>
        <p:spPr>
          <a:xfrm>
            <a:off x="357351" y="5569545"/>
            <a:ext cx="8347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More than 90% non-functional wells for </a:t>
            </a:r>
            <a:r>
              <a:rPr lang="en-US" sz="2400" dirty="0">
                <a:solidFill>
                  <a:srgbClr val="FFFF00"/>
                </a:solidFill>
                <a:latin typeface="Gotham Narrow Medium" pitchFamily="2" charset="0"/>
              </a:rPr>
              <a:t>”dry quantity” </a:t>
            </a:r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wells.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2D3F0-B7B9-3C45-9DDB-CAE0AF412963}"/>
              </a:ext>
            </a:extLst>
          </p:cNvPr>
          <p:cNvSpPr txBox="1"/>
          <p:nvPr/>
        </p:nvSpPr>
        <p:spPr>
          <a:xfrm>
            <a:off x="357351" y="6063273"/>
            <a:ext cx="9118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More than 80% non-functional wells for </a:t>
            </a:r>
            <a:r>
              <a:rPr lang="en-US" sz="2400" dirty="0">
                <a:solidFill>
                  <a:srgbClr val="FFFF00"/>
                </a:solidFill>
                <a:latin typeface="Gotham Narrow Medium" pitchFamily="2" charset="0"/>
              </a:rPr>
              <a:t>”unknown quantity” </a:t>
            </a:r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wells.</a:t>
            </a:r>
          </a:p>
        </p:txBody>
      </p:sp>
    </p:spTree>
    <p:extLst>
      <p:ext uri="{BB962C8B-B14F-4D97-AF65-F5344CB8AC3E}">
        <p14:creationId xmlns:p14="http://schemas.microsoft.com/office/powerpoint/2010/main" val="263790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2022-595D-E34F-9950-6DC03975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3246" cy="1325563"/>
          </a:xfrm>
        </p:spPr>
        <p:txBody>
          <a:bodyPr/>
          <a:lstStyle/>
          <a:p>
            <a:r>
              <a:rPr lang="en-US" dirty="0"/>
              <a:t>Action 3: Funders and Installers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D4FCC-340D-584B-9FE4-44C641CD7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205045"/>
            <a:ext cx="8927124" cy="9719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Watch out for </a:t>
            </a:r>
            <a:r>
              <a:rPr lang="en-US" dirty="0">
                <a:solidFill>
                  <a:srgbClr val="FFFF00"/>
                </a:solidFill>
              </a:rPr>
              <a:t>government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RWE</a:t>
            </a:r>
            <a:r>
              <a:rPr lang="en-US" dirty="0"/>
              <a:t> installed wells</a:t>
            </a:r>
          </a:p>
          <a:p>
            <a:r>
              <a:rPr lang="en-US" dirty="0"/>
              <a:t>Watch out for </a:t>
            </a:r>
            <a:r>
              <a:rPr lang="en-US" dirty="0">
                <a:solidFill>
                  <a:srgbClr val="FFFF00"/>
                </a:solidFill>
              </a:rPr>
              <a:t>government</a:t>
            </a:r>
            <a:r>
              <a:rPr lang="en-US" dirty="0"/>
              <a:t> and </a:t>
            </a:r>
            <a:r>
              <a:rPr lang="en-US" dirty="0" err="1">
                <a:solidFill>
                  <a:srgbClr val="FFFF00"/>
                </a:solidFill>
              </a:rPr>
              <a:t>Norad</a:t>
            </a:r>
            <a:r>
              <a:rPr lang="en-US" dirty="0"/>
              <a:t> funded wells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CE651-D3A6-CE44-B1CC-9594A7C09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445"/>
          <a:stretch/>
        </p:blipFill>
        <p:spPr>
          <a:xfrm>
            <a:off x="5508564" y="1430214"/>
            <a:ext cx="6355190" cy="3622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96F9A7-498C-0D44-A089-6D02149244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29"/>
          <a:stretch/>
        </p:blipFill>
        <p:spPr>
          <a:xfrm>
            <a:off x="588702" y="1430214"/>
            <a:ext cx="4721853" cy="36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7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D77FA5-63DE-964B-9AE6-11B6D3E19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12" y="593817"/>
            <a:ext cx="6162950" cy="60228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B657-5229-BA47-B13E-80533293F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53" y="2016369"/>
            <a:ext cx="4931447" cy="4185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Wells that are near wells that in need of maintenance should raise a flag!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C67BBF-E32A-D849-88C8-33D166A0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253" y="390525"/>
            <a:ext cx="4931447" cy="1325563"/>
          </a:xfrm>
        </p:spPr>
        <p:txBody>
          <a:bodyPr/>
          <a:lstStyle/>
          <a:p>
            <a:r>
              <a:rPr lang="en-US" dirty="0"/>
              <a:t>Action 4: Neighboring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0EED5DC2-17D1-4141-8F7B-81F3CDF8E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8" t="3474" r="7309" b="8492"/>
          <a:stretch/>
        </p:blipFill>
        <p:spPr bwMode="auto">
          <a:xfrm>
            <a:off x="368300" y="593816"/>
            <a:ext cx="6162950" cy="579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EB9145-F7D7-2342-8DA5-EA24BCF0C5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061" r="685"/>
          <a:stretch/>
        </p:blipFill>
        <p:spPr>
          <a:xfrm>
            <a:off x="361212" y="5422900"/>
            <a:ext cx="2686579" cy="119380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47FA898-02A7-1048-BFC0-9D6E10FBA26C}"/>
              </a:ext>
            </a:extLst>
          </p:cNvPr>
          <p:cNvSpPr/>
          <p:nvPr/>
        </p:nvSpPr>
        <p:spPr>
          <a:xfrm>
            <a:off x="5018651" y="5399790"/>
            <a:ext cx="660400" cy="658812"/>
          </a:xfrm>
          <a:prstGeom prst="ellipse">
            <a:avLst/>
          </a:prstGeom>
          <a:solidFill>
            <a:srgbClr val="FFFF00">
              <a:alpha val="5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9A2325-270E-3248-8BAB-572D387F9699}"/>
              </a:ext>
            </a:extLst>
          </p:cNvPr>
          <p:cNvSpPr/>
          <p:nvPr/>
        </p:nvSpPr>
        <p:spPr>
          <a:xfrm>
            <a:off x="626208" y="2463152"/>
            <a:ext cx="660400" cy="658812"/>
          </a:xfrm>
          <a:prstGeom prst="ellipse">
            <a:avLst/>
          </a:prstGeom>
          <a:solidFill>
            <a:srgbClr val="FFFF00">
              <a:alpha val="5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705859-9E66-2941-ABA4-D6C5846D715A}"/>
              </a:ext>
            </a:extLst>
          </p:cNvPr>
          <p:cNvSpPr/>
          <p:nvPr/>
        </p:nvSpPr>
        <p:spPr>
          <a:xfrm>
            <a:off x="1286608" y="4109366"/>
            <a:ext cx="660400" cy="658812"/>
          </a:xfrm>
          <a:prstGeom prst="ellipse">
            <a:avLst/>
          </a:prstGeom>
          <a:solidFill>
            <a:srgbClr val="FFFF00">
              <a:alpha val="5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Our final models can</a:t>
            </a:r>
          </a:p>
          <a:p>
            <a:pPr lvl="1"/>
            <a:r>
              <a:rPr lang="en-US" dirty="0"/>
              <a:t>Predict with ~80% recall (Random Forest – 4 1</a:t>
            </a:r>
            <a:r>
              <a:rPr lang="en-US" baseline="30000" dirty="0"/>
              <a:t>st</a:t>
            </a:r>
            <a:r>
              <a:rPr lang="en-US" dirty="0"/>
              <a:t> layers)</a:t>
            </a:r>
          </a:p>
          <a:p>
            <a:r>
              <a:rPr lang="en-US" dirty="0"/>
              <a:t>Features correlated with wells in need of maintenance</a:t>
            </a:r>
          </a:p>
          <a:p>
            <a:pPr marL="914400" lvl="2" indent="0">
              <a:buNone/>
            </a:pPr>
            <a:r>
              <a:rPr lang="en-US" dirty="0"/>
              <a:t>[1] Installer: Government and RWE installers</a:t>
            </a:r>
          </a:p>
          <a:p>
            <a:pPr marL="914400" lvl="2" indent="0">
              <a:buNone/>
            </a:pPr>
            <a:r>
              <a:rPr lang="en-US" dirty="0"/>
              <a:t>[2] Water quantity: Dry and unknown quantities</a:t>
            </a:r>
          </a:p>
          <a:p>
            <a:pPr marL="914400" lvl="2" indent="0">
              <a:buNone/>
            </a:pPr>
            <a:r>
              <a:rPr lang="en-US" dirty="0"/>
              <a:t>[3] Funder: Government and </a:t>
            </a:r>
            <a:r>
              <a:rPr lang="en-US" dirty="0" err="1"/>
              <a:t>Norad</a:t>
            </a:r>
            <a:r>
              <a:rPr lang="en-US" dirty="0"/>
              <a:t> funders</a:t>
            </a:r>
          </a:p>
          <a:p>
            <a:pPr marL="914400" lvl="2" indent="0">
              <a:buNone/>
            </a:pPr>
            <a:r>
              <a:rPr lang="en-US" dirty="0"/>
              <a:t>[4] Extraction type: other than gravity type</a:t>
            </a:r>
          </a:p>
          <a:p>
            <a:pPr marL="914400" lvl="2" indent="0">
              <a:buNone/>
            </a:pPr>
            <a:r>
              <a:rPr lang="en-US" dirty="0"/>
              <a:t>[5] Payment: no payment for usage</a:t>
            </a:r>
          </a:p>
          <a:p>
            <a:pPr marL="914400" lvl="2" indent="0">
              <a:buNone/>
            </a:pPr>
            <a:r>
              <a:rPr lang="en-US" dirty="0"/>
              <a:t>[6] Management: VWC management</a:t>
            </a:r>
          </a:p>
          <a:p>
            <a:pPr marL="914400" lvl="2" indent="0">
              <a:buNone/>
            </a:pPr>
            <a:r>
              <a:rPr lang="en-US" dirty="0"/>
              <a:t>[7] Neighboring: highly dense non-functioning wells area</a:t>
            </a:r>
          </a:p>
        </p:txBody>
      </p:sp>
    </p:spTree>
    <p:extLst>
      <p:ext uri="{BB962C8B-B14F-4D97-AF65-F5344CB8AC3E}">
        <p14:creationId xmlns:p14="http://schemas.microsoft.com/office/powerpoint/2010/main" val="3600055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Further hyperparameter tuning can be done for each model used</a:t>
            </a:r>
          </a:p>
          <a:p>
            <a:r>
              <a:rPr lang="en-US" dirty="0"/>
              <a:t>Different combinations of ensemble models can be tested</a:t>
            </a:r>
          </a:p>
          <a:p>
            <a:r>
              <a:rPr lang="en-US" dirty="0"/>
              <a:t>Different methods of dealing with class imbalance can be used</a:t>
            </a:r>
          </a:p>
          <a:p>
            <a:pPr lvl="1"/>
            <a:r>
              <a:rPr lang="en-US" dirty="0"/>
              <a:t>under sampling</a:t>
            </a:r>
          </a:p>
          <a:p>
            <a:pPr lvl="1"/>
            <a:r>
              <a:rPr lang="en-US" dirty="0"/>
              <a:t>different class weights</a:t>
            </a:r>
          </a:p>
          <a:p>
            <a:r>
              <a:rPr lang="en-US" dirty="0"/>
              <a:t>Cost function for</a:t>
            </a:r>
          </a:p>
          <a:p>
            <a:pPr marL="0" indent="0">
              <a:buNone/>
            </a:pPr>
            <a:r>
              <a:rPr lang="en-US" dirty="0"/>
              <a:t>    [1] wrongly identifying functioning wells as need repairing wells and</a:t>
            </a:r>
          </a:p>
          <a:p>
            <a:pPr marL="0" indent="0">
              <a:buNone/>
            </a:pPr>
            <a:r>
              <a:rPr lang="en-US" dirty="0"/>
              <a:t>    [2] not being able to identify wells in need of repairing</a:t>
            </a:r>
          </a:p>
          <a:p>
            <a:pPr marL="0" indent="0">
              <a:buNone/>
            </a:pPr>
            <a:r>
              <a:rPr lang="en-US"/>
              <a:t>   would </a:t>
            </a:r>
            <a:r>
              <a:rPr lang="en-US" dirty="0"/>
              <a:t>improve the model to minimize both economical </a:t>
            </a:r>
            <a:r>
              <a:rPr lang="en-US"/>
              <a:t>and    </a:t>
            </a:r>
            <a:br>
              <a:rPr lang="en-US"/>
            </a:br>
            <a:r>
              <a:rPr lang="en-US"/>
              <a:t>   sociological </a:t>
            </a:r>
            <a:r>
              <a:rPr lang="en-US" dirty="0"/>
              <a:t>cost.</a:t>
            </a:r>
          </a:p>
        </p:txBody>
      </p:sp>
    </p:spTree>
    <p:extLst>
      <p:ext uri="{BB962C8B-B14F-4D97-AF65-F5344CB8AC3E}">
        <p14:creationId xmlns:p14="http://schemas.microsoft.com/office/powerpoint/2010/main" val="2594014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740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833529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98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4EA3-8851-3744-8714-EED7A5F9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5314-4F52-D245-B122-CE06E3AB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6656C-ED6F-E041-8C67-051D23148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179"/>
            <a:ext cx="12192000" cy="55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16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B39F-FDB8-6E44-9D2C-9E279ECC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B013-756B-DD47-B3CF-A3799C8E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591B1-06FF-8E4C-8880-2CF3054C4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5179"/>
            <a:ext cx="12192000" cy="55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1F6B-37C0-2A4C-BACC-E2AE0608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Tanzanian Water Crisis Facts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C2A70-5D19-0D46-B112-74871206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9274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Importance of water</a:t>
            </a:r>
          </a:p>
          <a:p>
            <a:pPr lvl="1"/>
            <a:r>
              <a:rPr lang="en-US" dirty="0"/>
              <a:t>Source of life</a:t>
            </a:r>
          </a:p>
          <a:p>
            <a:pPr lvl="1"/>
            <a:r>
              <a:rPr lang="en-US" dirty="0"/>
              <a:t>Improve life quality</a:t>
            </a:r>
          </a:p>
          <a:p>
            <a:pPr lvl="1"/>
            <a:r>
              <a:rPr lang="en-US" dirty="0"/>
              <a:t>Increase school attendance</a:t>
            </a:r>
          </a:p>
          <a:p>
            <a:pPr lvl="1"/>
            <a:r>
              <a:rPr lang="en-US" dirty="0"/>
              <a:t>Empowers families</a:t>
            </a:r>
          </a:p>
          <a:p>
            <a:r>
              <a:rPr lang="en-US" dirty="0"/>
              <a:t>24 million people without basic access to safe water</a:t>
            </a:r>
          </a:p>
          <a:p>
            <a:r>
              <a:rPr lang="en-US" dirty="0"/>
              <a:t>Numerous organizations have been working to provide safe and accessible water</a:t>
            </a:r>
          </a:p>
        </p:txBody>
      </p:sp>
      <p:pic>
        <p:nvPicPr>
          <p:cNvPr id="1030" name="Picture 6" descr="27+ Water Drop Pictures | Download Free Images on Unsplash">
            <a:extLst>
              <a:ext uri="{FF2B5EF4-FFF2-40B4-BE49-F238E27FC236}">
                <a16:creationId xmlns:a16="http://schemas.microsoft.com/office/drawing/2014/main" id="{99A0E811-4461-774B-9CB5-083E1B7BA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0" t="-21085" r="12008" b="21085"/>
          <a:stretch/>
        </p:blipFill>
        <p:spPr bwMode="auto">
          <a:xfrm>
            <a:off x="5886591" y="276446"/>
            <a:ext cx="7857762" cy="67516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95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E6C4-3885-084E-A0CC-5725FC69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6C088-0EBA-A04E-8F24-842BD15C2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AAD18-9C67-9044-96BC-08E867AC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631"/>
            <a:ext cx="12192000" cy="56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04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8D0C6AB5-AD07-6846-AF67-4DE47659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68" y="1493916"/>
            <a:ext cx="6267366" cy="4406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CA941A-8A9D-FC4A-8458-B10A84B3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Accuracy Model: </a:t>
            </a:r>
            <a:r>
              <a:rPr lang="en-US" dirty="0" err="1"/>
              <a:t>Adaboost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35FCC6C-9E3F-BD45-B402-478CCE4AC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7067" y="1521618"/>
            <a:ext cx="5117766" cy="435133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4A228D-1278-F54D-9E3A-00202F7237FF}"/>
              </a:ext>
            </a:extLst>
          </p:cNvPr>
          <p:cNvSpPr/>
          <p:nvPr/>
        </p:nvSpPr>
        <p:spPr>
          <a:xfrm>
            <a:off x="441368" y="2044145"/>
            <a:ext cx="2768600" cy="495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36E1C-E12A-7943-AD2F-C2D1C1C202B6}"/>
              </a:ext>
            </a:extLst>
          </p:cNvPr>
          <p:cNvSpPr/>
          <p:nvPr/>
        </p:nvSpPr>
        <p:spPr>
          <a:xfrm>
            <a:off x="8458200" y="1788318"/>
            <a:ext cx="1028700" cy="1018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21109D-E9EC-E249-B28E-4CFC346EA7FD}"/>
              </a:ext>
            </a:extLst>
          </p:cNvPr>
          <p:cNvSpPr/>
          <p:nvPr/>
        </p:nvSpPr>
        <p:spPr>
          <a:xfrm>
            <a:off x="10236200" y="3566318"/>
            <a:ext cx="1028700" cy="1018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30B74-7465-4047-881B-CBCB825635B7}"/>
              </a:ext>
            </a:extLst>
          </p:cNvPr>
          <p:cNvSpPr/>
          <p:nvPr/>
        </p:nvSpPr>
        <p:spPr>
          <a:xfrm>
            <a:off x="4350001" y="4749800"/>
            <a:ext cx="10287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2EFDB-8EE6-D549-A4FF-F4632D1B385E}"/>
              </a:ext>
            </a:extLst>
          </p:cNvPr>
          <p:cNvSpPr txBox="1"/>
          <p:nvPr/>
        </p:nvSpPr>
        <p:spPr>
          <a:xfrm>
            <a:off x="302290" y="5975904"/>
            <a:ext cx="20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[1] </a:t>
            </a:r>
            <a:r>
              <a:rPr lang="en-US" dirty="0">
                <a:solidFill>
                  <a:srgbClr val="FFC000"/>
                </a:solidFill>
                <a:latin typeface="Gotham Narrow Medium" pitchFamily="2" charset="0"/>
              </a:rPr>
              <a:t>Possibly overfit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21F461-88E5-1948-A174-6907545E9595}"/>
              </a:ext>
            </a:extLst>
          </p:cNvPr>
          <p:cNvSpPr txBox="1"/>
          <p:nvPr/>
        </p:nvSpPr>
        <p:spPr>
          <a:xfrm>
            <a:off x="2411995" y="5979079"/>
            <a:ext cx="210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[2] 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Accuracy = 81%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5509E1-65D2-E64D-B440-E45BDFAAC118}"/>
              </a:ext>
            </a:extLst>
          </p:cNvPr>
          <p:cNvSpPr txBox="1"/>
          <p:nvPr/>
        </p:nvSpPr>
        <p:spPr>
          <a:xfrm>
            <a:off x="4591420" y="5975904"/>
            <a:ext cx="261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[3] 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Test Accuracy = 79%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7268B9-3796-9C48-A773-B30643BCBC70}"/>
              </a:ext>
            </a:extLst>
          </p:cNvPr>
          <p:cNvSpPr txBox="1"/>
          <p:nvPr/>
        </p:nvSpPr>
        <p:spPr>
          <a:xfrm>
            <a:off x="7150278" y="5979079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[4] </a:t>
            </a:r>
            <a:r>
              <a:rPr lang="en-US" dirty="0">
                <a:solidFill>
                  <a:srgbClr val="FF0000"/>
                </a:solidFill>
                <a:latin typeface="Gotham Narrow Medium" pitchFamily="2" charset="0"/>
              </a:rPr>
              <a:t>Low Recall for repair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7AB404-3626-0842-8568-8F9BFA2D5A6E}"/>
              </a:ext>
            </a:extLst>
          </p:cNvPr>
          <p:cNvSpPr txBox="1"/>
          <p:nvPr/>
        </p:nvSpPr>
        <p:spPr>
          <a:xfrm>
            <a:off x="277390" y="6345236"/>
            <a:ext cx="580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[5] 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1</a:t>
            </a:r>
            <a:r>
              <a:rPr lang="en-US" baseline="30000" dirty="0">
                <a:solidFill>
                  <a:schemeClr val="bg1"/>
                </a:solidFill>
                <a:latin typeface="Gotham Narrow Medium" pitchFamily="2" charset="0"/>
              </a:rPr>
              <a:t>st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 Layer Models: All the first layer models were used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1192A5-2842-CD46-BBD2-A311C8736791}"/>
              </a:ext>
            </a:extLst>
          </p:cNvPr>
          <p:cNvSpPr/>
          <p:nvPr/>
        </p:nvSpPr>
        <p:spPr>
          <a:xfrm>
            <a:off x="441368" y="2892902"/>
            <a:ext cx="2768600" cy="294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89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9FDC-2151-5748-BE5C-D45BDD6A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0513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ACB1-8DAF-BB4F-925A-D74676991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321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Expected</a:t>
            </a:r>
          </a:p>
          <a:p>
            <a:pPr marL="0" indent="0">
              <a:buNone/>
            </a:pPr>
            <a:r>
              <a:rPr lang="en-US" dirty="0"/>
              <a:t>Functioning and non-functioning have opposite correlation</a:t>
            </a:r>
          </a:p>
          <a:p>
            <a:r>
              <a:rPr lang="en-US" dirty="0">
                <a:solidFill>
                  <a:srgbClr val="FFFF00"/>
                </a:solidFill>
              </a:rPr>
              <a:t>New Finding</a:t>
            </a:r>
          </a:p>
          <a:p>
            <a:pPr marL="0" indent="0">
              <a:buNone/>
            </a:pPr>
            <a:r>
              <a:rPr lang="en-US" dirty="0"/>
              <a:t>Repair is all over the places which makes the prediction extra tough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F535FA1-164A-6149-9A8E-BA374F8DC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0"/>
            <a:ext cx="8348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012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508C-4C16-4040-BFC9-A6E8605D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7585" cy="6305306"/>
          </a:xfrm>
        </p:spPr>
        <p:txBody>
          <a:bodyPr>
            <a:normAutofit/>
          </a:bodyPr>
          <a:lstStyle/>
          <a:p>
            <a:r>
              <a:rPr lang="en-US" dirty="0"/>
              <a:t>Region Lists for non-functioning and repair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E43A81F-4F6F-414F-A4BE-DD6241F2F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380" y="1098"/>
            <a:ext cx="3476625" cy="685800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EA961BE-D08D-EF4D-A9A1-1BEF5E637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046" y="1542683"/>
            <a:ext cx="3454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6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2E6D-458D-204A-8320-455414E7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4BF7-0834-FD47-A293-4B8383180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5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5807-9B75-6F4A-8DE4-FAA0FB4B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40" y="365125"/>
            <a:ext cx="399655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Tanzanian Water Crisis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64AC-401E-7D49-A2B7-C02881F0A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240" y="1825625"/>
            <a:ext cx="399655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More than 50,000 water wells are installed by 2013</a:t>
            </a:r>
          </a:p>
          <a:p>
            <a:pPr lvl="1"/>
            <a:r>
              <a:rPr lang="en-US" dirty="0"/>
              <a:t>54.9 % Functional</a:t>
            </a:r>
          </a:p>
          <a:p>
            <a:pPr lvl="1"/>
            <a:r>
              <a:rPr lang="en-US" dirty="0"/>
              <a:t>38.3 % Non-functional</a:t>
            </a:r>
          </a:p>
          <a:p>
            <a:pPr lvl="1"/>
            <a:r>
              <a:rPr lang="en-US" dirty="0"/>
              <a:t>6.8 % Needs repair</a:t>
            </a:r>
          </a:p>
          <a:p>
            <a:r>
              <a:rPr lang="en-US" dirty="0"/>
              <a:t>Imperative to determine which wells are not functioning or need repairing accurately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6D4EEFE-5E5C-CF4D-BF93-7F59FD623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29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6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llanox BlueField provides the best out-of-band malware detection for today’s data center">
            <a:extLst>
              <a:ext uri="{FF2B5EF4-FFF2-40B4-BE49-F238E27FC236}">
                <a16:creationId xmlns:a16="http://schemas.microsoft.com/office/drawing/2014/main" id="{0747FC6A-F26D-D545-8A02-6BDF1443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888"/>
            <a:ext cx="12192000" cy="611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D2BD93-729E-2C4B-8410-DD615ED1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099E-61AE-9249-B0E2-547509DE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Construct a model that can classify </a:t>
            </a:r>
          </a:p>
          <a:p>
            <a:pPr marL="457200" lvl="1" indent="0">
              <a:buNone/>
            </a:pPr>
            <a:r>
              <a:rPr lang="en-US" sz="2800" dirty="0"/>
              <a:t>[1] functioning wells,</a:t>
            </a:r>
          </a:p>
          <a:p>
            <a:pPr marL="457200" lvl="1" indent="0">
              <a:buNone/>
            </a:pPr>
            <a:r>
              <a:rPr lang="en-US" sz="2800" dirty="0"/>
              <a:t>[2] functioning but need repairing wells, and</a:t>
            </a:r>
          </a:p>
          <a:p>
            <a:pPr marL="457200" lvl="1" indent="0">
              <a:buNone/>
            </a:pPr>
            <a:r>
              <a:rPr lang="en-US" sz="2800" dirty="0"/>
              <a:t>[3] non-functioning wells.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Top Priorities</a:t>
            </a:r>
          </a:p>
          <a:p>
            <a:pPr lvl="1">
              <a:buFont typeface="Wingdings" pitchFamily="2" charset="2"/>
              <a:buChar char="à"/>
            </a:pPr>
            <a:r>
              <a:rPr lang="en-US" sz="2800" dirty="0"/>
              <a:t> Correctly identify non-functioning and need repairing wells (high recalls)</a:t>
            </a:r>
          </a:p>
          <a:p>
            <a:pPr lvl="1">
              <a:buFont typeface="Wingdings" pitchFamily="2" charset="2"/>
              <a:buChar char="à"/>
            </a:pP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/>
              <a:t>Overall accuracy</a:t>
            </a:r>
          </a:p>
          <a:p>
            <a:endParaRPr lang="en-US" sz="3600" dirty="0"/>
          </a:p>
          <a:p>
            <a:r>
              <a:rPr lang="en-US" sz="3600" dirty="0"/>
              <a:t>Provide features that affect functionalities of water well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35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DC0D1B2-2E82-FC40-B67C-BF49D0272775}"/>
              </a:ext>
            </a:extLst>
          </p:cNvPr>
          <p:cNvGrpSpPr/>
          <p:nvPr/>
        </p:nvGrpSpPr>
        <p:grpSpPr>
          <a:xfrm flipV="1">
            <a:off x="1974656" y="3227365"/>
            <a:ext cx="3692692" cy="1027570"/>
            <a:chOff x="2395287" y="4289219"/>
            <a:chExt cx="7443536" cy="113702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BA636F-EC73-614A-B733-D11ACA173C28}"/>
                </a:ext>
              </a:extLst>
            </p:cNvPr>
            <p:cNvCxnSpPr>
              <a:cxnSpLocks/>
            </p:cNvCxnSpPr>
            <p:nvPr/>
          </p:nvCxnSpPr>
          <p:spPr>
            <a:xfrm>
              <a:off x="2395287" y="4289219"/>
              <a:ext cx="3677652" cy="1137023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DB6D68-86B4-7541-B363-7D97F88D9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941" y="4289219"/>
              <a:ext cx="3765882" cy="1137021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1340AB-A299-0D4D-941F-A4448954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Plan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C29DE0-47F2-AA4D-8721-5BC3B5552552}"/>
              </a:ext>
            </a:extLst>
          </p:cNvPr>
          <p:cNvSpPr/>
          <p:nvPr/>
        </p:nvSpPr>
        <p:spPr>
          <a:xfrm>
            <a:off x="2045173" y="1989630"/>
            <a:ext cx="3499184" cy="12236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Gotham Narrow Book" pitchFamily="2" charset="0"/>
              </a:rPr>
              <a:t>Stacking </a:t>
            </a:r>
          </a:p>
          <a:p>
            <a:pPr algn="ctr"/>
            <a:r>
              <a:rPr lang="en-US" sz="3200" i="1" dirty="0">
                <a:latin typeface="Gotham Narrow Book" pitchFamily="2" charset="0"/>
              </a:rPr>
              <a:t>(meta classifier)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11F1F1-956A-D141-9EE6-D482AA77CAF8}"/>
              </a:ext>
            </a:extLst>
          </p:cNvPr>
          <p:cNvSpPr/>
          <p:nvPr/>
        </p:nvSpPr>
        <p:spPr>
          <a:xfrm>
            <a:off x="299593" y="4243605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D46D23-784B-D840-AE20-342C49C48B93}"/>
              </a:ext>
            </a:extLst>
          </p:cNvPr>
          <p:cNvSpPr/>
          <p:nvPr/>
        </p:nvSpPr>
        <p:spPr>
          <a:xfrm>
            <a:off x="4019356" y="4243604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39063E-8789-D149-8B2A-B573AF851A4F}"/>
              </a:ext>
            </a:extLst>
          </p:cNvPr>
          <p:cNvSpPr/>
          <p:nvPr/>
        </p:nvSpPr>
        <p:spPr>
          <a:xfrm>
            <a:off x="299593" y="4243603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Gotham Narrow Book" pitchFamily="2" charset="0"/>
              </a:rPr>
              <a:t>Bagging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0BD920-1CB4-7D41-8EC6-CBE09F037DD2}"/>
              </a:ext>
            </a:extLst>
          </p:cNvPr>
          <p:cNvSpPr/>
          <p:nvPr/>
        </p:nvSpPr>
        <p:spPr>
          <a:xfrm>
            <a:off x="4018353" y="4243603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Gotham Narrow Book" pitchFamily="2" charset="0"/>
              </a:rPr>
              <a:t>Boosting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A53909-3E89-1548-A22E-1822C6517328}"/>
              </a:ext>
            </a:extLst>
          </p:cNvPr>
          <p:cNvSpPr txBox="1"/>
          <p:nvPr/>
        </p:nvSpPr>
        <p:spPr>
          <a:xfrm>
            <a:off x="295581" y="4823980"/>
            <a:ext cx="3499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Decreases model’s variance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Examples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Random Forest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Extra Trees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84DA59-62CD-2D4E-8285-3CCEE91CD55D}"/>
              </a:ext>
            </a:extLst>
          </p:cNvPr>
          <p:cNvSpPr txBox="1"/>
          <p:nvPr/>
        </p:nvSpPr>
        <p:spPr>
          <a:xfrm>
            <a:off x="4015344" y="4836192"/>
            <a:ext cx="3499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Decreases model’s bias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Examples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XGBoost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Gotham Narrow Book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Adaboost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Gotham Narrow Book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Gradient Boost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99B497-7A21-A041-9F8C-4907FE50F80C}"/>
              </a:ext>
            </a:extLst>
          </p:cNvPr>
          <p:cNvSpPr/>
          <p:nvPr/>
        </p:nvSpPr>
        <p:spPr>
          <a:xfrm>
            <a:off x="8397236" y="1989631"/>
            <a:ext cx="3499184" cy="122366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Gotham Narrow Book" pitchFamily="2" charset="0"/>
              </a:rPr>
              <a:t>Higher </a:t>
            </a:r>
          </a:p>
          <a:p>
            <a:pPr algn="ctr"/>
            <a:r>
              <a:rPr lang="en-US" sz="3200" i="1" dirty="0">
                <a:latin typeface="Gotham Narrow Book" pitchFamily="2" charset="0"/>
              </a:rPr>
              <a:t>Predictive Force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76C3A5-AB95-7C44-A1BF-0C38C293814D}"/>
              </a:ext>
            </a:extLst>
          </p:cNvPr>
          <p:cNvCxnSpPr>
            <a:cxnSpLocks/>
          </p:cNvCxnSpPr>
          <p:nvPr/>
        </p:nvCxnSpPr>
        <p:spPr>
          <a:xfrm>
            <a:off x="5995592" y="2614902"/>
            <a:ext cx="2011270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0D97D0-A504-9245-B681-75BE53347C75}"/>
              </a:ext>
            </a:extLst>
          </p:cNvPr>
          <p:cNvCxnSpPr>
            <a:cxnSpLocks/>
          </p:cNvCxnSpPr>
          <p:nvPr/>
        </p:nvCxnSpPr>
        <p:spPr>
          <a:xfrm>
            <a:off x="7655169" y="5264316"/>
            <a:ext cx="343989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5C1B6F6-B5EC-8747-B241-E6839B039BF1}"/>
              </a:ext>
            </a:extLst>
          </p:cNvPr>
          <p:cNvSpPr/>
          <p:nvPr/>
        </p:nvSpPr>
        <p:spPr>
          <a:xfrm>
            <a:off x="8393223" y="4254935"/>
            <a:ext cx="3499184" cy="199894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Gotham Narrow Book" pitchFamily="2" charset="0"/>
              </a:rPr>
              <a:t>Strong </a:t>
            </a:r>
            <a:br>
              <a:rPr lang="en-US" sz="3200" i="1" dirty="0">
                <a:latin typeface="Gotham Narrow Book" pitchFamily="2" charset="0"/>
              </a:rPr>
            </a:br>
            <a:r>
              <a:rPr lang="en-US" sz="3200" i="1" dirty="0">
                <a:latin typeface="Gotham Narrow Book" pitchFamily="2" charset="0"/>
              </a:rPr>
              <a:t>predictive force </a:t>
            </a:r>
          </a:p>
          <a:p>
            <a:pPr algn="ctr"/>
            <a:r>
              <a:rPr lang="en-US" sz="3200" i="1" dirty="0">
                <a:latin typeface="Gotham Narrow Book" pitchFamily="2" charset="0"/>
              </a:rPr>
              <a:t>in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18076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nsemble Methods in Machine Learning: Bagging Versus Boosting | Pluralsight">
            <a:extLst>
              <a:ext uri="{FF2B5EF4-FFF2-40B4-BE49-F238E27FC236}">
                <a16:creationId xmlns:a16="http://schemas.microsoft.com/office/drawing/2014/main" id="{47A2DFC4-C859-9546-BCFA-73A543901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14300"/>
            <a:ext cx="115570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45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D094E0F-6507-E64A-B157-7FDA8549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9" y="1498637"/>
            <a:ext cx="5116682" cy="4292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CA941A-8A9D-FC4A-8458-B10A84B3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Model: Recalls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8F44FD-4080-AF45-A313-519A35DAE27A}"/>
              </a:ext>
            </a:extLst>
          </p:cNvPr>
          <p:cNvSpPr/>
          <p:nvPr/>
        </p:nvSpPr>
        <p:spPr>
          <a:xfrm>
            <a:off x="2709760" y="2797215"/>
            <a:ext cx="936117" cy="9080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E875D-17B6-F64D-93A4-3B896B031C63}"/>
              </a:ext>
            </a:extLst>
          </p:cNvPr>
          <p:cNvSpPr txBox="1"/>
          <p:nvPr/>
        </p:nvSpPr>
        <p:spPr>
          <a:xfrm>
            <a:off x="302290" y="5975904"/>
            <a:ext cx="17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[1] 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Recall = 73%</a:t>
            </a:r>
            <a:endParaRPr lang="en-US" dirty="0">
              <a:solidFill>
                <a:srgbClr val="FFC000"/>
              </a:solidFill>
              <a:latin typeface="Gotham Narrow Medium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B0007D-C08C-914E-B920-25B2754AD976}"/>
              </a:ext>
            </a:extLst>
          </p:cNvPr>
          <p:cNvSpPr txBox="1"/>
          <p:nvPr/>
        </p:nvSpPr>
        <p:spPr>
          <a:xfrm>
            <a:off x="2411995" y="5979079"/>
            <a:ext cx="234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[2] 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Accuracy = 76.6%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BD851-2362-134E-8744-621DBE2867F9}"/>
              </a:ext>
            </a:extLst>
          </p:cNvPr>
          <p:cNvSpPr txBox="1"/>
          <p:nvPr/>
        </p:nvSpPr>
        <p:spPr>
          <a:xfrm>
            <a:off x="4931465" y="5954897"/>
            <a:ext cx="399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[3] </a:t>
            </a:r>
            <a:r>
              <a:rPr lang="en-US" dirty="0">
                <a:solidFill>
                  <a:srgbClr val="00B0F0"/>
                </a:solidFill>
                <a:latin typeface="Gotham Narrow Medium" pitchFamily="2" charset="0"/>
              </a:rPr>
              <a:t>Effective Recalls = 72%, 82%, 86%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BFD98B-A925-3543-A3BF-43A11807827B}"/>
              </a:ext>
            </a:extLst>
          </p:cNvPr>
          <p:cNvSpPr/>
          <p:nvPr/>
        </p:nvSpPr>
        <p:spPr>
          <a:xfrm>
            <a:off x="3608542" y="3705264"/>
            <a:ext cx="936117" cy="908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ADAEAF-19AF-5E4A-9DD7-8E5A6F90238B}"/>
              </a:ext>
            </a:extLst>
          </p:cNvPr>
          <p:cNvSpPr txBox="1"/>
          <p:nvPr/>
        </p:nvSpPr>
        <p:spPr>
          <a:xfrm>
            <a:off x="277390" y="6345236"/>
            <a:ext cx="921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[5] 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1</a:t>
            </a:r>
            <a:r>
              <a:rPr lang="en-US" baseline="30000" dirty="0">
                <a:solidFill>
                  <a:schemeClr val="bg1"/>
                </a:solidFill>
                <a:latin typeface="Gotham Narrow Medium" pitchFamily="2" charset="0"/>
              </a:rPr>
              <a:t>st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 Layer Models: </a:t>
            </a:r>
            <a:r>
              <a:rPr lang="en-US" dirty="0" err="1">
                <a:solidFill>
                  <a:schemeClr val="bg1"/>
                </a:solidFill>
                <a:latin typeface="Gotham Narrow Medium" pitchFamily="2" charset="0"/>
              </a:rPr>
              <a:t>XGBoost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, Random Forest, Extra Trees, KNN; 2</a:t>
            </a:r>
            <a:r>
              <a:rPr lang="en-US" baseline="30000" dirty="0">
                <a:solidFill>
                  <a:schemeClr val="bg1"/>
                </a:solidFill>
                <a:latin typeface="Gotham Narrow Medium" pitchFamily="2" charset="0"/>
              </a:rPr>
              <a:t>nd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 Layer: Random Forest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289BBB-F26E-3247-B00F-7F75B74C07DA}"/>
              </a:ext>
            </a:extLst>
          </p:cNvPr>
          <p:cNvSpPr/>
          <p:nvPr/>
        </p:nvSpPr>
        <p:spPr>
          <a:xfrm>
            <a:off x="1884457" y="1916151"/>
            <a:ext cx="825304" cy="90804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4611442-635C-D845-A958-0C317B9E892C}"/>
              </a:ext>
            </a:extLst>
          </p:cNvPr>
          <p:cNvCxnSpPr>
            <a:stCxn id="26" idx="0"/>
          </p:cNvCxnSpPr>
          <p:nvPr/>
        </p:nvCxnSpPr>
        <p:spPr>
          <a:xfrm>
            <a:off x="2297723" y="1910862"/>
            <a:ext cx="914400" cy="9144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05F75E9-89C3-2F44-BBFE-42AA21C2D62F}"/>
              </a:ext>
            </a:extLst>
          </p:cNvPr>
          <p:cNvCxnSpPr>
            <a:cxnSpLocks/>
          </p:cNvCxnSpPr>
          <p:nvPr/>
        </p:nvCxnSpPr>
        <p:spPr>
          <a:xfrm>
            <a:off x="2738626" y="2194270"/>
            <a:ext cx="4881374" cy="602945"/>
          </a:xfrm>
          <a:prstGeom prst="bentConnector3">
            <a:avLst>
              <a:gd name="adj1" fmla="val 6176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38FA88F-799B-7643-86AF-51A4C74E231A}"/>
              </a:ext>
            </a:extLst>
          </p:cNvPr>
          <p:cNvCxnSpPr>
            <a:cxnSpLocks/>
          </p:cNvCxnSpPr>
          <p:nvPr/>
        </p:nvCxnSpPr>
        <p:spPr>
          <a:xfrm>
            <a:off x="3683800" y="3248442"/>
            <a:ext cx="3936200" cy="602945"/>
          </a:xfrm>
          <a:prstGeom prst="bentConnector3">
            <a:avLst>
              <a:gd name="adj1" fmla="val 52085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4F3F9E8-5075-E449-9ECD-7584FD9484FE}"/>
              </a:ext>
            </a:extLst>
          </p:cNvPr>
          <p:cNvCxnSpPr>
            <a:cxnSpLocks/>
          </p:cNvCxnSpPr>
          <p:nvPr/>
        </p:nvCxnSpPr>
        <p:spPr>
          <a:xfrm>
            <a:off x="4544659" y="4146000"/>
            <a:ext cx="2958110" cy="695631"/>
          </a:xfrm>
          <a:prstGeom prst="bentConnector3">
            <a:avLst>
              <a:gd name="adj1" fmla="val 404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0F0C4C-2BFD-1D41-B30F-8117DE1B3FEB}"/>
              </a:ext>
            </a:extLst>
          </p:cNvPr>
          <p:cNvSpPr txBox="1"/>
          <p:nvPr/>
        </p:nvSpPr>
        <p:spPr>
          <a:xfrm>
            <a:off x="7689694" y="2408701"/>
            <a:ext cx="4409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72% of functioning wells </a:t>
            </a:r>
          </a:p>
          <a:p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were correctly identified.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62A6B6-BD66-3F41-B522-C8062BAE70D1}"/>
              </a:ext>
            </a:extLst>
          </p:cNvPr>
          <p:cNvSpPr txBox="1"/>
          <p:nvPr/>
        </p:nvSpPr>
        <p:spPr>
          <a:xfrm>
            <a:off x="7689693" y="3435888"/>
            <a:ext cx="4409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73% of need-repairing wells were correctly identified.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07A3D3-8953-7247-8677-49EF6EA1C67E}"/>
              </a:ext>
            </a:extLst>
          </p:cNvPr>
          <p:cNvSpPr txBox="1"/>
          <p:nvPr/>
        </p:nvSpPr>
        <p:spPr>
          <a:xfrm>
            <a:off x="7664517" y="4432871"/>
            <a:ext cx="4409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76% of non-functioning wells were correctly identified.</a:t>
            </a:r>
          </a:p>
        </p:txBody>
      </p:sp>
    </p:spTree>
    <p:extLst>
      <p:ext uri="{BB962C8B-B14F-4D97-AF65-F5344CB8AC3E}">
        <p14:creationId xmlns:p14="http://schemas.microsoft.com/office/powerpoint/2010/main" val="80005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D094E0F-6507-E64A-B157-7FDA8549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9" y="1498637"/>
            <a:ext cx="5116682" cy="4292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CA941A-8A9D-FC4A-8458-B10A84B3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Model: Effective Recalls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8F44FD-4080-AF45-A313-519A35DAE27A}"/>
              </a:ext>
            </a:extLst>
          </p:cNvPr>
          <p:cNvSpPr/>
          <p:nvPr/>
        </p:nvSpPr>
        <p:spPr>
          <a:xfrm>
            <a:off x="2709760" y="2797215"/>
            <a:ext cx="1834899" cy="908049"/>
          </a:xfrm>
          <a:prstGeom prst="rect">
            <a:avLst/>
          </a:prstGeom>
          <a:solidFill>
            <a:srgbClr val="FFC000">
              <a:alpha val="5098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BFD98B-A925-3543-A3BF-43A11807827B}"/>
              </a:ext>
            </a:extLst>
          </p:cNvPr>
          <p:cNvSpPr/>
          <p:nvPr/>
        </p:nvSpPr>
        <p:spPr>
          <a:xfrm>
            <a:off x="2709760" y="3705264"/>
            <a:ext cx="1834899" cy="908049"/>
          </a:xfrm>
          <a:prstGeom prst="rect">
            <a:avLst/>
          </a:prstGeom>
          <a:solidFill>
            <a:srgbClr val="FF0000">
              <a:alpha val="49412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289BBB-F26E-3247-B00F-7F75B74C07DA}"/>
              </a:ext>
            </a:extLst>
          </p:cNvPr>
          <p:cNvSpPr/>
          <p:nvPr/>
        </p:nvSpPr>
        <p:spPr>
          <a:xfrm>
            <a:off x="2701191" y="1945340"/>
            <a:ext cx="1843467" cy="855414"/>
          </a:xfrm>
          <a:prstGeom prst="rect">
            <a:avLst/>
          </a:prstGeom>
          <a:solidFill>
            <a:srgbClr val="000000">
              <a:alpha val="3921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38FA88F-799B-7643-86AF-51A4C74E231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544659" y="3251240"/>
            <a:ext cx="2869746" cy="5864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4F3F9E8-5075-E449-9ECD-7584FD9484FE}"/>
              </a:ext>
            </a:extLst>
          </p:cNvPr>
          <p:cNvCxnSpPr>
            <a:cxnSpLocks/>
          </p:cNvCxnSpPr>
          <p:nvPr/>
        </p:nvCxnSpPr>
        <p:spPr>
          <a:xfrm>
            <a:off x="4544659" y="4146000"/>
            <a:ext cx="2869746" cy="164523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262A6B6-BD66-3F41-B522-C8062BAE70D1}"/>
              </a:ext>
            </a:extLst>
          </p:cNvPr>
          <p:cNvSpPr txBox="1"/>
          <p:nvPr/>
        </p:nvSpPr>
        <p:spPr>
          <a:xfrm>
            <a:off x="7652790" y="3052836"/>
            <a:ext cx="4409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Out of all the wells that need repairing, 82.2% them would be flagged to be in a need of repairing.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07A3D3-8953-7247-8677-49EF6EA1C67E}"/>
              </a:ext>
            </a:extLst>
          </p:cNvPr>
          <p:cNvSpPr txBox="1"/>
          <p:nvPr/>
        </p:nvSpPr>
        <p:spPr>
          <a:xfrm>
            <a:off x="7652791" y="5006408"/>
            <a:ext cx="4409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Out of all the wells that are not functioning, 86% them would be flagged to be in a need of repairing.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08333F-C2F7-A741-A775-4B9BBE04E34C}"/>
              </a:ext>
            </a:extLst>
          </p:cNvPr>
          <p:cNvSpPr txBox="1"/>
          <p:nvPr/>
        </p:nvSpPr>
        <p:spPr>
          <a:xfrm>
            <a:off x="7652792" y="1196938"/>
            <a:ext cx="4409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Out of all the well-functioning wells, 28% will be identified as in a need of functioning</a:t>
            </a:r>
            <a:r>
              <a:rPr lang="en-US" sz="2400" dirty="0">
                <a:solidFill>
                  <a:srgbClr val="FF0000"/>
                </a:solidFill>
                <a:latin typeface="Gotham Narrow Medium" pitchFamily="2" charset="0"/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  <a:latin typeface="Gotham Narrow Medium" pitchFamily="2" charset="0"/>
              </a:rPr>
              <a:t>- wasteful cost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BAC0EE8-932F-9441-A909-192B6BDFC022}"/>
              </a:ext>
            </a:extLst>
          </p:cNvPr>
          <p:cNvCxnSpPr>
            <a:cxnSpLocks/>
          </p:cNvCxnSpPr>
          <p:nvPr/>
        </p:nvCxnSpPr>
        <p:spPr>
          <a:xfrm flipV="1">
            <a:off x="4532936" y="1876184"/>
            <a:ext cx="2881469" cy="48888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37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9FDC-2151-5748-BE5C-D45BDD6A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368104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Important</a:t>
            </a:r>
            <a:br>
              <a:rPr lang="en-US" sz="4000" dirty="0"/>
            </a:br>
            <a:r>
              <a:rPr lang="en-US" sz="4000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ACB1-8DAF-BB4F-925A-D74676991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94" y="1825625"/>
            <a:ext cx="3160433" cy="4351338"/>
          </a:xfrm>
        </p:spPr>
        <p:txBody>
          <a:bodyPr>
            <a:normAutofit/>
          </a:bodyPr>
          <a:lstStyle/>
          <a:p>
            <a:r>
              <a:rPr lang="en-US" dirty="0"/>
              <a:t>Installer</a:t>
            </a:r>
          </a:p>
          <a:p>
            <a:r>
              <a:rPr lang="en-US" dirty="0"/>
              <a:t>Funder</a:t>
            </a:r>
          </a:p>
          <a:p>
            <a:r>
              <a:rPr lang="en-US" dirty="0"/>
              <a:t>Neighboring</a:t>
            </a:r>
          </a:p>
          <a:p>
            <a:r>
              <a:rPr lang="en-US" dirty="0"/>
              <a:t>Water Type</a:t>
            </a:r>
          </a:p>
          <a:p>
            <a:r>
              <a:rPr lang="en-US" dirty="0"/>
              <a:t>Payment</a:t>
            </a:r>
          </a:p>
          <a:p>
            <a:r>
              <a:rPr lang="en-US" dirty="0"/>
              <a:t>Management</a:t>
            </a:r>
          </a:p>
          <a:p>
            <a:r>
              <a:rPr lang="en-US" dirty="0"/>
              <a:t>Extraction type</a:t>
            </a:r>
          </a:p>
          <a:p>
            <a:r>
              <a:rPr lang="en-US" dirty="0"/>
              <a:t>Waterpoint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EF9E8-D943-374F-AB9F-BAD0EBE2F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27" y="0"/>
            <a:ext cx="860367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B3BF3F-424B-3047-A426-FA5F174756BD}"/>
              </a:ext>
            </a:extLst>
          </p:cNvPr>
          <p:cNvSpPr/>
          <p:nvPr/>
        </p:nvSpPr>
        <p:spPr>
          <a:xfrm>
            <a:off x="3833446" y="5427785"/>
            <a:ext cx="5673969" cy="1430215"/>
          </a:xfrm>
          <a:prstGeom prst="rect">
            <a:avLst/>
          </a:prstGeom>
          <a:solidFill>
            <a:srgbClr val="4472C4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D484F-47E7-C04F-8072-D9E4479196B2}"/>
              </a:ext>
            </a:extLst>
          </p:cNvPr>
          <p:cNvSpPr txBox="1"/>
          <p:nvPr/>
        </p:nvSpPr>
        <p:spPr>
          <a:xfrm>
            <a:off x="3985846" y="4970585"/>
            <a:ext cx="266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otham Narrow Medium" pitchFamily="2" charset="0"/>
              </a:rPr>
              <a:t>Features to look out for:</a:t>
            </a:r>
          </a:p>
        </p:txBody>
      </p:sp>
    </p:spTree>
    <p:extLst>
      <p:ext uri="{BB962C8B-B14F-4D97-AF65-F5344CB8AC3E}">
        <p14:creationId xmlns:p14="http://schemas.microsoft.com/office/powerpoint/2010/main" val="327672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6976</TotalTime>
  <Words>800</Words>
  <Application>Microsoft Macintosh PowerPoint</Application>
  <PresentationFormat>Widescreen</PresentationFormat>
  <Paragraphs>138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Gotham Narrow Book</vt:lpstr>
      <vt:lpstr>Gotham Narrow Medium</vt:lpstr>
      <vt:lpstr>Wingdings</vt:lpstr>
      <vt:lpstr>Office Theme</vt:lpstr>
      <vt:lpstr>How well are the wells?</vt:lpstr>
      <vt:lpstr>Tanzanian Water Crisis Facts</vt:lpstr>
      <vt:lpstr>Tanzanian Water Crisis Facts</vt:lpstr>
      <vt:lpstr>Goals and Objectives</vt:lpstr>
      <vt:lpstr>Modeling Plan</vt:lpstr>
      <vt:lpstr>PowerPoint Presentation</vt:lpstr>
      <vt:lpstr>Best Model: Recalls</vt:lpstr>
      <vt:lpstr>Best Model: Effective Recalls</vt:lpstr>
      <vt:lpstr>Important Features</vt:lpstr>
      <vt:lpstr>Action 1: Watch out for certain regions!</vt:lpstr>
      <vt:lpstr>Action 2: Watch out for ”Dry” and “unknown”</vt:lpstr>
      <vt:lpstr>Action 3: Funders and Installers</vt:lpstr>
      <vt:lpstr>Action 4: Neighboring</vt:lpstr>
      <vt:lpstr>Conclusion</vt:lpstr>
      <vt:lpstr>Future Studies</vt:lpstr>
      <vt:lpstr>Thank you for listening</vt:lpstr>
      <vt:lpstr>Appendix</vt:lpstr>
      <vt:lpstr>PowerPoint Presentation</vt:lpstr>
      <vt:lpstr>PowerPoint Presentation</vt:lpstr>
      <vt:lpstr>PowerPoint Presentation</vt:lpstr>
      <vt:lpstr>Best Accuracy Model: Adaboost</vt:lpstr>
      <vt:lpstr>Interpreting the Model</vt:lpstr>
      <vt:lpstr>Region Lists for non-functioning and repair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Lee</dc:creator>
  <cp:lastModifiedBy>Ju Lee</cp:lastModifiedBy>
  <cp:revision>93</cp:revision>
  <dcterms:created xsi:type="dcterms:W3CDTF">2020-08-10T14:55:56Z</dcterms:created>
  <dcterms:modified xsi:type="dcterms:W3CDTF">2020-10-21T22:22:54Z</dcterms:modified>
</cp:coreProperties>
</file>