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3" r:id="rId4"/>
    <p:sldId id="266" r:id="rId5"/>
    <p:sldId id="267" r:id="rId6"/>
    <p:sldId id="261" r:id="rId7"/>
    <p:sldId id="269" r:id="rId8"/>
    <p:sldId id="270" r:id="rId9"/>
    <p:sldId id="262" r:id="rId10"/>
    <p:sldId id="273" r:id="rId11"/>
    <p:sldId id="277" r:id="rId12"/>
    <p:sldId id="278" r:id="rId13"/>
    <p:sldId id="265" r:id="rId14"/>
    <p:sldId id="264" r:id="rId15"/>
    <p:sldId id="268" r:id="rId16"/>
    <p:sldId id="274" r:id="rId17"/>
    <p:sldId id="279" r:id="rId18"/>
    <p:sldId id="28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1"/>
    <p:restoredTop sz="94684"/>
  </p:normalViewPr>
  <p:slideViewPr>
    <p:cSldViewPr snapToGrid="0" snapToObjects="1">
      <p:cViewPr>
        <p:scale>
          <a:sx n="127" d="100"/>
          <a:sy n="127" d="100"/>
        </p:scale>
        <p:origin x="8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5A6A-1371-5146-AEA0-9F3E6E323E0A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6B02A-CE46-D845-B55E-6729277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read</a:t>
            </a:r>
          </a:p>
          <a:p>
            <a:r>
              <a:rPr lang="en-US" dirty="0" err="1"/>
              <a:t>fivethirtyeight</a:t>
            </a:r>
            <a:endParaRPr lang="en-US" dirty="0"/>
          </a:p>
          <a:p>
            <a:r>
              <a:rPr lang="en-US" dirty="0"/>
              <a:t>Adjustments = more readable titles</a:t>
            </a:r>
          </a:p>
          <a:p>
            <a:r>
              <a:rPr lang="en-US" dirty="0"/>
              <a:t>needed more time to exploring with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08A8-393A-AB47-92A9-00B7004FB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B9AC-53D3-3146-B21A-691F02CF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53D-FAE9-674D-A27E-53ECF445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875B-69BD-7D48-BBAA-510F7C2B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CC41-3F65-EA4F-9796-58EC55E2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1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015D-4C02-104A-94B9-1A63B5E3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4F1AA-53CE-F44D-8A32-3E22B0210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4369-19F7-CC45-A5AA-F36E623D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459C-2721-1C49-A3B1-45FC9090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25F9-8CB5-6244-8B46-BC4CB813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8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AE0CB-D926-B64D-AAF4-5CD40FF1F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5B2CA-963F-FF44-AFC4-6896E38D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62BE-8332-CE41-8A85-D1DF344C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1ADB-9BC6-A543-BA4D-142F30CA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C565-D34D-5242-A98D-FF28845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57CD-71C5-0943-8EE2-90893BBB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7A59-19AE-C349-BD6C-BD47DB0F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1B52-1A6F-2A44-A21E-5D4412BB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05CE-99B4-AC4C-BCAB-3E7B4E2C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DC8B-E22D-3244-B86A-98B09118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15F-3F16-5849-9FC8-D0BEDE29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79F1-0676-5749-B08D-2E6ABDE4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F08D-39C0-614E-9B3E-FB279D49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0A55-F966-6240-AC5A-BF31E268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EAC5-AC63-4142-9F91-BF09AE0A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0220-7C59-6849-9677-347DDB1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627A-D239-7642-BC7C-8C365076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52C58-5748-B240-A047-9B15E827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BFF71-11FB-0746-87D2-D4379628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F85E-5616-0A4F-983B-53989A7C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D406-6C0F-D74B-B9BA-C26741FD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6BA7-1771-7E46-B1A8-8E1182D6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81F0-2F7B-3A4D-A408-1146B01A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2D4AF-E1D4-9547-9A85-4ECFFBE6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20A9D-611E-2642-8462-718D46D4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66956-20AB-2C43-B3B1-16335642B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255A1-0B14-4A43-B3C0-1F340AAF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DF205-8E14-3846-A8D2-6DDC4F76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EB858-DFAA-4D4E-84FA-D451A80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7346-FC24-A947-BFF4-D2EAC8C2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8A61F-D2BB-124E-BB39-82EE8D0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1D48B-38EC-4745-BDF0-AF2FFC9D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6A236-1DE2-194B-B55A-B801A08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DB208-460C-D947-9CCF-F2BED4ED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E0C77-508E-3F42-B7D9-5CD57B0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60AD-F939-434B-85DB-0EA78E9D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929F-96B8-124D-A44C-DF89E47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6222-4D77-CB45-93A6-4792315F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71F17-0F9A-4843-B04D-224573A78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5C26E-B675-E644-A9C1-5A07C7C6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E32B-0AB7-8841-B40C-92CA58E9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B65B-70B4-8A4C-AD63-CD8642AC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832-5234-CB44-833F-E719A65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919BD-D63B-534D-9BFF-2388FFB2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6C8EE-81BB-BC46-90B7-3F87ED34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2300C-5689-9A4C-B548-F8AE39A4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2CAF0-325E-F94B-B3AB-9304E03E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19D2-7A87-894B-BA23-F5B9EF51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737DD-DBDF-264B-80E1-AAB260F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E4E0-3D95-714F-A0DB-C817A4EA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D7F3-0CC8-0D45-A96C-6C47E8099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C92E1818-21AF-3F43-93C1-E522F1923028}" type="datetimeFigureOut">
              <a:rPr lang="en-US" smtClean="0"/>
              <a:pPr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0CFA-1472-794A-A31F-55681929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8B4D-2885-F542-ACE9-7A447D69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0DF52CF8-F890-A440-8A6B-23214E046E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2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49DB-0E69-8141-AABF-09F8C44E2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tham Narrow Book" pitchFamily="2" charset="0"/>
              </a:rPr>
              <a:t>What </a:t>
            </a:r>
            <a:r>
              <a:rPr lang="en-US" dirty="0"/>
              <a:t>type of film to make?</a:t>
            </a:r>
            <a:endParaRPr lang="en-US" dirty="0">
              <a:latin typeface="Gotham Narrow Book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CD8BB-EFEC-DC48-8723-55D10A811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Sung Bae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89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Action 4a </a:t>
            </a:r>
            <a:r>
              <a:rPr lang="en-US" dirty="0"/>
              <a:t>– Assembling the Ultimate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491171"/>
          </a:xfrm>
        </p:spPr>
        <p:txBody>
          <a:bodyPr/>
          <a:lstStyle/>
          <a:p>
            <a:r>
              <a:rPr lang="en-US" dirty="0"/>
              <a:t>Directors and Writers</a:t>
            </a:r>
          </a:p>
          <a:p>
            <a:r>
              <a:rPr lang="en-US" dirty="0"/>
              <a:t>F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7B24BE7-0999-DD4D-912C-D9B60771A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11" y="1485869"/>
            <a:ext cx="6027349" cy="30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88CC70B-7825-954F-8DE9-537066D5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8" y="1485869"/>
            <a:ext cx="6045952" cy="30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0C5C71-0B3E-F542-B64F-59BD5890C8CE}"/>
              </a:ext>
            </a:extLst>
          </p:cNvPr>
          <p:cNvSpPr txBox="1">
            <a:spLocks/>
          </p:cNvSpPr>
          <p:nvPr/>
        </p:nvSpPr>
        <p:spPr>
          <a:xfrm>
            <a:off x="838199" y="4823012"/>
            <a:ext cx="10515599" cy="135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higher profit: Jack Kirby, Stan Lee</a:t>
            </a:r>
          </a:p>
          <a:p>
            <a:r>
              <a:rPr lang="en-US" dirty="0"/>
              <a:t>For higher efficiency: Beaumont, Cinco Paul and Ken </a:t>
            </a:r>
            <a:r>
              <a:rPr lang="en-US" dirty="0" err="1"/>
              <a:t>Daurio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3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6247" cy="1325563"/>
          </a:xfrm>
        </p:spPr>
        <p:txBody>
          <a:bodyPr/>
          <a:lstStyle/>
          <a:p>
            <a:r>
              <a:rPr lang="en-US" b="1" u="sng" dirty="0"/>
              <a:t>Action 4b </a:t>
            </a:r>
            <a:r>
              <a:rPr lang="en-US" dirty="0"/>
              <a:t>– Assembling the Ultimate Team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3964A7-D448-1B4E-B009-78B6ABF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9" y="1479340"/>
            <a:ext cx="5787911" cy="344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19F74E-CBDF-DC43-9140-B73BF34A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75" y="1479340"/>
            <a:ext cx="5728446" cy="343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182A78-E76A-9D4D-9D17-5B1148F1B019}"/>
              </a:ext>
            </a:extLst>
          </p:cNvPr>
          <p:cNvSpPr txBox="1">
            <a:spLocks/>
          </p:cNvSpPr>
          <p:nvPr/>
        </p:nvSpPr>
        <p:spPr>
          <a:xfrm>
            <a:off x="838199" y="5047129"/>
            <a:ext cx="10515599" cy="1134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higher profit: Russo brothers or Coffin</a:t>
            </a:r>
          </a:p>
          <a:p>
            <a:r>
              <a:rPr lang="en-US" dirty="0"/>
              <a:t>For higher efficiency: Avoid Peter </a:t>
            </a:r>
            <a:r>
              <a:rPr lang="en-US" dirty="0" err="1"/>
              <a:t>Jackon</a:t>
            </a:r>
            <a:r>
              <a:rPr lang="en-US" dirty="0"/>
              <a:t> and Michael Bay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63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May, June, July which result in average domestic gross of $60-70M  </a:t>
            </a:r>
          </a:p>
          <a:p>
            <a:r>
              <a:rPr lang="en-US" dirty="0"/>
              <a:t>Budget</a:t>
            </a:r>
          </a:p>
          <a:p>
            <a:pPr lvl="1"/>
            <a:r>
              <a:rPr lang="en-US" dirty="0"/>
              <a:t>Production budget &gt; $100 M</a:t>
            </a:r>
          </a:p>
          <a:p>
            <a:r>
              <a:rPr lang="en-US" dirty="0"/>
              <a:t>Genres</a:t>
            </a:r>
          </a:p>
          <a:p>
            <a:pPr lvl="1"/>
            <a:r>
              <a:rPr lang="en-US" dirty="0"/>
              <a:t>For higher profit : drama, adventure</a:t>
            </a:r>
          </a:p>
          <a:p>
            <a:pPr lvl="1"/>
            <a:r>
              <a:rPr lang="en-US" dirty="0"/>
              <a:t>For higher efficiency : musical, music</a:t>
            </a:r>
          </a:p>
          <a:p>
            <a:r>
              <a:rPr lang="en-US" dirty="0"/>
              <a:t>Writers</a:t>
            </a:r>
          </a:p>
          <a:p>
            <a:pPr lvl="1"/>
            <a:r>
              <a:rPr lang="en-US" dirty="0"/>
              <a:t>For higher profit: Jack Kirby, Stan Lee</a:t>
            </a:r>
          </a:p>
          <a:p>
            <a:pPr lvl="1"/>
            <a:r>
              <a:rPr lang="en-US" dirty="0"/>
              <a:t>For higher efficiency: Beaumont, Cinco Paul and Ken </a:t>
            </a:r>
            <a:r>
              <a:rPr lang="en-US" dirty="0" err="1"/>
              <a:t>Daurio</a:t>
            </a:r>
            <a:endParaRPr lang="en-US" dirty="0"/>
          </a:p>
          <a:p>
            <a:r>
              <a:rPr lang="en-US" dirty="0"/>
              <a:t>Directors</a:t>
            </a:r>
          </a:p>
          <a:p>
            <a:pPr lvl="1"/>
            <a:r>
              <a:rPr lang="en-US" dirty="0"/>
              <a:t>For higher profit: Russo brothers or Coffin</a:t>
            </a:r>
          </a:p>
          <a:p>
            <a:pPr lvl="1"/>
            <a:r>
              <a:rPr lang="en-US" dirty="0"/>
              <a:t>For higher efficiency: Avoid Peter </a:t>
            </a:r>
            <a:r>
              <a:rPr lang="en-US" dirty="0" err="1"/>
              <a:t>Jackon</a:t>
            </a:r>
            <a:r>
              <a:rPr lang="en-US" dirty="0"/>
              <a:t> and Michael Bay</a:t>
            </a:r>
          </a:p>
        </p:txBody>
      </p:sp>
    </p:spTree>
    <p:extLst>
      <p:ext uri="{BB962C8B-B14F-4D97-AF65-F5344CB8AC3E}">
        <p14:creationId xmlns:p14="http://schemas.microsoft.com/office/powerpoint/2010/main" val="3600055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29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8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BD6FA1B5-8224-8343-86F4-A594F6F8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193" y="219940"/>
            <a:ext cx="6027349" cy="30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F5DAE8D-C0DD-F743-9EB8-6BAD9AE0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" y="3425889"/>
            <a:ext cx="5988214" cy="30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61647"/>
            <a:ext cx="10515599" cy="1520212"/>
          </a:xfrm>
        </p:spPr>
        <p:txBody>
          <a:bodyPr/>
          <a:lstStyle/>
          <a:p>
            <a:r>
              <a:rPr lang="en-US" dirty="0"/>
              <a:t>Suggestion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5DD885-BA41-494F-BF4F-3C748EE83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" y="219940"/>
            <a:ext cx="6045952" cy="30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818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4D6D-0095-8448-A823-B2BD12A5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D8E1-765D-FF40-A69F-865DF001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887A699-D8FF-5E46-A24F-E59FC1593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199636"/>
            <a:ext cx="5435791" cy="32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CE7580FA-A3AD-154B-854E-A10E215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3510489"/>
            <a:ext cx="5379944" cy="32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EE47C8D1-6420-4E47-AB72-7AE3A8C01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856" y="212262"/>
            <a:ext cx="5379944" cy="32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66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2F03-965D-2448-859F-326485FC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5FA1-BA80-3348-B6EF-403F91FF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4961433-A65A-024F-A3C6-63D6ADA6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2192000" cy="67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93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7C43-7B07-5743-937D-87F4F53D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78AC5-10D7-0345-ABBD-2EABC05E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1E2744E-CB45-D74A-9F5A-B75C3720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0"/>
            <a:ext cx="10674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52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424A15-9A22-9F4A-97BF-DF841D442F8C}"/>
              </a:ext>
            </a:extLst>
          </p:cNvPr>
          <p:cNvSpPr txBox="1"/>
          <p:nvPr/>
        </p:nvSpPr>
        <p:spPr>
          <a:xfrm>
            <a:off x="8261132" y="3247697"/>
            <a:ext cx="26661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nameBasics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nconst</a:t>
            </a:r>
            <a:endParaRPr lang="en-US" dirty="0">
              <a:solidFill>
                <a:srgbClr val="FF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primary_name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birth_year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primary_profession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known_for_titles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(606648 x 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5C63F-4DDB-0849-9890-2A8D27D37E0D}"/>
              </a:ext>
            </a:extLst>
          </p:cNvPr>
          <p:cNvSpPr txBox="1"/>
          <p:nvPr/>
        </p:nvSpPr>
        <p:spPr>
          <a:xfrm>
            <a:off x="8261132" y="793530"/>
            <a:ext cx="225254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titleBasics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*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tconst</a:t>
            </a:r>
            <a:endParaRPr lang="en-US" dirty="0">
              <a:highlight>
                <a:srgbClr val="FFFF00"/>
              </a:highlight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primary_title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original_title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start_year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runtime_minutes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genres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(145144 x 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F2DA0-1AB8-DE40-A63D-B26D2E7E86E9}"/>
              </a:ext>
            </a:extLst>
          </p:cNvPr>
          <p:cNvSpPr txBox="1"/>
          <p:nvPr/>
        </p:nvSpPr>
        <p:spPr>
          <a:xfrm>
            <a:off x="5500884" y="385375"/>
            <a:ext cx="252825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titleAkas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</a:t>
            </a:r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title_id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ordering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title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region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language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types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attributes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is_original_title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(331703 x 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35656-8D96-3A4D-93C1-B6AE4F37272C}"/>
              </a:ext>
            </a:extLst>
          </p:cNvPr>
          <p:cNvSpPr txBox="1"/>
          <p:nvPr/>
        </p:nvSpPr>
        <p:spPr>
          <a:xfrm>
            <a:off x="5427029" y="3607505"/>
            <a:ext cx="2528256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movies (</a:t>
            </a:r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tmdb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genre_ids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id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original_language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original_title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popularity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release_date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title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vote_average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vote_count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(26517 x 9)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F31EF-2DE1-0D4E-A6CE-74A8366E5D82}"/>
              </a:ext>
            </a:extLst>
          </p:cNvPr>
          <p:cNvSpPr txBox="1"/>
          <p:nvPr/>
        </p:nvSpPr>
        <p:spPr>
          <a:xfrm>
            <a:off x="225918" y="2617178"/>
            <a:ext cx="2528256" cy="23083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movieBudgets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tn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*id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release_date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movie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production_budget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domestic_gross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worldwide_gross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(5782 x 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6C241-E6CC-E44E-826D-1BF7884888DB}"/>
              </a:ext>
            </a:extLst>
          </p:cNvPr>
          <p:cNvSpPr txBox="1"/>
          <p:nvPr/>
        </p:nvSpPr>
        <p:spPr>
          <a:xfrm>
            <a:off x="2453356" y="501771"/>
            <a:ext cx="2941831" cy="20313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df_movie_gross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bom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*title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studio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domestic_gross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foreign_gross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year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(3387 x 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BBFE7-B37D-3648-9C14-A57CF070B96B}"/>
              </a:ext>
            </a:extLst>
          </p:cNvPr>
          <p:cNvSpPr txBox="1"/>
          <p:nvPr/>
        </p:nvSpPr>
        <p:spPr>
          <a:xfrm>
            <a:off x="244541" y="672537"/>
            <a:ext cx="19768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titleRatings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*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tconst</a:t>
            </a:r>
            <a:endParaRPr lang="en-US" dirty="0">
              <a:highlight>
                <a:srgbClr val="FFFF00"/>
              </a:highlight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averagerating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numvotes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(73856 x 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29010-12F8-6E4E-863B-C064D807A180}"/>
              </a:ext>
            </a:extLst>
          </p:cNvPr>
          <p:cNvSpPr txBox="1"/>
          <p:nvPr/>
        </p:nvSpPr>
        <p:spPr>
          <a:xfrm>
            <a:off x="249091" y="5175462"/>
            <a:ext cx="20313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titleCrew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*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tconst</a:t>
            </a:r>
            <a:endParaRPr lang="en-US" dirty="0">
              <a:highlight>
                <a:srgbClr val="FFFF00"/>
              </a:highlight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directors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writers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(146144 x 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E33E3-C3A5-A24C-A29D-03FCD2423EA3}"/>
              </a:ext>
            </a:extLst>
          </p:cNvPr>
          <p:cNvSpPr txBox="1"/>
          <p:nvPr/>
        </p:nvSpPr>
        <p:spPr>
          <a:xfrm>
            <a:off x="2907097" y="2894177"/>
            <a:ext cx="22525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titlePrincipals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*title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studio</a:t>
            </a: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domestic_gross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foreign_gross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year</a:t>
            </a: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(3387 x 4)</a:t>
            </a:r>
          </a:p>
        </p:txBody>
      </p:sp>
    </p:spTree>
    <p:extLst>
      <p:ext uri="{BB962C8B-B14F-4D97-AF65-F5344CB8AC3E}">
        <p14:creationId xmlns:p14="http://schemas.microsoft.com/office/powerpoint/2010/main" val="342565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A72F-2B0E-2A43-9BDA-C0BC196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A71C-14BC-E04D-B6BB-90168BBE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838"/>
            <a:ext cx="10515600" cy="1400442"/>
          </a:xfrm>
        </p:spPr>
        <p:txBody>
          <a:bodyPr/>
          <a:lstStyle/>
          <a:p>
            <a:r>
              <a:rPr lang="en-US" dirty="0"/>
              <a:t>Film industry has been growing</a:t>
            </a:r>
          </a:p>
          <a:p>
            <a:pPr lvl="1"/>
            <a:r>
              <a:rPr lang="en-US" dirty="0"/>
              <a:t>Especially the global market has been increasing until Covid-19</a:t>
            </a:r>
          </a:p>
          <a:p>
            <a:r>
              <a:rPr lang="en-US" dirty="0"/>
              <a:t>Still it is great to get into rapidly increasing film industry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42756-FEB2-A649-9941-3D79C0F0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1978"/>
            <a:ext cx="4712596" cy="325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728D52-5541-EC49-8A7A-85FACF0AD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1978"/>
            <a:ext cx="4869265" cy="325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70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“best” type of a film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52DBB-5C44-0948-A5FD-794CC4FDA873}"/>
              </a:ext>
            </a:extLst>
          </p:cNvPr>
          <p:cNvSpPr/>
          <p:nvPr/>
        </p:nvSpPr>
        <p:spPr>
          <a:xfrm>
            <a:off x="603584" y="2291013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1CD3BB-2B0C-E044-A2B5-98409CB504E5}"/>
              </a:ext>
            </a:extLst>
          </p:cNvPr>
          <p:cNvSpPr/>
          <p:nvPr/>
        </p:nvSpPr>
        <p:spPr>
          <a:xfrm>
            <a:off x="4323347" y="2291012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23D6A4-63C7-0A48-865D-651E35C57A49}"/>
              </a:ext>
            </a:extLst>
          </p:cNvPr>
          <p:cNvSpPr/>
          <p:nvPr/>
        </p:nvSpPr>
        <p:spPr>
          <a:xfrm>
            <a:off x="8043110" y="2291011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113F0-D6C5-4E49-B80F-F35B62ED5632}"/>
              </a:ext>
            </a:extLst>
          </p:cNvPr>
          <p:cNvSpPr/>
          <p:nvPr/>
        </p:nvSpPr>
        <p:spPr>
          <a:xfrm>
            <a:off x="603584" y="2291011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Return on Investment (ROI)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F531EF-8C58-D441-A39D-C48AA1EE02CB}"/>
              </a:ext>
            </a:extLst>
          </p:cNvPr>
          <p:cNvSpPr/>
          <p:nvPr/>
        </p:nvSpPr>
        <p:spPr>
          <a:xfrm>
            <a:off x="4322344" y="2291011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Total Gross Profit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095E2-7A6D-6844-86EF-DD0894D3D12B}"/>
              </a:ext>
            </a:extLst>
          </p:cNvPr>
          <p:cNvSpPr/>
          <p:nvPr/>
        </p:nvSpPr>
        <p:spPr>
          <a:xfrm>
            <a:off x="8047120" y="2291011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Average Ratings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ADA24-0F2F-EB43-8156-D5DA8FDEF99B}"/>
              </a:ext>
            </a:extLst>
          </p:cNvPr>
          <p:cNvSpPr txBox="1"/>
          <p:nvPr/>
        </p:nvSpPr>
        <p:spPr>
          <a:xfrm>
            <a:off x="599574" y="2869532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Indicates effectiveness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Mainly focus maximizing domestic ROI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Limited since percentage does not fully describe total profit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63C48-26F9-0547-A4C8-BEAFD82C80EB}"/>
              </a:ext>
            </a:extLst>
          </p:cNvPr>
          <p:cNvSpPr txBox="1"/>
          <p:nvPr/>
        </p:nvSpPr>
        <p:spPr>
          <a:xfrm>
            <a:off x="4319337" y="2881744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Indicates the magnitude of its impact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Mainly focus on maximizing domestic gross profit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853BF-65EA-BA48-B712-668690A59686}"/>
              </a:ext>
            </a:extLst>
          </p:cNvPr>
          <p:cNvSpPr txBox="1"/>
          <p:nvPr/>
        </p:nvSpPr>
        <p:spPr>
          <a:xfrm>
            <a:off x="8047968" y="2881477"/>
            <a:ext cx="34991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Sets up the image of the company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Important factor for future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Focus on what factors might result in higher average ratings</a:t>
            </a:r>
          </a:p>
          <a:p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50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DC0D1B2-2E82-FC40-B67C-BF49D0272775}"/>
              </a:ext>
            </a:extLst>
          </p:cNvPr>
          <p:cNvGrpSpPr/>
          <p:nvPr/>
        </p:nvGrpSpPr>
        <p:grpSpPr>
          <a:xfrm flipV="1">
            <a:off x="2353176" y="2955152"/>
            <a:ext cx="7443536" cy="1027570"/>
            <a:chOff x="2395287" y="4289219"/>
            <a:chExt cx="7443536" cy="113702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B807A36-36C5-0843-BABA-B8E62732FCED}"/>
                </a:ext>
              </a:extLst>
            </p:cNvPr>
            <p:cNvCxnSpPr>
              <a:cxnSpLocks/>
            </p:cNvCxnSpPr>
            <p:nvPr/>
          </p:nvCxnSpPr>
          <p:spPr>
            <a:xfrm>
              <a:off x="6072939" y="4289219"/>
              <a:ext cx="0" cy="1124957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BA636F-EC73-614A-B733-D11ACA173C2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>
              <a:off x="2395287" y="4289219"/>
              <a:ext cx="3677652" cy="1137023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DB6D68-86B4-7541-B363-7D97F88D9F4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>
              <a:off x="6072941" y="4289219"/>
              <a:ext cx="3765882" cy="1137021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today’s 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52DBB-5C44-0948-A5FD-794CC4FDA873}"/>
              </a:ext>
            </a:extLst>
          </p:cNvPr>
          <p:cNvSpPr/>
          <p:nvPr/>
        </p:nvSpPr>
        <p:spPr>
          <a:xfrm>
            <a:off x="603584" y="3963407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1CD3BB-2B0C-E044-A2B5-98409CB504E5}"/>
              </a:ext>
            </a:extLst>
          </p:cNvPr>
          <p:cNvSpPr/>
          <p:nvPr/>
        </p:nvSpPr>
        <p:spPr>
          <a:xfrm>
            <a:off x="4323347" y="3963406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23D6A4-63C7-0A48-865D-651E35C57A49}"/>
              </a:ext>
            </a:extLst>
          </p:cNvPr>
          <p:cNvSpPr/>
          <p:nvPr/>
        </p:nvSpPr>
        <p:spPr>
          <a:xfrm>
            <a:off x="8043110" y="3963405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113F0-D6C5-4E49-B80F-F35B62ED5632}"/>
              </a:ext>
            </a:extLst>
          </p:cNvPr>
          <p:cNvSpPr/>
          <p:nvPr/>
        </p:nvSpPr>
        <p:spPr>
          <a:xfrm>
            <a:off x="603584" y="3963405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Return on Investment (ROI)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F531EF-8C58-D441-A39D-C48AA1EE02CB}"/>
              </a:ext>
            </a:extLst>
          </p:cNvPr>
          <p:cNvSpPr/>
          <p:nvPr/>
        </p:nvSpPr>
        <p:spPr>
          <a:xfrm>
            <a:off x="4322344" y="3963405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Total Gross Profit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095E2-7A6D-6844-86EF-DD0894D3D12B}"/>
              </a:ext>
            </a:extLst>
          </p:cNvPr>
          <p:cNvSpPr/>
          <p:nvPr/>
        </p:nvSpPr>
        <p:spPr>
          <a:xfrm>
            <a:off x="8047120" y="3963405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Average Ratings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C29DE0-47F2-AA4D-8721-5BC3B5552552}"/>
              </a:ext>
            </a:extLst>
          </p:cNvPr>
          <p:cNvSpPr/>
          <p:nvPr/>
        </p:nvSpPr>
        <p:spPr>
          <a:xfrm>
            <a:off x="4346408" y="1534299"/>
            <a:ext cx="3499184" cy="1223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Choosing the time of release</a:t>
            </a:r>
          </a:p>
          <a:p>
            <a:pPr algn="ctr"/>
            <a:r>
              <a:rPr lang="en-US" i="1" dirty="0">
                <a:latin typeface="Gotham Narrow Book" pitchFamily="2" charset="0"/>
              </a:rPr>
              <a:t>Selecting genres</a:t>
            </a:r>
          </a:p>
          <a:p>
            <a:pPr algn="ctr"/>
            <a:r>
              <a:rPr lang="en-US" i="1" dirty="0">
                <a:latin typeface="Gotham Narrow Book" pitchFamily="2" charset="0"/>
              </a:rPr>
              <a:t>Setting up production budgets</a:t>
            </a:r>
          </a:p>
          <a:p>
            <a:pPr algn="ctr"/>
            <a:r>
              <a:rPr lang="en-US" i="1" dirty="0">
                <a:latin typeface="Gotham Narrow Book" pitchFamily="2" charset="0"/>
              </a:rPr>
              <a:t>Selecting crews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0CD9BF-1818-C044-B854-D8D9B510FF7B}"/>
              </a:ext>
            </a:extLst>
          </p:cNvPr>
          <p:cNvSpPr txBox="1"/>
          <p:nvPr/>
        </p:nvSpPr>
        <p:spPr>
          <a:xfrm>
            <a:off x="599572" y="4543782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Indicates effectiveness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Mainly focus maximizing domestic ROI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Limited since percentage does not fully describe total profit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40654-BA8F-2B4F-AC71-D1CEAB7DCA07}"/>
              </a:ext>
            </a:extLst>
          </p:cNvPr>
          <p:cNvSpPr txBox="1"/>
          <p:nvPr/>
        </p:nvSpPr>
        <p:spPr>
          <a:xfrm>
            <a:off x="4319335" y="4555994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Indicates the magnitude of its impact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Mainly focus on maximizing domestic gross profit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6F2D54-5001-5F40-99BB-943A5691A395}"/>
              </a:ext>
            </a:extLst>
          </p:cNvPr>
          <p:cNvSpPr txBox="1"/>
          <p:nvPr/>
        </p:nvSpPr>
        <p:spPr>
          <a:xfrm>
            <a:off x="8047966" y="4555727"/>
            <a:ext cx="34991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Sets up the image of the company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Important factor for future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Focus on what factors might result in higher average ratings</a:t>
            </a:r>
          </a:p>
          <a:p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A72F-2B0E-2A43-9BDA-C0BC196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Action 1: </a:t>
            </a:r>
            <a:r>
              <a:rPr lang="en-US" dirty="0"/>
              <a:t>Time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A71C-14BC-E04D-B6BB-90168BBE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93" y="5215944"/>
            <a:ext cx="10927007" cy="1138335"/>
          </a:xfrm>
        </p:spPr>
        <p:txBody>
          <a:bodyPr/>
          <a:lstStyle/>
          <a:p>
            <a:r>
              <a:rPr lang="en-US" dirty="0"/>
              <a:t>Possible Months</a:t>
            </a:r>
          </a:p>
          <a:p>
            <a:pPr lvl="1"/>
            <a:r>
              <a:rPr lang="en-US" dirty="0"/>
              <a:t>May, June, July which result in average domestic gross of $60-70M  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9CFB20B1-D1C4-FA45-8DAD-920DF062A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461980"/>
            <a:ext cx="5510593" cy="36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D18F98A-B0C7-344E-92C0-12DD4BF6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615" y="1461980"/>
            <a:ext cx="5338812" cy="36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330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Action 2a </a:t>
            </a:r>
            <a:r>
              <a:rPr lang="en-US" dirty="0"/>
              <a:t>– Setting the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7915"/>
            <a:ext cx="10515600" cy="95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Categories: Mega, Big, Medium, Low, Ultra-Low</a:t>
            </a:r>
          </a:p>
          <a:p>
            <a:r>
              <a:rPr lang="en-US" dirty="0"/>
              <a:t>Production budget &gt; $100 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91C2A7-8866-9A41-8652-7D6DED58F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-282" r="-327" b="59907"/>
          <a:stretch/>
        </p:blipFill>
        <p:spPr bwMode="auto">
          <a:xfrm>
            <a:off x="554865" y="1690687"/>
            <a:ext cx="5330780" cy="37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6B24E5E-3D5B-4944-A9A9-288D27FB7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1" b="20259"/>
          <a:stretch/>
        </p:blipFill>
        <p:spPr bwMode="auto">
          <a:xfrm>
            <a:off x="6096000" y="1716348"/>
            <a:ext cx="5377546" cy="37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24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Action 2b </a:t>
            </a:r>
            <a:r>
              <a:rPr lang="en-US" dirty="0"/>
              <a:t>– Setting the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7915"/>
            <a:ext cx="10515600" cy="95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Categories: Mega, Big, Medium, Low, Ultra-Low</a:t>
            </a:r>
          </a:p>
          <a:p>
            <a:r>
              <a:rPr lang="en-US" dirty="0"/>
              <a:t>Production budget &gt; $100 M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0197042-3E9E-A647-8F5A-3362ACDCB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24"/>
          <a:stretch/>
        </p:blipFill>
        <p:spPr bwMode="auto">
          <a:xfrm>
            <a:off x="532729" y="1371600"/>
            <a:ext cx="7829550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FB58C4-29E8-3144-A79A-7FE93C942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5" t="4671" r="3758" b="6583"/>
          <a:stretch/>
        </p:blipFill>
        <p:spPr>
          <a:xfrm>
            <a:off x="8494906" y="1371599"/>
            <a:ext cx="3164365" cy="1464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F93978-50F3-6241-977C-4016E1A5BD1A}"/>
              </a:ext>
            </a:extLst>
          </p:cNvPr>
          <p:cNvSpPr txBox="1">
            <a:spLocks/>
          </p:cNvSpPr>
          <p:nvPr/>
        </p:nvSpPr>
        <p:spPr>
          <a:xfrm>
            <a:off x="8494906" y="3065929"/>
            <a:ext cx="3011294" cy="357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Production budget &gt; $100 M</a:t>
            </a:r>
          </a:p>
        </p:txBody>
      </p:sp>
    </p:spTree>
    <p:extLst>
      <p:ext uri="{BB962C8B-B14F-4D97-AF65-F5344CB8AC3E}">
        <p14:creationId xmlns:p14="http://schemas.microsoft.com/office/powerpoint/2010/main" val="1616805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2D636619-E6C8-EB4A-BE9F-181B57757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9" y="0"/>
            <a:ext cx="81026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9528B2-0653-9849-AAE7-E759EA96A22C}"/>
              </a:ext>
            </a:extLst>
          </p:cNvPr>
          <p:cNvSpPr txBox="1">
            <a:spLocks/>
          </p:cNvSpPr>
          <p:nvPr/>
        </p:nvSpPr>
        <p:spPr>
          <a:xfrm>
            <a:off x="8494906" y="484094"/>
            <a:ext cx="3464012" cy="616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Suggestion:</a:t>
            </a:r>
          </a:p>
          <a:p>
            <a:pPr marL="0" indent="0">
              <a:buNone/>
            </a:pPr>
            <a:r>
              <a:rPr lang="en-US" dirty="0"/>
              <a:t>Production budget greater than 100M results in higher average ratings</a:t>
            </a:r>
          </a:p>
        </p:txBody>
      </p:sp>
    </p:spTree>
    <p:extLst>
      <p:ext uri="{BB962C8B-B14F-4D97-AF65-F5344CB8AC3E}">
        <p14:creationId xmlns:p14="http://schemas.microsoft.com/office/powerpoint/2010/main" val="318030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Action 3 </a:t>
            </a:r>
            <a:r>
              <a:rPr lang="en-US" dirty="0"/>
              <a:t>– Choosing Possible Genres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38605"/>
            <a:ext cx="10515599" cy="1843254"/>
          </a:xfrm>
        </p:spPr>
        <p:txBody>
          <a:bodyPr/>
          <a:lstStyle/>
          <a:p>
            <a:r>
              <a:rPr lang="en-US" dirty="0"/>
              <a:t>For higher profit : drama, adventure</a:t>
            </a:r>
          </a:p>
          <a:p>
            <a:r>
              <a:rPr lang="en-US" dirty="0"/>
              <a:t>For higher efficiency : musical, music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4A7E0CEB-004A-EE4E-81EE-886F717F4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5" y="1605678"/>
            <a:ext cx="3883446" cy="241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DE116F5-81A0-6F46-8452-25E2ADB3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8" y="1605678"/>
            <a:ext cx="3832471" cy="241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E1781EEA-FF85-0648-B421-2EEB008D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057" y="1610312"/>
            <a:ext cx="3832471" cy="24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528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625</Words>
  <Application>Microsoft Macintosh PowerPoint</Application>
  <PresentationFormat>Widescreen</PresentationFormat>
  <Paragraphs>147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</vt:lpstr>
      <vt:lpstr>Gotham Narrow Book</vt:lpstr>
      <vt:lpstr>Office Theme</vt:lpstr>
      <vt:lpstr>What type of film to make?</vt:lpstr>
      <vt:lpstr>Introduction</vt:lpstr>
      <vt:lpstr>Defining the “best” type of a film</vt:lpstr>
      <vt:lpstr>Goals of today’s Presentation</vt:lpstr>
      <vt:lpstr>Action 1: Time Table</vt:lpstr>
      <vt:lpstr>Action 2a – Setting the Budget</vt:lpstr>
      <vt:lpstr>Action 2b – Setting the Budget</vt:lpstr>
      <vt:lpstr>PowerPoint Presentation</vt:lpstr>
      <vt:lpstr>Action 3 – Choosing Possible Genres</vt:lpstr>
      <vt:lpstr>Action 4a – Assembling the Ultimate Team</vt:lpstr>
      <vt:lpstr>Action 4b – Assembling the Ultimate Team</vt:lpstr>
      <vt:lpstr>Conclusion</vt:lpstr>
      <vt:lpstr>Thank you for listening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Lee</dc:creator>
  <cp:lastModifiedBy>Ju Lee</cp:lastModifiedBy>
  <cp:revision>27</cp:revision>
  <dcterms:created xsi:type="dcterms:W3CDTF">2020-08-10T14:55:56Z</dcterms:created>
  <dcterms:modified xsi:type="dcterms:W3CDTF">2020-08-14T02:02:51Z</dcterms:modified>
</cp:coreProperties>
</file>