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1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301" r:id="rId10"/>
    <p:sldId id="270" r:id="rId11"/>
    <p:sldId id="305" r:id="rId12"/>
    <p:sldId id="30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/>
    <p:restoredTop sz="94650"/>
  </p:normalViewPr>
  <p:slideViewPr>
    <p:cSldViewPr snapToGrid="0">
      <p:cViewPr varScale="1">
        <p:scale>
          <a:sx n="117" d="100"/>
          <a:sy n="117" d="100"/>
        </p:scale>
        <p:origin x="6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11ACB-A41C-4FFD-931A-81780273A327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96E1-C751-450D-8FFD-117FCB64E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1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6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6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7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2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D87B-FBB5-4AC2-A745-85AB1C73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48EC1-89FA-4125-B6C8-8DB3DE7A2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3668C-3B2E-41CA-BA65-30959629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7AF33-1300-4D59-AC25-FDE60883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F9ABF-73CF-480F-A89E-FBA15899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307D4-B096-46C0-A93D-167CD06D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0C843-AD86-4A29-8483-B97E3EB87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1BA0F-D331-44B1-900A-0FDBAC8D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E2CB8-4BDE-4E8E-A77C-BECF0455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CA0DD-F548-4DE7-90DC-E39B42C4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4F6D12-6031-4AF4-9D01-02898C4AE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A1B42-233B-434A-8DC7-C3B66783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78E30-E672-4D1D-A057-C5A0E779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1136F-07E1-47BA-A41E-B4D87379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7ABCD-5DCA-46C1-BA4F-E0852675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2503F-6BFF-484F-9392-AA9E581F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52E32-C642-4497-AA5C-4551A0E1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12550-F11C-4E46-9983-23966714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2C891-36C6-4EA7-AC06-300F78F3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3F71A-45D0-4D5A-A5BB-3BA79F83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2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C0D51-399F-407E-BA26-7BD98E1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37C46-DFCD-4839-BB19-00DAB1A5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A1BB2-4565-4439-A67B-2DEA7B99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AE2B1-DD63-4F59-B81B-0E04E90D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5725B-F3A0-49AA-B85D-61A49FBC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0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0394E-9F39-481D-970A-F3204B2C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216C5-131E-4B64-AD23-22C68EA28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6404A1-FF97-43A9-9E59-217024E95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3ED92-EF8E-4B01-9958-54C2F5E0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6EA38-1E57-4A4F-BA74-F9ED5614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6AA9F-09A4-4344-9B96-C440A85B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1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5A4A8-C69B-4CD6-8913-C08457E5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1936F-37DA-4F7D-86E0-9A9265A99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B93FE-2A10-428F-8CE1-F00FAA06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21FD6C-F760-427F-A5BE-C4126C898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D94B1-5B47-4EEA-8BEF-0CF924E15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42EDD0-835C-4C9E-9878-2E96193F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8191D3-8853-4F76-B0C7-FA55FD28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3104D7-66E5-4D77-8D7B-294E927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0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882B2-7C48-4F2F-966A-8BFD2B94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69955C-B542-4D53-B86A-16A93738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37AA4-1849-4C6E-B42A-DDE3EC1A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4B718-9749-4AC2-B26F-C8BDCBF9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1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CE8547-7CA3-41A0-9DA3-2324A2EA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D02D51-B22D-40E0-B37A-7E7F0C74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02B871-3DE1-4C29-989A-67751EF1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5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BCB4-A98B-43D9-9660-EF177C55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70BA9-B186-45CF-BEA8-4189A59D4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71558D-CB2E-4ED4-B25E-4BAF23D4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F4E5F-1DBA-4512-9AA8-54302A15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18C67-18A7-4C37-BBAA-511C7A55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7023C-2417-4FC2-9AAD-78ABC07D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41E90-D297-442B-940A-CA39E18A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BF190-A6F7-47DB-82E9-ABBDF1D37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B2AEF-C8D6-481A-8560-19AA7FA4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F3D8B-D727-41BE-86C8-B70E3018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CAF3E-4AC7-4CC7-AEAF-E995325D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9FD91-981B-40B1-A690-8F341251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7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C04DDE-08E0-4E9B-AB95-1F0655F3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AC52B-4FD7-4166-9EB7-7A68A375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77EEB-7C9A-4CD2-A953-6830790C5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075F-7A2B-48C1-8398-12454A5C28FE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20245-B0CB-43D3-87C4-F2D6402CE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91FF7-8DEC-4EC3-A688-E29B0AD57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6EF-5D25-4B10-B4A4-FBF8AFB8B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imdb.com/chart/moviemeter/?ref_=nv_mv_mpm" TargetMode="Externa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F0C1287-F253-4D8F-BD7F-D238F63A7EB6}"/>
              </a:ext>
            </a:extLst>
          </p:cNvPr>
          <p:cNvSpPr txBox="1"/>
          <p:nvPr/>
        </p:nvSpPr>
        <p:spPr>
          <a:xfrm>
            <a:off x="3359114" y="2228671"/>
            <a:ext cx="4889607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Movie Recommender Systems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6BAEDCA-B0DB-409A-93C5-16B662A54466}"/>
              </a:ext>
            </a:extLst>
          </p:cNvPr>
          <p:cNvGrpSpPr/>
          <p:nvPr/>
        </p:nvGrpSpPr>
        <p:grpSpPr>
          <a:xfrm>
            <a:off x="3621088" y="1448633"/>
            <a:ext cx="4052206" cy="757891"/>
            <a:chOff x="4634353" y="1563756"/>
            <a:chExt cx="3082319" cy="75789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DA76C52-21BF-4F94-952C-8714BD6264B0}"/>
                </a:ext>
              </a:extLst>
            </p:cNvPr>
            <p:cNvSpPr/>
            <p:nvPr/>
          </p:nvSpPr>
          <p:spPr>
            <a:xfrm>
              <a:off x="4810539" y="1563756"/>
              <a:ext cx="2729948" cy="757891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E9FA1CD-8CC7-47D3-9155-F5394919D37A}"/>
                </a:ext>
              </a:extLst>
            </p:cNvPr>
            <p:cNvSpPr txBox="1"/>
            <p:nvPr/>
          </p:nvSpPr>
          <p:spPr>
            <a:xfrm>
              <a:off x="4634353" y="1780468"/>
              <a:ext cx="30823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Speaker: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Group 15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  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Date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：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2020/4/22</a:t>
              </a:r>
              <a:endParaRPr lang="zh-CN" altLang="en-US" sz="1400" dirty="0">
                <a:solidFill>
                  <a:schemeClr val="bg1"/>
                </a:solidFill>
                <a:latin typeface="+mn-ea"/>
                <a:cs typeface="经典综艺体简" panose="02010609000101010101" pitchFamily="49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B72E0F-FEF2-4402-8222-2F6CEA0D8552}"/>
              </a:ext>
            </a:extLst>
          </p:cNvPr>
          <p:cNvCxnSpPr>
            <a:cxnSpLocks/>
          </p:cNvCxnSpPr>
          <p:nvPr/>
        </p:nvCxnSpPr>
        <p:spPr>
          <a:xfrm flipH="1">
            <a:off x="3172237" y="891766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E98C59-2C2A-4813-B47B-D058E1342CF6}"/>
              </a:ext>
            </a:extLst>
          </p:cNvPr>
          <p:cNvCxnSpPr>
            <a:cxnSpLocks/>
          </p:cNvCxnSpPr>
          <p:nvPr/>
        </p:nvCxnSpPr>
        <p:spPr>
          <a:xfrm flipH="1">
            <a:off x="6183220" y="2616070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229EE88-8106-44BB-827F-E504A0B50DDA}"/>
              </a:ext>
            </a:extLst>
          </p:cNvPr>
          <p:cNvCxnSpPr>
            <a:cxnSpLocks/>
          </p:cNvCxnSpPr>
          <p:nvPr/>
        </p:nvCxnSpPr>
        <p:spPr>
          <a:xfrm flipH="1">
            <a:off x="7163291" y="4134095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39DDC5F-5739-49EA-AA3E-36ACD9CDCD36}"/>
              </a:ext>
            </a:extLst>
          </p:cNvPr>
          <p:cNvSpPr txBox="1"/>
          <p:nvPr/>
        </p:nvSpPr>
        <p:spPr>
          <a:xfrm>
            <a:off x="3745088" y="3482536"/>
            <a:ext cx="4117657" cy="10576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Century Gothic" panose="020B0502020202020204" pitchFamily="34" charset="0"/>
              </a:rPr>
              <a:t>GUO Fusheng(</a:t>
            </a:r>
            <a:r>
              <a:rPr lang="en" altLang="zh-CN" dirty="0">
                <a:latin typeface="Century Gothic" panose="020B0502020202020204" pitchFamily="34" charset="0"/>
              </a:rPr>
              <a:t>19413238</a:t>
            </a:r>
            <a:r>
              <a:rPr lang="en-US" altLang="zh-CN" dirty="0">
                <a:latin typeface="Century Gothic" panose="020B0502020202020204" pitchFamily="34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dirty="0">
                <a:latin typeface="Century Gothic" panose="020B0502020202020204" pitchFamily="34" charset="0"/>
              </a:rPr>
              <a:t>SU </a:t>
            </a:r>
            <a:r>
              <a:rPr lang="en-US" altLang="zh-CN" dirty="0" err="1">
                <a:latin typeface="Century Gothic" panose="020B0502020202020204" pitchFamily="34" charset="0"/>
              </a:rPr>
              <a:t>Zhanyi</a:t>
            </a:r>
            <a:r>
              <a:rPr lang="en-US" altLang="zh-CN" dirty="0">
                <a:latin typeface="Century Gothic" panose="020B0502020202020204" pitchFamily="34" charset="0"/>
              </a:rPr>
              <a:t>(</a:t>
            </a:r>
            <a:r>
              <a:rPr lang="en" altLang="zh-CN" dirty="0">
                <a:latin typeface="Century Gothic" panose="020B0502020202020204" pitchFamily="34" charset="0"/>
              </a:rPr>
              <a:t>19430051</a:t>
            </a:r>
            <a:r>
              <a:rPr lang="en-US" altLang="zh-CN" dirty="0">
                <a:latin typeface="Century Gothic" panose="020B0502020202020204" pitchFamily="34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dirty="0">
                <a:latin typeface="Century Gothic" panose="020B0502020202020204" pitchFamily="34" charset="0"/>
              </a:rPr>
              <a:t>LEI </a:t>
            </a:r>
            <a:r>
              <a:rPr lang="en-US" altLang="zh-CN" dirty="0" err="1">
                <a:latin typeface="Century Gothic" panose="020B0502020202020204" pitchFamily="34" charset="0"/>
              </a:rPr>
              <a:t>Jinghao</a:t>
            </a:r>
            <a:r>
              <a:rPr lang="en-US" altLang="zh-CN" dirty="0">
                <a:latin typeface="Century Gothic" panose="020B0502020202020204" pitchFamily="34" charset="0"/>
              </a:rPr>
              <a:t>(19439954)</a:t>
            </a:r>
          </a:p>
        </p:txBody>
      </p:sp>
    </p:spTree>
    <p:extLst>
      <p:ext uri="{BB962C8B-B14F-4D97-AF65-F5344CB8AC3E}">
        <p14:creationId xmlns:p14="http://schemas.microsoft.com/office/powerpoint/2010/main" val="36652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378078" y="406275"/>
            <a:ext cx="490256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Principle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User-based/Item-based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CF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434F2B-AE21-461F-BA66-1DECC44C35C8}"/>
              </a:ext>
            </a:extLst>
          </p:cNvPr>
          <p:cNvCxnSpPr/>
          <p:nvPr/>
        </p:nvCxnSpPr>
        <p:spPr>
          <a:xfrm>
            <a:off x="8414303" y="593325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7BB4878-3545-4953-93FC-F259110F484A}"/>
              </a:ext>
            </a:extLst>
          </p:cNvPr>
          <p:cNvCxnSpPr/>
          <p:nvPr/>
        </p:nvCxnSpPr>
        <p:spPr>
          <a:xfrm>
            <a:off x="1359581" y="593325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F7DC7D2-01CE-4206-8DCC-CDEAB0D79F56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FF1CCD-BDEB-6244-817C-E3729EC6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835" y="981019"/>
            <a:ext cx="7161048" cy="311261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BFCCA49-C906-EE4A-BFE1-79EF6EBC6063}"/>
              </a:ext>
            </a:extLst>
          </p:cNvPr>
          <p:cNvSpPr txBox="1"/>
          <p:nvPr/>
        </p:nvSpPr>
        <p:spPr>
          <a:xfrm>
            <a:off x="1576589" y="4442903"/>
            <a:ext cx="9038821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default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value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address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sparsity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problem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both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algorithms,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provide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Cosine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and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Pearson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similarity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calculation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10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567916" y="426063"/>
            <a:ext cx="485921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Comparison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User-based/Item-based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CF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434F2B-AE21-461F-BA66-1DECC44C35C8}"/>
              </a:ext>
            </a:extLst>
          </p:cNvPr>
          <p:cNvCxnSpPr/>
          <p:nvPr/>
        </p:nvCxnSpPr>
        <p:spPr>
          <a:xfrm>
            <a:off x="8427131" y="578019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7BB4878-3545-4953-93FC-F259110F484A}"/>
              </a:ext>
            </a:extLst>
          </p:cNvPr>
          <p:cNvCxnSpPr/>
          <p:nvPr/>
        </p:nvCxnSpPr>
        <p:spPr>
          <a:xfrm>
            <a:off x="1687412" y="574791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F7DC7D2-01CE-4206-8DCC-CDEAB0D79F56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FCCA49-C906-EE4A-BFE1-79EF6EBC6063}"/>
              </a:ext>
            </a:extLst>
          </p:cNvPr>
          <p:cNvSpPr txBox="1"/>
          <p:nvPr/>
        </p:nvSpPr>
        <p:spPr>
          <a:xfrm>
            <a:off x="2816966" y="4683435"/>
            <a:ext cx="529452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who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like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watch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popular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movie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D0D9F2-BAF4-1D40-866D-6BAA1F8E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948335"/>
            <a:ext cx="7072861" cy="33416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9184BEB-0BBF-314B-8675-9F369E3C341A}"/>
              </a:ext>
            </a:extLst>
          </p:cNvPr>
          <p:cNvSpPr txBox="1"/>
          <p:nvPr/>
        </p:nvSpPr>
        <p:spPr>
          <a:xfrm>
            <a:off x="2745673" y="5299927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Neighbor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size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cosine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similarity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18496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F7DC7D2-01CE-4206-8DCC-CDEAB0D79F56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FCCA49-C906-EE4A-BFE1-79EF6EBC6063}"/>
              </a:ext>
            </a:extLst>
          </p:cNvPr>
          <p:cNvSpPr txBox="1"/>
          <p:nvPr/>
        </p:nvSpPr>
        <p:spPr>
          <a:xfrm>
            <a:off x="2097526" y="3836742"/>
            <a:ext cx="1814086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Item-based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F35E5DB8-C463-FC40-B577-83D5CCA1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8" y="799511"/>
            <a:ext cx="5421643" cy="2952000"/>
          </a:xfrm>
          <a:prstGeom prst="rect">
            <a:avLst/>
          </a:prstGeom>
          <a:ln>
            <a:noFill/>
          </a:ln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EBF3B0BA-2C7D-FC47-8C76-203EA0D92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21" y="838380"/>
            <a:ext cx="5963038" cy="29553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9A8FF7E-EB02-8346-94CA-4068EB0A18CF}"/>
              </a:ext>
            </a:extLst>
          </p:cNvPr>
          <p:cNvSpPr txBox="1"/>
          <p:nvPr/>
        </p:nvSpPr>
        <p:spPr>
          <a:xfrm>
            <a:off x="8015998" y="3836742"/>
            <a:ext cx="180177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User-based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135373-15E7-2846-9DEB-6F2CFC3AFAB4}"/>
              </a:ext>
            </a:extLst>
          </p:cNvPr>
          <p:cNvSpPr txBox="1"/>
          <p:nvPr/>
        </p:nvSpPr>
        <p:spPr>
          <a:xfrm>
            <a:off x="2627858" y="4283404"/>
            <a:ext cx="662732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The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recommendation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list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matches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the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demand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86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7D27EA-B6EF-4C4E-A2B4-4F6D9EAFE2E9}"/>
              </a:ext>
            </a:extLst>
          </p:cNvPr>
          <p:cNvSpPr txBox="1"/>
          <p:nvPr/>
        </p:nvSpPr>
        <p:spPr>
          <a:xfrm>
            <a:off x="2206335" y="4930264"/>
            <a:ext cx="8326254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Limitation: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The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data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not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enough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reach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higher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accuracy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Only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default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value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punish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some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popular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movies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too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hard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F3AA475-125F-BC44-9CA3-81AA50BA6530}"/>
              </a:ext>
            </a:extLst>
          </p:cNvPr>
          <p:cNvSpPr/>
          <p:nvPr/>
        </p:nvSpPr>
        <p:spPr>
          <a:xfrm>
            <a:off x="851339" y="1975944"/>
            <a:ext cx="840828" cy="22599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E6885F9-2F2C-3E4B-B5F7-FB9C793AEC56}"/>
              </a:ext>
            </a:extLst>
          </p:cNvPr>
          <p:cNvCxnSpPr>
            <a:stCxn id="2" idx="4"/>
          </p:cNvCxnSpPr>
          <p:nvPr/>
        </p:nvCxnSpPr>
        <p:spPr>
          <a:xfrm flipH="1">
            <a:off x="856176" y="2201937"/>
            <a:ext cx="415577" cy="2054129"/>
          </a:xfrm>
          <a:prstGeom prst="straightConnector1">
            <a:avLst/>
          </a:prstGeom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F21DCF9-94B0-E34E-962E-835E0E0128D7}"/>
              </a:ext>
            </a:extLst>
          </p:cNvPr>
          <p:cNvSpPr txBox="1"/>
          <p:nvPr/>
        </p:nvSpPr>
        <p:spPr>
          <a:xfrm>
            <a:off x="392249" y="4256066"/>
            <a:ext cx="16666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Short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movie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Not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popular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7CC949-E053-4CCD-9AFF-1174E728B33F}"/>
              </a:ext>
            </a:extLst>
          </p:cNvPr>
          <p:cNvSpPr txBox="1"/>
          <p:nvPr/>
        </p:nvSpPr>
        <p:spPr>
          <a:xfrm>
            <a:off x="3567916" y="426063"/>
            <a:ext cx="485921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Comparison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User-based/Item-based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CF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B052601-D817-48BD-9BCB-6585E60198E8}"/>
              </a:ext>
            </a:extLst>
          </p:cNvPr>
          <p:cNvCxnSpPr/>
          <p:nvPr/>
        </p:nvCxnSpPr>
        <p:spPr>
          <a:xfrm>
            <a:off x="8427131" y="578019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585EB4B-7870-4F67-B8D2-9CE223DDC3AD}"/>
              </a:ext>
            </a:extLst>
          </p:cNvPr>
          <p:cNvCxnSpPr/>
          <p:nvPr/>
        </p:nvCxnSpPr>
        <p:spPr>
          <a:xfrm>
            <a:off x="1687412" y="574791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54AA3C-65D9-4072-97FF-34BE3512C7A3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678C8E-A239-4882-9BB4-F7AD4BC62929}"/>
              </a:ext>
            </a:extLst>
          </p:cNvPr>
          <p:cNvSpPr txBox="1"/>
          <p:nvPr/>
        </p:nvSpPr>
        <p:spPr>
          <a:xfrm>
            <a:off x="4511722" y="411781"/>
            <a:ext cx="292086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Introduction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3DB7972-C934-4067-80CB-9F0ED97340C1}"/>
              </a:ext>
            </a:extLst>
          </p:cNvPr>
          <p:cNvCxnSpPr/>
          <p:nvPr/>
        </p:nvCxnSpPr>
        <p:spPr>
          <a:xfrm>
            <a:off x="7686250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C3F72F-65EE-473C-9FFB-E7ABE2435D24}"/>
              </a:ext>
            </a:extLst>
          </p:cNvPr>
          <p:cNvCxnSpPr/>
          <p:nvPr/>
        </p:nvCxnSpPr>
        <p:spPr>
          <a:xfrm>
            <a:off x="2550480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192DDBE-E940-436A-823F-14E9FB18EB83}"/>
              </a:ext>
            </a:extLst>
          </p:cNvPr>
          <p:cNvSpPr/>
          <p:nvPr/>
        </p:nvSpPr>
        <p:spPr>
          <a:xfrm>
            <a:off x="640770" y="1200345"/>
            <a:ext cx="2429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What we want?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D6A923-AF6E-4FB5-AE87-0AC850D6D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0" y="2878856"/>
            <a:ext cx="1451864" cy="177280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D21213-AA3D-442F-A73B-4FA04CAE5FC1}"/>
              </a:ext>
            </a:extLst>
          </p:cNvPr>
          <p:cNvCxnSpPr>
            <a:cxnSpLocks/>
          </p:cNvCxnSpPr>
          <p:nvPr/>
        </p:nvCxnSpPr>
        <p:spPr>
          <a:xfrm flipV="1">
            <a:off x="2092634" y="2346785"/>
            <a:ext cx="1285445" cy="1418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288176D-F02D-4475-87A4-CD69EBC4FBD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92634" y="3765257"/>
            <a:ext cx="1347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6B8A5CD-4BC8-4438-BF41-8CC05006CBA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92634" y="3765257"/>
            <a:ext cx="1356067" cy="156361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38D2E6C-493D-425A-8BBA-DB599B2F6BB1}"/>
              </a:ext>
            </a:extLst>
          </p:cNvPr>
          <p:cNvSpPr/>
          <p:nvPr/>
        </p:nvSpPr>
        <p:spPr>
          <a:xfrm>
            <a:off x="6539513" y="1642934"/>
            <a:ext cx="2472546" cy="4244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458C4C-87F2-46D1-9D12-988144B4BD7F}"/>
              </a:ext>
            </a:extLst>
          </p:cNvPr>
          <p:cNvSpPr txBox="1"/>
          <p:nvPr/>
        </p:nvSpPr>
        <p:spPr>
          <a:xfrm>
            <a:off x="6762532" y="1857685"/>
            <a:ext cx="20265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Top 10 Movie List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02F8A07-FA93-41DB-8083-6CB373D31692}"/>
              </a:ext>
            </a:extLst>
          </p:cNvPr>
          <p:cNvCxnSpPr>
            <a:cxnSpLocks/>
          </p:cNvCxnSpPr>
          <p:nvPr/>
        </p:nvCxnSpPr>
        <p:spPr>
          <a:xfrm flipV="1">
            <a:off x="4618500" y="2346785"/>
            <a:ext cx="17390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58514A8-B9C1-422D-AF18-A12BBF34F42B}"/>
              </a:ext>
            </a:extLst>
          </p:cNvPr>
          <p:cNvCxnSpPr/>
          <p:nvPr/>
        </p:nvCxnSpPr>
        <p:spPr>
          <a:xfrm flipV="1">
            <a:off x="4618499" y="3765255"/>
            <a:ext cx="17390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461C2D-842E-451D-BA6E-852933284B2D}"/>
              </a:ext>
            </a:extLst>
          </p:cNvPr>
          <p:cNvCxnSpPr/>
          <p:nvPr/>
        </p:nvCxnSpPr>
        <p:spPr>
          <a:xfrm flipV="1">
            <a:off x="4618499" y="5328870"/>
            <a:ext cx="17390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D1D0D85-0441-42C5-9DB2-A338DE1400A9}"/>
              </a:ext>
            </a:extLst>
          </p:cNvPr>
          <p:cNvSpPr txBox="1"/>
          <p:nvPr/>
        </p:nvSpPr>
        <p:spPr>
          <a:xfrm>
            <a:off x="6762531" y="2626136"/>
            <a:ext cx="2026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</a:p>
          <a:p>
            <a:r>
              <a:rPr lang="en-US" altLang="zh-CN" dirty="0"/>
              <a:t>2.</a:t>
            </a:r>
          </a:p>
          <a:p>
            <a:r>
              <a:rPr lang="en-US" altLang="zh-CN" dirty="0"/>
              <a:t>3.</a:t>
            </a:r>
          </a:p>
          <a:p>
            <a:r>
              <a:rPr lang="en-US" altLang="zh-CN" dirty="0"/>
              <a:t>4.</a:t>
            </a:r>
          </a:p>
          <a:p>
            <a:r>
              <a:rPr lang="en-US" altLang="zh-CN" dirty="0"/>
              <a:t>5.</a:t>
            </a:r>
          </a:p>
          <a:p>
            <a:r>
              <a:rPr lang="en-US" altLang="zh-CN" dirty="0"/>
              <a:t>6.</a:t>
            </a:r>
          </a:p>
          <a:p>
            <a:r>
              <a:rPr lang="en-US" altLang="zh-CN" dirty="0"/>
              <a:t>7.</a:t>
            </a:r>
          </a:p>
          <a:p>
            <a:r>
              <a:rPr lang="en-US" altLang="zh-CN" dirty="0"/>
              <a:t>8.</a:t>
            </a:r>
          </a:p>
          <a:p>
            <a:r>
              <a:rPr lang="en-US" altLang="zh-CN" dirty="0"/>
              <a:t>9.</a:t>
            </a:r>
          </a:p>
          <a:p>
            <a:r>
              <a:rPr lang="en-US" altLang="zh-CN" dirty="0"/>
              <a:t>10.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7359B8-CB56-49D1-B4C9-8D585660ABA6}"/>
              </a:ext>
            </a:extLst>
          </p:cNvPr>
          <p:cNvSpPr txBox="1"/>
          <p:nvPr/>
        </p:nvSpPr>
        <p:spPr>
          <a:xfrm>
            <a:off x="4724066" y="191760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recommend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6F427A-5D25-4B63-9154-0A28D89E68CC}"/>
              </a:ext>
            </a:extLst>
          </p:cNvPr>
          <p:cNvSpPr/>
          <p:nvPr/>
        </p:nvSpPr>
        <p:spPr>
          <a:xfrm>
            <a:off x="4724065" y="333607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recommend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F3D8A8-60F4-48E4-AE18-A46EFE44BF0D}"/>
              </a:ext>
            </a:extLst>
          </p:cNvPr>
          <p:cNvSpPr/>
          <p:nvPr/>
        </p:nvSpPr>
        <p:spPr>
          <a:xfrm>
            <a:off x="4724065" y="489968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recommend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ED796D-D531-4DD4-8FFE-D5F5432D69AE}"/>
              </a:ext>
            </a:extLst>
          </p:cNvPr>
          <p:cNvSpPr/>
          <p:nvPr/>
        </p:nvSpPr>
        <p:spPr>
          <a:xfrm>
            <a:off x="9046594" y="3412434"/>
            <a:ext cx="2906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Find something interesting </a:t>
            </a:r>
          </a:p>
          <a:p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based on the outputs.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F4F776-CAB0-49BC-A546-86F6A3EBD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217" y="1647303"/>
            <a:ext cx="1036488" cy="14430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9D6A9-E2E8-409E-9E3A-7ED88D3E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833" y="3184104"/>
            <a:ext cx="1023263" cy="12133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62373F-1429-4A94-ACAA-6959A16D7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453" y="4583484"/>
            <a:ext cx="1082645" cy="13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6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 animBg="1"/>
      <p:bldP spid="22" grpId="0" animBg="1"/>
      <p:bldP spid="27" grpId="0"/>
      <p:bldP spid="28" grpId="0"/>
      <p:bldP spid="29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ABFA1A-7BA1-4F79-B1E6-1E8776FFC64C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7DED67-4F42-45BB-A054-38449F3952DA}"/>
              </a:ext>
            </a:extLst>
          </p:cNvPr>
          <p:cNvSpPr txBox="1"/>
          <p:nvPr/>
        </p:nvSpPr>
        <p:spPr>
          <a:xfrm>
            <a:off x="2541632" y="404526"/>
            <a:ext cx="686104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Data Acquisition &amp; Processing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BD719B6-86B5-44BF-B0E4-DCCA05B1FBFB}"/>
              </a:ext>
            </a:extLst>
          </p:cNvPr>
          <p:cNvCxnSpPr/>
          <p:nvPr/>
        </p:nvCxnSpPr>
        <p:spPr>
          <a:xfrm>
            <a:off x="9561374" y="727692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E3C1CF4-1AE4-4066-8ADB-3857A14FAEA5}"/>
              </a:ext>
            </a:extLst>
          </p:cNvPr>
          <p:cNvCxnSpPr/>
          <p:nvPr/>
        </p:nvCxnSpPr>
        <p:spPr>
          <a:xfrm>
            <a:off x="60442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E5BD265-EAB7-416B-ABB2-C6405773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0" y="2187304"/>
            <a:ext cx="1813903" cy="16967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EC47E84-6750-42C2-9840-7D75239F485C}"/>
              </a:ext>
            </a:extLst>
          </p:cNvPr>
          <p:cNvSpPr/>
          <p:nvPr/>
        </p:nvSpPr>
        <p:spPr>
          <a:xfrm>
            <a:off x="604426" y="6160085"/>
            <a:ext cx="704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https://www.imdb.com/chart/moviemeter/?ref_=nv_mv_mpm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9BDFC2-5260-4D1B-9310-22D1807A1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383" y="2345932"/>
            <a:ext cx="2687483" cy="5524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F66E62-6976-484D-9B11-A32111CB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937" y="2158186"/>
            <a:ext cx="1416042" cy="1754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B149CE-7D91-4BB6-BCFA-72FF3D0BB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0084" y="2187304"/>
            <a:ext cx="1505778" cy="169675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1A7E79-F973-45F4-B0E5-D38B2C3F92C1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2454673" y="3035680"/>
            <a:ext cx="320026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D0F55D7-1139-4DF3-B0F0-A9EE231A24C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070979" y="3035680"/>
            <a:ext cx="2779105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77956E3-BE26-4D36-B0F5-035FE77C7051}"/>
              </a:ext>
            </a:extLst>
          </p:cNvPr>
          <p:cNvSpPr txBox="1"/>
          <p:nvPr/>
        </p:nvSpPr>
        <p:spPr>
          <a:xfrm>
            <a:off x="7478143" y="2492772"/>
            <a:ext cx="208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data processing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4F12E5-89CC-43CE-B3D3-7E5CE8066E1B}"/>
              </a:ext>
            </a:extLst>
          </p:cNvPr>
          <p:cNvSpPr txBox="1"/>
          <p:nvPr/>
        </p:nvSpPr>
        <p:spPr>
          <a:xfrm>
            <a:off x="2475615" y="3256366"/>
            <a:ext cx="31759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</a:t>
            </a:r>
            <a:r>
              <a:rPr lang="x-none" altLang="zh-CN" dirty="0"/>
              <a:t>eb</a:t>
            </a:r>
            <a:r>
              <a:rPr lang="en-US" altLang="zh-CN" dirty="0"/>
              <a:t> crawling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BeautifulSoup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Random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Crawl data every 3 seconds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8813DE-C1CE-4F54-AD32-BDB1ED534444}"/>
              </a:ext>
            </a:extLst>
          </p:cNvPr>
          <p:cNvSpPr txBox="1"/>
          <p:nvPr/>
        </p:nvSpPr>
        <p:spPr>
          <a:xfrm>
            <a:off x="5751427" y="3797922"/>
            <a:ext cx="135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(2093 data)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41A4FB-5323-4BAC-8B9D-45C3A84C2093}"/>
              </a:ext>
            </a:extLst>
          </p:cNvPr>
          <p:cNvSpPr txBox="1"/>
          <p:nvPr/>
        </p:nvSpPr>
        <p:spPr>
          <a:xfrm>
            <a:off x="7238552" y="3222789"/>
            <a:ext cx="241181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Delete: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27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1352 duplicate values</a:t>
            </a:r>
            <a:endParaRPr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4876C6C-7143-4775-99F4-BD7A8C46F1DB}"/>
              </a:ext>
            </a:extLst>
          </p:cNvPr>
          <p:cNvSpPr/>
          <p:nvPr/>
        </p:nvSpPr>
        <p:spPr>
          <a:xfrm>
            <a:off x="640770" y="1200345"/>
            <a:ext cx="4334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Where our data come from?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05306F0-485E-49B6-A78C-124A25FB8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00088"/>
              </p:ext>
            </p:extLst>
          </p:nvPr>
        </p:nvGraphicFramePr>
        <p:xfrm>
          <a:off x="2475615" y="4897191"/>
          <a:ext cx="5828703" cy="31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8" imgW="3381337" imgH="180766" progId="Excel.Sheet.12">
                  <p:embed/>
                </p:oleObj>
              </mc:Choice>
              <mc:Fallback>
                <p:oleObj name="Worksheet" r:id="rId8" imgW="3381337" imgH="1807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5615" y="4897191"/>
                        <a:ext cx="5828703" cy="311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 15">
            <a:extLst>
              <a:ext uri="{FF2B5EF4-FFF2-40B4-BE49-F238E27FC236}">
                <a16:creationId xmlns:a16="http://schemas.microsoft.com/office/drawing/2014/main" id="{F82B0CE3-7A7B-4BF0-ADF4-FD08D466EDF8}"/>
              </a:ext>
            </a:extLst>
          </p:cNvPr>
          <p:cNvSpPr/>
          <p:nvPr/>
        </p:nvSpPr>
        <p:spPr>
          <a:xfrm>
            <a:off x="2310809" y="4597096"/>
            <a:ext cx="4685414" cy="95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646165-3799-494F-BBFC-ACABEA52485C}"/>
              </a:ext>
            </a:extLst>
          </p:cNvPr>
          <p:cNvSpPr txBox="1"/>
          <p:nvPr/>
        </p:nvSpPr>
        <p:spPr>
          <a:xfrm>
            <a:off x="2970029" y="5597825"/>
            <a:ext cx="312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Item-based &amp; User-based CF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A67394-FBDB-41B8-A40E-B8EB11353B69}"/>
              </a:ext>
            </a:extLst>
          </p:cNvPr>
          <p:cNvSpPr txBox="1"/>
          <p:nvPr/>
        </p:nvSpPr>
        <p:spPr>
          <a:xfrm>
            <a:off x="6932428" y="556975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Content-based 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B5FA574-CA37-45EF-BEEE-09ABE202550E}"/>
              </a:ext>
            </a:extLst>
          </p:cNvPr>
          <p:cNvSpPr/>
          <p:nvPr/>
        </p:nvSpPr>
        <p:spPr>
          <a:xfrm>
            <a:off x="3310270" y="4778411"/>
            <a:ext cx="2565991" cy="617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0BC1543-203E-4C83-97E2-8B6C9D2B8506}"/>
              </a:ext>
            </a:extLst>
          </p:cNvPr>
          <p:cNvSpPr/>
          <p:nvPr/>
        </p:nvSpPr>
        <p:spPr>
          <a:xfrm>
            <a:off x="7032139" y="4867877"/>
            <a:ext cx="1353394" cy="414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31" grpId="0"/>
      <p:bldP spid="16" grpId="0" animBg="1"/>
      <p:bldP spid="17" grpId="0"/>
      <p:bldP spid="19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AAA29858-CEEE-450D-9A0E-FF4600B89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30" y="2000614"/>
            <a:ext cx="4937921" cy="3142313"/>
          </a:xfrm>
          <a:prstGeom prst="rect">
            <a:avLst/>
          </a:prstGeom>
        </p:spPr>
      </p:pic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42DE4F7D-5424-424F-AF5C-F832E614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88" y="1406294"/>
            <a:ext cx="5705061" cy="45900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E54223-7745-4FB1-9BBB-59859C62EF0D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A48E3D-C461-4325-8846-A27E9E459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10" y="1811498"/>
            <a:ext cx="1293062" cy="14570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0666317-F390-4C72-B83A-8E6AF3F09A62}"/>
              </a:ext>
            </a:extLst>
          </p:cNvPr>
          <p:cNvSpPr txBox="1"/>
          <p:nvPr/>
        </p:nvSpPr>
        <p:spPr>
          <a:xfrm>
            <a:off x="2541632" y="404526"/>
            <a:ext cx="686104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Data Acquisition &amp; Processing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74728E-D64F-43AD-9FA8-5922EEFC82D7}"/>
              </a:ext>
            </a:extLst>
          </p:cNvPr>
          <p:cNvCxnSpPr/>
          <p:nvPr/>
        </p:nvCxnSpPr>
        <p:spPr>
          <a:xfrm>
            <a:off x="9561374" y="727692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C99938-3EF9-439B-8267-60322F7C6263}"/>
              </a:ext>
            </a:extLst>
          </p:cNvPr>
          <p:cNvCxnSpPr/>
          <p:nvPr/>
        </p:nvCxnSpPr>
        <p:spPr>
          <a:xfrm>
            <a:off x="60442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B2E0688-08A1-4558-8B61-A28851778F29}"/>
              </a:ext>
            </a:extLst>
          </p:cNvPr>
          <p:cNvSpPr txBox="1"/>
          <p:nvPr/>
        </p:nvSpPr>
        <p:spPr>
          <a:xfrm>
            <a:off x="2185888" y="2064099"/>
            <a:ext cx="2355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705 rating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555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86 users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359096-B6AE-4F95-9CDB-DF37767BBA04}"/>
              </a:ext>
            </a:extLst>
          </p:cNvPr>
          <p:cNvSpPr/>
          <p:nvPr/>
        </p:nvSpPr>
        <p:spPr>
          <a:xfrm>
            <a:off x="640770" y="1200345"/>
            <a:ext cx="3781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What our data look like?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CA2433-D53F-472E-B10D-0E0411B12FEA}"/>
              </a:ext>
            </a:extLst>
          </p:cNvPr>
          <p:cNvSpPr/>
          <p:nvPr/>
        </p:nvSpPr>
        <p:spPr>
          <a:xfrm>
            <a:off x="5947369" y="1674216"/>
            <a:ext cx="45719" cy="4128629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90CD035-F5E9-438F-8EBD-5A8BE91B8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81941"/>
              </p:ext>
            </p:extLst>
          </p:nvPr>
        </p:nvGraphicFramePr>
        <p:xfrm>
          <a:off x="732110" y="3618950"/>
          <a:ext cx="4663383" cy="217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6" imgW="3781264" imgH="1766986" progId="Excel.Sheet.12">
                  <p:embed/>
                </p:oleObj>
              </mc:Choice>
              <mc:Fallback>
                <p:oleObj name="Worksheet" r:id="rId6" imgW="3781264" imgH="17669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2110" y="3618950"/>
                        <a:ext cx="4663383" cy="2178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DAA519-F288-4C8D-89E3-64F7C7728B66}"/>
              </a:ext>
            </a:extLst>
          </p:cNvPr>
          <p:cNvSpPr/>
          <p:nvPr/>
        </p:nvSpPr>
        <p:spPr>
          <a:xfrm>
            <a:off x="3819868" y="3134009"/>
            <a:ext cx="4558534" cy="70691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01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381B2C-60FD-45FE-AF76-D78F9266F447}"/>
              </a:ext>
            </a:extLst>
          </p:cNvPr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697B12-071D-4917-9604-4674345AB6A1}"/>
              </a:ext>
            </a:extLst>
          </p:cNvPr>
          <p:cNvCxnSpPr/>
          <p:nvPr/>
        </p:nvCxnSpPr>
        <p:spPr>
          <a:xfrm flipH="1">
            <a:off x="5763766" y="4419773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12F620F-C508-46ED-AE72-EA49029C4E88}"/>
              </a:ext>
            </a:extLst>
          </p:cNvPr>
          <p:cNvSpPr txBox="1"/>
          <p:nvPr/>
        </p:nvSpPr>
        <p:spPr>
          <a:xfrm>
            <a:off x="4410570" y="3225857"/>
            <a:ext cx="337085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Content-based RS </a:t>
            </a:r>
            <a:endParaRPr lang="zh-CN" altLang="en-US" sz="2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6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E54223-7745-4FB1-9BBB-59859C62EF0D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666317-F390-4C72-B83A-8E6AF3F09A62}"/>
              </a:ext>
            </a:extLst>
          </p:cNvPr>
          <p:cNvSpPr txBox="1"/>
          <p:nvPr/>
        </p:nvSpPr>
        <p:spPr>
          <a:xfrm>
            <a:off x="3655785" y="404526"/>
            <a:ext cx="463274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Data Pre-Processing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74728E-D64F-43AD-9FA8-5922EEFC82D7}"/>
              </a:ext>
            </a:extLst>
          </p:cNvPr>
          <p:cNvCxnSpPr/>
          <p:nvPr/>
        </p:nvCxnSpPr>
        <p:spPr>
          <a:xfrm>
            <a:off x="9561374" y="727692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C99938-3EF9-439B-8267-60322F7C6263}"/>
              </a:ext>
            </a:extLst>
          </p:cNvPr>
          <p:cNvCxnSpPr/>
          <p:nvPr/>
        </p:nvCxnSpPr>
        <p:spPr>
          <a:xfrm>
            <a:off x="60442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7359096-B6AE-4F95-9CDB-DF37767BBA04}"/>
              </a:ext>
            </a:extLst>
          </p:cNvPr>
          <p:cNvSpPr/>
          <p:nvPr/>
        </p:nvSpPr>
        <p:spPr>
          <a:xfrm>
            <a:off x="640770" y="1200345"/>
            <a:ext cx="6104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What data is needed for content-based?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CB55A4A-C2BD-4012-88C0-35D85BE6B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506" y="2065672"/>
          <a:ext cx="4121516" cy="8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3" imgW="2895542" imgH="552579" progId="Excel.Sheet.12">
                  <p:embed/>
                </p:oleObj>
              </mc:Choice>
              <mc:Fallback>
                <p:oleObj name="Worksheet" r:id="rId3" imgW="2895542" imgH="552579" progId="Excel.Sheet.12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CB55A4A-C2BD-4012-88C0-35D85BE6BC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506" y="2065672"/>
                        <a:ext cx="4121516" cy="86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4115C4D-EC96-4346-AB58-B3B180FE4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235" y="3640015"/>
          <a:ext cx="57531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5" imgW="5753259" imgH="1257377" progId="Excel.Sheet.12">
                  <p:embed/>
                </p:oleObj>
              </mc:Choice>
              <mc:Fallback>
                <p:oleObj name="Worksheet" r:id="rId5" imgW="5753259" imgH="1257377" progId="Excel.Sheet.12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C4115C4D-EC96-4346-AB58-B3B180FE4E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235" y="3640015"/>
                        <a:ext cx="5753100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9F1F8933-CE29-42CE-9EA4-383AA4C32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79" y="1431177"/>
            <a:ext cx="7042419" cy="46066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A71DE24-ACEF-4D11-A826-E020C09696FF}"/>
              </a:ext>
            </a:extLst>
          </p:cNvPr>
          <p:cNvSpPr/>
          <p:nvPr/>
        </p:nvSpPr>
        <p:spPr>
          <a:xfrm>
            <a:off x="7373979" y="3378558"/>
            <a:ext cx="4374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ford physics revolutionary race car 1966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american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designer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carroll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shelby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24 hours driver ken miles battle corporate interference defeat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ferrari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laws build order le mans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21E4DD-46D4-4A1B-8039-F5C497D963FE}"/>
              </a:ext>
            </a:extLst>
          </p:cNvPr>
          <p:cNvSpPr/>
          <p:nvPr/>
        </p:nvSpPr>
        <p:spPr>
          <a:xfrm>
            <a:off x="8174497" y="2513300"/>
            <a:ext cx="2216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rake_nltk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E54223-7745-4FB1-9BBB-59859C62EF0D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666317-F390-4C72-B83A-8E6AF3F09A62}"/>
              </a:ext>
            </a:extLst>
          </p:cNvPr>
          <p:cNvSpPr txBox="1"/>
          <p:nvPr/>
        </p:nvSpPr>
        <p:spPr>
          <a:xfrm>
            <a:off x="3458587" y="404526"/>
            <a:ext cx="502714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Content-based theory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74728E-D64F-43AD-9FA8-5922EEFC82D7}"/>
              </a:ext>
            </a:extLst>
          </p:cNvPr>
          <p:cNvCxnSpPr/>
          <p:nvPr/>
        </p:nvCxnSpPr>
        <p:spPr>
          <a:xfrm>
            <a:off x="9561374" y="727692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C99938-3EF9-439B-8267-60322F7C6263}"/>
              </a:ext>
            </a:extLst>
          </p:cNvPr>
          <p:cNvCxnSpPr/>
          <p:nvPr/>
        </p:nvCxnSpPr>
        <p:spPr>
          <a:xfrm>
            <a:off x="60442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A63E68D-FAC6-43F6-BCA3-55D4E3A4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59" y="2416148"/>
            <a:ext cx="8278380" cy="95263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3DA1241-419A-4FB9-967A-3132E69CA393}"/>
              </a:ext>
            </a:extLst>
          </p:cNvPr>
          <p:cNvSpPr/>
          <p:nvPr/>
        </p:nvSpPr>
        <p:spPr>
          <a:xfrm>
            <a:off x="2109220" y="1502670"/>
            <a:ext cx="7495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CountVectorizer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() from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sklearn.feature_extraction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2BD395-ACE7-4345-A49C-80EAFEE24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4" y="3981158"/>
            <a:ext cx="7056488" cy="247231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03ABB42-4BA1-4B96-AC6C-77CD8AED6313}"/>
              </a:ext>
            </a:extLst>
          </p:cNvPr>
          <p:cNvSpPr/>
          <p:nvPr/>
        </p:nvSpPr>
        <p:spPr>
          <a:xfrm>
            <a:off x="2382934" y="3556776"/>
            <a:ext cx="3446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Movie 1        Movie 2      Movie 3   …..</a:t>
            </a:r>
          </a:p>
        </p:txBody>
      </p:sp>
    </p:spTree>
    <p:extLst>
      <p:ext uri="{BB962C8B-B14F-4D97-AF65-F5344CB8AC3E}">
        <p14:creationId xmlns:p14="http://schemas.microsoft.com/office/powerpoint/2010/main" val="7198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E54223-7745-4FB1-9BBB-59859C62EF0D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666317-F390-4C72-B83A-8E6AF3F09A62}"/>
              </a:ext>
            </a:extLst>
          </p:cNvPr>
          <p:cNvSpPr txBox="1"/>
          <p:nvPr/>
        </p:nvSpPr>
        <p:spPr>
          <a:xfrm>
            <a:off x="4874874" y="404526"/>
            <a:ext cx="219457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Compare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74728E-D64F-43AD-9FA8-5922EEFC82D7}"/>
              </a:ext>
            </a:extLst>
          </p:cNvPr>
          <p:cNvCxnSpPr/>
          <p:nvPr/>
        </p:nvCxnSpPr>
        <p:spPr>
          <a:xfrm>
            <a:off x="9561374" y="727692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C99938-3EF9-439B-8267-60322F7C6263}"/>
              </a:ext>
            </a:extLst>
          </p:cNvPr>
          <p:cNvCxnSpPr/>
          <p:nvPr/>
        </p:nvCxnSpPr>
        <p:spPr>
          <a:xfrm>
            <a:off x="60442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5123E73-234B-42F7-94B8-4A0CC6133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0" r="1407" b="26044"/>
          <a:stretch/>
        </p:blipFill>
        <p:spPr>
          <a:xfrm>
            <a:off x="238539" y="1198652"/>
            <a:ext cx="4830582" cy="22473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063952-0069-467D-BBEC-F63C87E0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9" y="3446054"/>
            <a:ext cx="4712672" cy="3045490"/>
          </a:xfrm>
          <a:prstGeom prst="rect">
            <a:avLst/>
          </a:prstGeom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D6F2A2B-73E7-401B-B793-1D83DE518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875916"/>
              </p:ext>
            </p:extLst>
          </p:nvPr>
        </p:nvGraphicFramePr>
        <p:xfrm>
          <a:off x="6102626" y="1198652"/>
          <a:ext cx="44672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5" imgW="4467200" imgH="2752815" progId="Excel.Sheet.12">
                  <p:embed/>
                </p:oleObj>
              </mc:Choice>
              <mc:Fallback>
                <p:oleObj name="Worksheet" r:id="rId5" imgW="4467200" imgH="2752815" progId="Excel.Sheet.12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D6F2A2B-73E7-401B-B793-1D83DE5181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2626" y="1198652"/>
                        <a:ext cx="4467225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BA9DE91D-E151-4574-B2EF-250D14A6C2B8}"/>
              </a:ext>
            </a:extLst>
          </p:cNvPr>
          <p:cNvSpPr/>
          <p:nvPr/>
        </p:nvSpPr>
        <p:spPr>
          <a:xfrm>
            <a:off x="5969262" y="4701368"/>
            <a:ext cx="5476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The result is satisfactory 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although the data is limited</a:t>
            </a:r>
          </a:p>
        </p:txBody>
      </p:sp>
    </p:spTree>
    <p:extLst>
      <p:ext uri="{BB962C8B-B14F-4D97-AF65-F5344CB8AC3E}">
        <p14:creationId xmlns:p14="http://schemas.microsoft.com/office/powerpoint/2010/main" val="394550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DAA519-F288-4C8D-89E3-64F7C7728B66}"/>
              </a:ext>
            </a:extLst>
          </p:cNvPr>
          <p:cNvSpPr/>
          <p:nvPr/>
        </p:nvSpPr>
        <p:spPr>
          <a:xfrm>
            <a:off x="3716470" y="3134009"/>
            <a:ext cx="4810842" cy="70691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381B2C-60FD-45FE-AF76-D78F9266F447}"/>
              </a:ext>
            </a:extLst>
          </p:cNvPr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697B12-071D-4917-9604-4674345AB6A1}"/>
              </a:ext>
            </a:extLst>
          </p:cNvPr>
          <p:cNvCxnSpPr/>
          <p:nvPr/>
        </p:nvCxnSpPr>
        <p:spPr>
          <a:xfrm flipH="1">
            <a:off x="5763766" y="4419773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12F620F-C508-46ED-AE72-EA49029C4E88}"/>
              </a:ext>
            </a:extLst>
          </p:cNvPr>
          <p:cNvSpPr txBox="1"/>
          <p:nvPr/>
        </p:nvSpPr>
        <p:spPr>
          <a:xfrm>
            <a:off x="3716470" y="3240888"/>
            <a:ext cx="475905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User-based/Item-based</a:t>
            </a:r>
            <a:r>
              <a:rPr lang="zh-CN" altLang="en-US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CF</a:t>
            </a:r>
            <a:endParaRPr lang="zh-CN" altLang="en-US" sz="2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325</Words>
  <Application>Microsoft Office PowerPoint</Application>
  <PresentationFormat>宽屏</PresentationFormat>
  <Paragraphs>78</Paragraphs>
  <Slides>12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思源黑体 CN Light</vt:lpstr>
      <vt:lpstr>Arial</vt:lpstr>
      <vt:lpstr>Century Gothic</vt:lpstr>
      <vt:lpstr>Office 主题​​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Sing Sing</dc:creator>
  <cp:lastModifiedBy>Fusheng GUO</cp:lastModifiedBy>
  <cp:revision>23</cp:revision>
  <dcterms:created xsi:type="dcterms:W3CDTF">2020-04-16T13:34:55Z</dcterms:created>
  <dcterms:modified xsi:type="dcterms:W3CDTF">2020-04-29T05:31:38Z</dcterms:modified>
</cp:coreProperties>
</file>