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3" r:id="rId4"/>
    <p:sldId id="266" r:id="rId5"/>
    <p:sldId id="265" r:id="rId6"/>
    <p:sldId id="280" r:id="rId7"/>
    <p:sldId id="281" r:id="rId8"/>
    <p:sldId id="269" r:id="rId9"/>
    <p:sldId id="270" r:id="rId10"/>
    <p:sldId id="271" r:id="rId11"/>
    <p:sldId id="273" r:id="rId12"/>
    <p:sldId id="282" r:id="rId13"/>
    <p:sldId id="272" r:id="rId14"/>
    <p:sldId id="274" r:id="rId15"/>
    <p:sldId id="285" r:id="rId16"/>
    <p:sldId id="287" r:id="rId17"/>
    <p:sldId id="288" r:id="rId18"/>
    <p:sldId id="289" r:id="rId19"/>
    <p:sldId id="276" r:id="rId20"/>
    <p:sldId id="290" r:id="rId21"/>
    <p:sldId id="277" r:id="rId22"/>
    <p:sldId id="291" r:id="rId23"/>
    <p:sldId id="279" r:id="rId24"/>
    <p:sldId id="29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IA" initials="A" lastIdx="1" clrIdx="0">
    <p:extLst>
      <p:ext uri="{19B8F6BF-5375-455C-9EA6-DF929625EA0E}">
        <p15:presenceInfo xmlns:p15="http://schemas.microsoft.com/office/powerpoint/2012/main" userId="A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616AF-0296-4CBF-9B1F-A90D5645FC53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B41DD-7690-436B-A4E2-04038CF23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18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B41DD-7690-436B-A4E2-04038CF23D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334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B41DD-7690-436B-A4E2-04038CF23D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786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903D-E60D-48CB-8258-0E2E6594E192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4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B27D-4161-4043-9AA3-BD0B522F7870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32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F254-E8B6-422B-8B6C-1FF4CD013044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01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F532-3DCD-4435-832E-C840FA74BEA9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23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D3B3-4B0C-4EFF-9C7A-0223E062CE3C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6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1DF6-6DA8-4DA1-A24E-D32D94B4F3A7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8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C5F0-0B30-4785-9443-9937BE742715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4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300F-06EB-4F29-B137-2FE86CF99071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3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61B1-C6B5-4A5B-9320-E3E43741C577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30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3E6-7097-493E-97C2-471C850EC9AE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46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308B-325B-4B53-8534-3C6F84257CBD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57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B3BF1-467B-4477-8312-3B4C26C029E0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0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743842"/>
            <a:ext cx="9144000" cy="1655762"/>
          </a:xfrm>
        </p:spPr>
        <p:txBody>
          <a:bodyPr>
            <a:normAutofit fontScale="25000" lnSpcReduction="20000"/>
          </a:bodyPr>
          <a:lstStyle/>
          <a:p>
            <a:r>
              <a:rPr lang="en-US" altLang="ko-KR" sz="6400" b="1" dirty="0">
                <a:latin typeface="+mn-ea"/>
              </a:rPr>
              <a:t>Language Models are Unsupervised Multitask </a:t>
            </a:r>
            <a:r>
              <a:rPr lang="en-US" altLang="ko-KR" sz="6400" b="1" dirty="0" smtClean="0">
                <a:latin typeface="+mn-ea"/>
              </a:rPr>
              <a:t>Learners</a:t>
            </a:r>
          </a:p>
          <a:p>
            <a:r>
              <a:rPr lang="en-US" altLang="ko-KR" sz="6400" dirty="0">
                <a:latin typeface="+mn-ea"/>
              </a:rPr>
              <a:t>Alec Radford * 1 Jeffrey Wu * 1 </a:t>
            </a:r>
            <a:r>
              <a:rPr lang="en-US" altLang="ko-KR" sz="6400" dirty="0" err="1">
                <a:latin typeface="+mn-ea"/>
              </a:rPr>
              <a:t>Rewon</a:t>
            </a:r>
            <a:r>
              <a:rPr lang="en-US" altLang="ko-KR" sz="6400" dirty="0">
                <a:latin typeface="+mn-ea"/>
              </a:rPr>
              <a:t> Child 1 David Luan 1</a:t>
            </a:r>
            <a:endParaRPr lang="en-US" altLang="ko-KR" sz="6400" dirty="0" smtClean="0">
              <a:latin typeface="+mn-ea"/>
            </a:endParaRPr>
          </a:p>
          <a:p>
            <a:r>
              <a:rPr lang="en-US" altLang="ko-KR" sz="6400" i="1" dirty="0" smtClean="0">
                <a:latin typeface="+mn-ea"/>
              </a:rPr>
              <a:t>[</a:t>
            </a:r>
            <a:r>
              <a:rPr lang="en-US" altLang="ko-KR" sz="6400" i="1" dirty="0">
                <a:latin typeface="+mn-ea"/>
              </a:rPr>
              <a:t>Submitted on </a:t>
            </a:r>
            <a:r>
              <a:rPr lang="en-US" altLang="ko-KR" sz="6400" i="1" dirty="0" smtClean="0">
                <a:latin typeface="+mn-ea"/>
              </a:rPr>
              <a:t>14 FEB 2019]</a:t>
            </a:r>
            <a:endParaRPr lang="en-US" altLang="ko-KR" sz="6400" dirty="0">
              <a:latin typeface="+mn-ea"/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1200" b="1" dirty="0" smtClean="0"/>
              <a:t>논문 구현</a:t>
            </a:r>
            <a:endParaRPr lang="en-US" altLang="ko-KR" sz="11200" b="1" dirty="0" smtClean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87048" y="5840627"/>
            <a:ext cx="474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CloseAI</a:t>
            </a:r>
            <a:r>
              <a:rPr lang="ko-KR" altLang="en-US" dirty="0" smtClean="0"/>
              <a:t>팀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이상헌 이정훈 박준혁 김유철</a:t>
            </a:r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30 May 2024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9187543" y="160053"/>
            <a:ext cx="2743200" cy="392378"/>
          </a:xfrm>
        </p:spPr>
        <p:txBody>
          <a:bodyPr/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8" name="부제목 2"/>
          <p:cNvSpPr>
            <a:spLocks noGrp="1"/>
          </p:cNvSpPr>
          <p:nvPr/>
        </p:nvSpPr>
        <p:spPr>
          <a:xfrm>
            <a:off x="1524000" y="3135930"/>
            <a:ext cx="9144000" cy="58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ctrTitle"/>
          </p:nvPr>
        </p:nvSpPr>
        <p:spPr>
          <a:xfrm>
            <a:off x="1524000" y="992659"/>
            <a:ext cx="9144000" cy="1268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ko-KR" dirty="0" smtClean="0"/>
              <a:t>GPT-2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/>
        </p:nvSpPr>
        <p:spPr>
          <a:xfrm>
            <a:off x="1676400" y="3288330"/>
            <a:ext cx="9144000" cy="58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/>
        </p:nvSpPr>
        <p:spPr>
          <a:xfrm>
            <a:off x="1828800" y="3440730"/>
            <a:ext cx="9144000" cy="58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5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30 May </a:t>
            </a:r>
            <a:r>
              <a:rPr lang="en-US" altLang="ko-KR" dirty="0" smtClean="0"/>
              <a:t>2024</a:t>
            </a:r>
            <a:endParaRPr lang="ko-KR" altLang="en-US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10</a:t>
            </a:r>
            <a:endParaRPr lang="ko-KR" altLang="en-US" sz="2000" b="1" dirty="0"/>
          </a:p>
        </p:txBody>
      </p:sp>
      <p:pic>
        <p:nvPicPr>
          <p:cNvPr id="4098" name="Picture 2" descr="Transformer - Harder, Better, Faster, Stronger – 스캐터랩 기술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69" y="933610"/>
            <a:ext cx="8022060" cy="36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0130" y="4835611"/>
            <a:ext cx="11543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왼쪽에서 오른쪽으로 이동하도록 </a:t>
            </a:r>
            <a:r>
              <a:rPr lang="ko-KR" altLang="en-US" dirty="0" smtClean="0"/>
              <a:t>구성된 구조는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토큰이 </a:t>
            </a:r>
            <a:r>
              <a:rPr lang="ko-KR" altLang="en-US" dirty="0"/>
              <a:t>이전에 나타난 토큰들에 대해서만 </a:t>
            </a:r>
            <a:r>
              <a:rPr lang="en-US" altLang="ko-KR" dirty="0" smtClean="0"/>
              <a:t>attend</a:t>
            </a:r>
            <a:r>
              <a:rPr lang="ko-KR" altLang="en-US" dirty="0" smtClean="0"/>
              <a:t>할 수</a:t>
            </a:r>
            <a:r>
              <a:rPr lang="en-US" altLang="ko-KR" dirty="0"/>
              <a:t>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문맥을 </a:t>
            </a:r>
            <a:r>
              <a:rPr lang="ko-KR" altLang="en-US" dirty="0"/>
              <a:t>양쪽에서 모두 이해해야 하는 </a:t>
            </a:r>
            <a:r>
              <a:rPr lang="en-US" altLang="ko-KR" dirty="0" smtClean="0"/>
              <a:t>question-answering </a:t>
            </a:r>
            <a:r>
              <a:rPr lang="en-US" altLang="ko-KR" dirty="0"/>
              <a:t>task </a:t>
            </a:r>
            <a:r>
              <a:rPr lang="ko-KR" altLang="en-US" dirty="0" smtClean="0"/>
              <a:t>에</a:t>
            </a:r>
            <a:r>
              <a:rPr lang="ko-KR" altLang="en-US" dirty="0"/>
              <a:t>서</a:t>
            </a:r>
            <a:r>
              <a:rPr lang="ko-KR" altLang="en-US" dirty="0" smtClean="0"/>
              <a:t> </a:t>
            </a:r>
            <a:r>
              <a:rPr lang="ko-KR" altLang="en-US" dirty="0"/>
              <a:t>있어서 </a:t>
            </a:r>
            <a:r>
              <a:rPr lang="ko-KR" altLang="en-US" dirty="0" smtClean="0"/>
              <a:t>치명적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8343" y="261257"/>
            <a:ext cx="9688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BERT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7736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30 May </a:t>
            </a:r>
            <a:r>
              <a:rPr lang="en-US" altLang="ko-KR" dirty="0" smtClean="0"/>
              <a:t>2024</a:t>
            </a:r>
            <a:endParaRPr lang="ko-KR" altLang="en-US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11</a:t>
            </a:r>
            <a:endParaRPr lang="ko-KR" altLang="en-US" sz="2000" b="1" dirty="0"/>
          </a:p>
        </p:txBody>
      </p:sp>
      <p:pic>
        <p:nvPicPr>
          <p:cNvPr id="5122" name="Picture 2" descr="03화 Transformer의 자녀들 - BERT와 G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970" y="930786"/>
            <a:ext cx="9386059" cy="511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48343" y="261257"/>
            <a:ext cx="9688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BERT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381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30 </a:t>
            </a:r>
            <a:r>
              <a:rPr lang="en-US" altLang="ko-KR" dirty="0" smtClean="0"/>
              <a:t>May 2024</a:t>
            </a:r>
            <a:endParaRPr lang="ko-KR" altLang="en-US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12</a:t>
            </a:r>
            <a:endParaRPr lang="ko-KR" altLang="en-US" sz="2000" b="1" dirty="0"/>
          </a:p>
        </p:txBody>
      </p:sp>
      <p:pic>
        <p:nvPicPr>
          <p:cNvPr id="6146" name="Picture 2" descr="https://blog.kakaocdn.net/dn/2n11C/btrJC5YF80Q/l00Vzxlxh1H38WriSlXDU1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77" y="2034432"/>
            <a:ext cx="4825399" cy="327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35659" y="1290191"/>
            <a:ext cx="380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Masked </a:t>
            </a:r>
            <a:r>
              <a:rPr lang="en-US" altLang="ko-KR" b="1" dirty="0" smtClean="0"/>
              <a:t>LM (</a:t>
            </a:r>
            <a:r>
              <a:rPr lang="en-US" altLang="ko-KR" b="1" dirty="0"/>
              <a:t>MLM)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80443" y="5615956"/>
            <a:ext cx="304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input tokens</a:t>
            </a:r>
            <a:r>
              <a:rPr lang="ko-KR" altLang="en-US" sz="1100" dirty="0"/>
              <a:t>의 일정 비율을 </a:t>
            </a:r>
            <a:r>
              <a:rPr lang="ko-KR" altLang="en-US" sz="1100" dirty="0" err="1" smtClean="0"/>
              <a:t>마스킹하고</a:t>
            </a:r>
            <a:r>
              <a:rPr lang="en-US" altLang="ko-KR" sz="1100" dirty="0" smtClean="0"/>
              <a:t> </a:t>
            </a:r>
          </a:p>
          <a:p>
            <a:r>
              <a:rPr lang="ko-KR" altLang="en-US" sz="1100" dirty="0" err="1" smtClean="0"/>
              <a:t>마스킹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된 토큰을 예측하는 과정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6526428" y="1874936"/>
            <a:ext cx="58468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80</a:t>
            </a:r>
            <a:r>
              <a:rPr lang="en-US" altLang="ko-KR" dirty="0" smtClean="0"/>
              <a:t>% : </a:t>
            </a:r>
            <a:r>
              <a:rPr lang="en-US" altLang="ko-KR" dirty="0"/>
              <a:t>token</a:t>
            </a:r>
            <a:r>
              <a:rPr lang="ko-KR" altLang="en-US" dirty="0"/>
              <a:t>을 </a:t>
            </a:r>
            <a:r>
              <a:rPr lang="en-US" altLang="ko-KR" b="1" dirty="0"/>
              <a:t>[MASK] token</a:t>
            </a:r>
            <a:r>
              <a:rPr lang="ko-KR" altLang="en-US" b="1" dirty="0"/>
              <a:t>으로</a:t>
            </a:r>
            <a:r>
              <a:rPr lang="ko-KR" altLang="en-US" dirty="0"/>
              <a:t> 바꾼다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ex</a:t>
            </a:r>
            <a:r>
              <a:rPr lang="en-US" altLang="ko-KR" dirty="0"/>
              <a:t>) my dog is hairy -&gt; my dog is [MASK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10</a:t>
            </a:r>
            <a:r>
              <a:rPr lang="en-US" altLang="ko-KR" dirty="0" smtClean="0"/>
              <a:t>% : </a:t>
            </a:r>
            <a:r>
              <a:rPr lang="en-US" altLang="ko-KR" dirty="0"/>
              <a:t>token</a:t>
            </a:r>
            <a:r>
              <a:rPr lang="ko-KR" altLang="en-US" dirty="0"/>
              <a:t>을 </a:t>
            </a:r>
            <a:r>
              <a:rPr lang="en-US" altLang="ko-KR" b="1" dirty="0"/>
              <a:t>random word</a:t>
            </a:r>
            <a:r>
              <a:rPr lang="ko-KR" altLang="en-US" b="1" dirty="0"/>
              <a:t>로</a:t>
            </a:r>
            <a:r>
              <a:rPr lang="ko-KR" altLang="en-US" dirty="0"/>
              <a:t> 바꾼다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ex</a:t>
            </a:r>
            <a:r>
              <a:rPr lang="en-US" altLang="ko-KR" dirty="0"/>
              <a:t>) my dog is hairy -&gt; my dog is </a:t>
            </a:r>
            <a:r>
              <a:rPr lang="en-US" altLang="ko-KR" dirty="0" smtClean="0"/>
              <a:t>apple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10</a:t>
            </a:r>
            <a:r>
              <a:rPr lang="en-US" altLang="ko-KR" dirty="0" smtClean="0"/>
              <a:t>%</a:t>
            </a:r>
            <a:r>
              <a:rPr lang="ko-KR" altLang="en-US" dirty="0" smtClean="0"/>
              <a:t> </a:t>
            </a:r>
            <a:r>
              <a:rPr lang="en-US" altLang="ko-KR" dirty="0"/>
              <a:t>: token</a:t>
            </a:r>
            <a:r>
              <a:rPr lang="ko-KR" altLang="en-US" dirty="0"/>
              <a:t>을 </a:t>
            </a:r>
            <a:r>
              <a:rPr lang="ko-KR" altLang="en-US" b="1" dirty="0"/>
              <a:t>원래 단어 그대로</a:t>
            </a:r>
            <a:r>
              <a:rPr lang="ko-KR" altLang="en-US" dirty="0"/>
              <a:t> 놔둔다</a:t>
            </a:r>
            <a:r>
              <a:rPr lang="en-US" altLang="ko-KR" dirty="0"/>
              <a:t>. </a:t>
            </a:r>
            <a:endParaRPr lang="en-US" altLang="ko-KR" dirty="0" smtClean="0"/>
          </a:p>
          <a:p>
            <a:r>
              <a:rPr lang="en-US" altLang="ko-KR" dirty="0" smtClean="0"/>
              <a:t>ex</a:t>
            </a:r>
            <a:r>
              <a:rPr lang="en-US" altLang="ko-KR" dirty="0"/>
              <a:t>) my dog is hairy -&gt; my dog is hairy</a:t>
            </a:r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331" y="5285253"/>
            <a:ext cx="2971800" cy="4000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8343" y="261257"/>
            <a:ext cx="9688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BERT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7895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13</a:t>
            </a:r>
            <a:endParaRPr lang="ko-KR" alt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15043" y="3876785"/>
            <a:ext cx="1096191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/>
          </a:p>
          <a:p>
            <a:r>
              <a:rPr lang="en-US" altLang="ko-KR" dirty="0"/>
              <a:t>Question-answering(QA), Natural Language Interference(NLI) </a:t>
            </a:r>
            <a:r>
              <a:rPr lang="ko-KR" altLang="en-US" dirty="0" smtClean="0"/>
              <a:t>등의 </a:t>
            </a:r>
            <a:r>
              <a:rPr lang="ko-KR" altLang="en-US" dirty="0"/>
              <a:t>두 문장 사이의 관계를 이해해야 하는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에 대해 </a:t>
            </a:r>
            <a:r>
              <a:rPr lang="ko-KR" altLang="en-US" dirty="0" err="1" smtClean="0"/>
              <a:t>학습시키기위해</a:t>
            </a:r>
            <a:r>
              <a:rPr lang="ko-KR" altLang="en-US" dirty="0" smtClean="0"/>
              <a:t> </a:t>
            </a:r>
            <a:r>
              <a:rPr lang="en-US" altLang="ko-KR" dirty="0" smtClean="0"/>
              <a:t>NSP</a:t>
            </a:r>
            <a:r>
              <a:rPr lang="ko-KR" altLang="en-US" dirty="0" smtClean="0"/>
              <a:t>를 학습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모델은 </a:t>
            </a:r>
            <a:r>
              <a:rPr lang="ko-KR" altLang="en-US" dirty="0"/>
              <a:t>두 문장 </a:t>
            </a:r>
            <a:r>
              <a:rPr lang="en-US" altLang="ko-KR" dirty="0"/>
              <a:t>A, B</a:t>
            </a:r>
            <a:r>
              <a:rPr lang="ko-KR" altLang="en-US" dirty="0"/>
              <a:t>를 입력으로 </a:t>
            </a:r>
            <a:r>
              <a:rPr lang="ko-KR" altLang="en-US" dirty="0" smtClean="0"/>
              <a:t>제공받는데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절반은 </a:t>
            </a:r>
            <a:r>
              <a:rPr lang="ko-KR" altLang="en-US" dirty="0"/>
              <a:t>두 번째 문장인 </a:t>
            </a:r>
            <a:r>
              <a:rPr lang="en-US" altLang="ko-KR" dirty="0"/>
              <a:t>B</a:t>
            </a:r>
            <a:r>
              <a:rPr lang="ko-KR" altLang="en-US" dirty="0"/>
              <a:t>는 실제로 </a:t>
            </a:r>
            <a:r>
              <a:rPr lang="en-US" altLang="ko-KR" dirty="0"/>
              <a:t>A</a:t>
            </a:r>
            <a:r>
              <a:rPr lang="ko-KR" altLang="en-US" dirty="0"/>
              <a:t>의 다음 문장으로 구성되고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ko-KR" altLang="en-US" dirty="0" smtClean="0"/>
              <a:t>나머지 </a:t>
            </a:r>
            <a:r>
              <a:rPr lang="en-US" altLang="ko-KR" dirty="0"/>
              <a:t>50%</a:t>
            </a:r>
            <a:r>
              <a:rPr lang="ko-KR" altLang="en-US" dirty="0"/>
              <a:t>의 경우 </a:t>
            </a:r>
            <a:r>
              <a:rPr lang="en-US" altLang="ko-KR" dirty="0"/>
              <a:t>B</a:t>
            </a:r>
            <a:r>
              <a:rPr lang="ko-KR" altLang="en-US" dirty="0"/>
              <a:t>는 전혀 관계가 없는 임의의 문장으로 제공된다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B</a:t>
            </a:r>
            <a:r>
              <a:rPr lang="ko-KR" altLang="en-US" dirty="0"/>
              <a:t>가 다음 문장인 경우 </a:t>
            </a:r>
            <a:r>
              <a:rPr lang="en-US" altLang="ko-KR" dirty="0" err="1"/>
              <a:t>IsNext</a:t>
            </a:r>
            <a:r>
              <a:rPr lang="en-US" altLang="ko-KR" dirty="0"/>
              <a:t>, </a:t>
            </a:r>
            <a:r>
              <a:rPr lang="ko-KR" altLang="en-US" dirty="0"/>
              <a:t>임의의 문장인 경우 </a:t>
            </a:r>
            <a:r>
              <a:rPr lang="en-US" altLang="ko-KR" dirty="0" err="1"/>
              <a:t>NotNext</a:t>
            </a:r>
            <a:r>
              <a:rPr lang="en-US" altLang="ko-KR" dirty="0"/>
              <a:t> </a:t>
            </a:r>
            <a:r>
              <a:rPr lang="ko-KR" altLang="en-US" dirty="0"/>
              <a:t>라고 </a:t>
            </a:r>
            <a:r>
              <a:rPr lang="ko-KR" altLang="en-US" dirty="0" err="1" smtClean="0"/>
              <a:t>라벨링</a:t>
            </a:r>
            <a:r>
              <a:rPr lang="ko-KR" altLang="en-US" dirty="0" smtClean="0"/>
              <a:t> </a:t>
            </a:r>
            <a:r>
              <a:rPr lang="ko-KR" altLang="en-US" dirty="0"/>
              <a:t>하게 된다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32996" b="31423"/>
          <a:stretch/>
        </p:blipFill>
        <p:spPr>
          <a:xfrm>
            <a:off x="2248054" y="1621376"/>
            <a:ext cx="7695892" cy="25266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88259" y="1049038"/>
            <a:ext cx="381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Next Sentence Prediction (NSP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sp>
        <p:nvSpPr>
          <p:cNvPr id="10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30 May 2024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8343" y="261257"/>
            <a:ext cx="9688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BERT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9024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14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962135" y="2423965"/>
            <a:ext cx="80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GPT-2</a:t>
            </a:r>
          </a:p>
        </p:txBody>
      </p:sp>
      <p:sp>
        <p:nvSpPr>
          <p:cNvPr id="6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30 May 2024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432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15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8343" y="356241"/>
            <a:ext cx="11223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GPT-2 </a:t>
            </a:r>
            <a:r>
              <a:rPr lang="en-US" altLang="ko-KR" sz="3200" b="1" dirty="0" smtClean="0"/>
              <a:t>(Generative Pre-training Transformer)</a:t>
            </a:r>
            <a:endParaRPr lang="ko-KR" altLang="en-US" sz="3200" b="1" dirty="0"/>
          </a:p>
        </p:txBody>
      </p:sp>
      <p:sp>
        <p:nvSpPr>
          <p:cNvPr id="2" name="직사각형 1"/>
          <p:cNvSpPr/>
          <p:nvPr/>
        </p:nvSpPr>
        <p:spPr>
          <a:xfrm>
            <a:off x="6738552" y="3313839"/>
            <a:ext cx="4085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555555"/>
                </a:solidFill>
                <a:latin typeface="AppleSDGothicNeo"/>
              </a:rPr>
              <a:t>많은 </a:t>
            </a:r>
            <a:r>
              <a:rPr lang="en-US" altLang="ko-KR" dirty="0">
                <a:solidFill>
                  <a:srgbClr val="555555"/>
                </a:solidFill>
                <a:latin typeface="AppleSDGothicNeo"/>
              </a:rPr>
              <a:t>Task</a:t>
            </a:r>
            <a:r>
              <a:rPr lang="ko-KR" altLang="en-US" dirty="0">
                <a:solidFill>
                  <a:srgbClr val="555555"/>
                </a:solidFill>
                <a:latin typeface="AppleSDGothicNeo"/>
              </a:rPr>
              <a:t>에 적용 가능한 더 범용적인 모델을 개발할 </a:t>
            </a:r>
            <a:r>
              <a:rPr lang="ko-KR" altLang="en-US" dirty="0" smtClean="0">
                <a:solidFill>
                  <a:srgbClr val="555555"/>
                </a:solidFill>
                <a:latin typeface="AppleSDGothicNeo"/>
              </a:rPr>
              <a:t>필요성</a:t>
            </a:r>
            <a:endParaRPr lang="ko-KR" alt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02384" y="2494522"/>
            <a:ext cx="483229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/>
              <a:t>GPT-1 </a:t>
            </a:r>
            <a:r>
              <a:rPr lang="ko-KR" altLang="en-US" b="1" dirty="0" smtClean="0"/>
              <a:t>문제점</a:t>
            </a:r>
            <a:endParaRPr lang="en-US" altLang="ko-KR" b="1" dirty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en-US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n-US" altLang="ko-KR" dirty="0">
                <a:solidFill>
                  <a:srgbClr val="555555"/>
                </a:solidFill>
                <a:latin typeface="AppleSDGothicNeo"/>
              </a:rPr>
              <a:t>Pre-Training + Fine-tuning</a:t>
            </a:r>
            <a:r>
              <a:rPr lang="ko-KR" altLang="en-US" dirty="0">
                <a:solidFill>
                  <a:srgbClr val="555555"/>
                </a:solidFill>
                <a:latin typeface="AppleSDGothicNeo"/>
              </a:rPr>
              <a:t>의 방법으로 개발된 모델들은 데이터의 분포가 바뀌면 불안정해진다</a:t>
            </a:r>
            <a:endParaRPr lang="en-US" altLang="ko-KR" dirty="0">
              <a:solidFill>
                <a:srgbClr val="555555"/>
              </a:solidFill>
              <a:latin typeface="AppleSDGothicNe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dirty="0" smtClean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dirty="0" smtClean="0">
                <a:latin typeface="Arial" panose="020B0604020202020204" pitchFamily="34" charset="0"/>
              </a:rPr>
              <a:t> </a:t>
            </a:r>
            <a:r>
              <a:rPr lang="ko-KR" altLang="en-US" dirty="0" smtClean="0">
                <a:solidFill>
                  <a:srgbClr val="555555"/>
                </a:solidFill>
                <a:latin typeface="AppleSDGothicNeo"/>
              </a:rPr>
              <a:t>특정 </a:t>
            </a:r>
            <a:r>
              <a:rPr lang="en-US" altLang="ko-KR" dirty="0">
                <a:solidFill>
                  <a:srgbClr val="555555"/>
                </a:solidFill>
                <a:latin typeface="AppleSDGothicNeo"/>
              </a:rPr>
              <a:t>Task</a:t>
            </a:r>
            <a:r>
              <a:rPr lang="ko-KR" altLang="en-US" dirty="0">
                <a:solidFill>
                  <a:srgbClr val="555555"/>
                </a:solidFill>
                <a:latin typeface="AppleSDGothicNeo"/>
              </a:rPr>
              <a:t>에서만 뛰어난 능력을 </a:t>
            </a:r>
            <a:r>
              <a:rPr lang="ko-KR" altLang="en-US" dirty="0" smtClean="0">
                <a:solidFill>
                  <a:srgbClr val="555555"/>
                </a:solidFill>
                <a:latin typeface="AppleSDGothicNeo"/>
              </a:rPr>
              <a:t>발휘한다</a:t>
            </a:r>
            <a:endParaRPr lang="en-US" altLang="ko-KR" dirty="0">
              <a:solidFill>
                <a:srgbClr val="555555"/>
              </a:solidFill>
              <a:latin typeface="AppleSDGothicNe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5758101" y="3504521"/>
            <a:ext cx="403654" cy="288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30 May 2024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85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16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8343" y="356241"/>
            <a:ext cx="11223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GPT-2 </a:t>
            </a:r>
            <a:r>
              <a:rPr lang="en-US" altLang="ko-KR" sz="3200" b="1" dirty="0" smtClean="0"/>
              <a:t>(Generative Pre-training Transformer)</a:t>
            </a:r>
            <a:endParaRPr lang="ko-KR" altLang="en-US" sz="3200" b="1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02384" y="1848190"/>
            <a:ext cx="10351648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/>
              <a:t>1.  </a:t>
            </a:r>
            <a:r>
              <a:rPr lang="ko-KR" altLang="en-US" b="1" dirty="0" smtClean="0"/>
              <a:t>고품질의 데이터</a:t>
            </a:r>
            <a:endParaRPr lang="en-US" altLang="ko-KR" b="1" dirty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en-US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ko-KR" altLang="en-US" dirty="0"/>
              <a:t>사람에 의해 </a:t>
            </a:r>
            <a:r>
              <a:rPr lang="ko-KR" altLang="en-US" dirty="0" err="1"/>
              <a:t>필터링된</a:t>
            </a:r>
            <a:r>
              <a:rPr lang="ko-KR" altLang="en-US" dirty="0"/>
              <a:t> 글만을 </a:t>
            </a:r>
            <a:r>
              <a:rPr lang="ko-KR" altLang="en-US" dirty="0" smtClean="0"/>
              <a:t>사용했다</a:t>
            </a:r>
            <a:r>
              <a:rPr lang="en-US" altLang="ko-KR" dirty="0" smtClean="0"/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en-US" altLang="ko-KR" dirty="0" err="1" smtClean="0"/>
              <a:t>Reddit</a:t>
            </a:r>
            <a:r>
              <a:rPr lang="ko-KR" altLang="en-US" dirty="0"/>
              <a:t>에서 </a:t>
            </a:r>
            <a:r>
              <a:rPr lang="en-US" altLang="ko-KR" dirty="0"/>
              <a:t>3 karma </a:t>
            </a:r>
            <a:r>
              <a:rPr lang="ko-KR" altLang="en-US" dirty="0"/>
              <a:t>이상을 받은 글에 포함된 외부 링크의 글을 </a:t>
            </a:r>
            <a:r>
              <a:rPr lang="ko-KR" altLang="en-US" dirty="0" smtClean="0"/>
              <a:t>가져옴</a:t>
            </a:r>
            <a:endParaRPr lang="en-US" altLang="ko-KR" dirty="0" smtClean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ko-KR" dirty="0" smtClean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dirty="0" smtClean="0"/>
              <a:t> 45M </a:t>
            </a:r>
            <a:r>
              <a:rPr lang="ko-KR" altLang="en-US" dirty="0"/>
              <a:t>개의 링크를 </a:t>
            </a:r>
            <a:r>
              <a:rPr lang="ko-KR" altLang="en-US" dirty="0" smtClean="0"/>
              <a:t>가져옴</a:t>
            </a:r>
            <a:endParaRPr lang="en-US" altLang="ko-KR" dirty="0" smtClean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ko-KR" dirty="0" smtClean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en-US" dirty="0" smtClean="0"/>
              <a:t> </a:t>
            </a:r>
            <a:r>
              <a:rPr lang="en-US" altLang="ko-KR" dirty="0" smtClean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이후의 글과 </a:t>
            </a:r>
            <a:r>
              <a:rPr lang="ko-KR" altLang="en-US" dirty="0" err="1"/>
              <a:t>위키피디아</a:t>
            </a:r>
            <a:r>
              <a:rPr lang="ko-KR" altLang="en-US" dirty="0"/>
              <a:t> 글은 </a:t>
            </a:r>
            <a:r>
              <a:rPr lang="ko-KR" altLang="en-US" dirty="0" smtClean="0"/>
              <a:t>제거함 </a:t>
            </a:r>
            <a:r>
              <a:rPr lang="en-US" altLang="ko-KR" dirty="0" smtClean="0"/>
              <a:t>: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 err="1"/>
              <a:t>위키피디아는</a:t>
            </a:r>
            <a:r>
              <a:rPr lang="ko-KR" altLang="en-US" sz="1200" dirty="0"/>
              <a:t> 다른 </a:t>
            </a:r>
            <a:r>
              <a:rPr lang="en-US" altLang="ko-KR" sz="1200" dirty="0"/>
              <a:t>dataset</a:t>
            </a:r>
            <a:r>
              <a:rPr lang="ko-KR" altLang="en-US" sz="1200" dirty="0"/>
              <a:t>에서 흔하고</a:t>
            </a:r>
            <a:r>
              <a:rPr lang="en-US" altLang="ko-KR" sz="1200" dirty="0"/>
              <a:t>, training</a:t>
            </a:r>
            <a:r>
              <a:rPr lang="ko-KR" altLang="en-US" sz="1200" dirty="0"/>
              <a:t>과 </a:t>
            </a:r>
            <a:r>
              <a:rPr lang="en-US" altLang="ko-KR" sz="1200" dirty="0"/>
              <a:t>test </a:t>
            </a:r>
            <a:r>
              <a:rPr lang="ko-KR" altLang="en-US" sz="1200" dirty="0"/>
              <a:t>단계에서의 데이터가 겹치는 문제로 인해 분석이 복잡해질 수 있기 때문에 제외했다</a:t>
            </a:r>
            <a:r>
              <a:rPr lang="en-US" altLang="ko-KR" sz="1200" dirty="0"/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 smtClean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중복제거 </a:t>
            </a:r>
            <a:r>
              <a:rPr lang="ko-KR" altLang="en-US" dirty="0"/>
              <a:t>등을 거쳐 </a:t>
            </a:r>
            <a:r>
              <a:rPr lang="en-US" altLang="ko-KR" dirty="0"/>
              <a:t>8M </a:t>
            </a:r>
            <a:r>
              <a:rPr lang="ko-KR" altLang="en-US" dirty="0"/>
              <a:t>개의 문서</a:t>
            </a:r>
            <a:r>
              <a:rPr lang="en-US" altLang="ko-KR" dirty="0"/>
              <a:t>, 40GB</a:t>
            </a:r>
            <a:r>
              <a:rPr lang="ko-KR" altLang="en-US" dirty="0"/>
              <a:t>의 텍스트를 </a:t>
            </a:r>
            <a:r>
              <a:rPr lang="ko-KR" altLang="en-US" dirty="0" smtClean="0"/>
              <a:t>확보</a:t>
            </a:r>
            <a:endParaRPr lang="en-US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30 May 2024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18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19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8343" y="356241"/>
            <a:ext cx="11223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GPT-2 </a:t>
            </a:r>
            <a:r>
              <a:rPr lang="en-US" altLang="ko-KR" sz="3200" b="1" dirty="0" smtClean="0"/>
              <a:t>(Generative Pre-training Transformer)</a:t>
            </a:r>
            <a:endParaRPr lang="ko-KR" altLang="en-US" sz="3200" b="1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48343" y="1739824"/>
            <a:ext cx="5980670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AutoNum type="arabicPeriod" startAt="2"/>
            </a:pPr>
            <a:r>
              <a:rPr lang="en-US" altLang="ko-KR" b="1" dirty="0" smtClean="0"/>
              <a:t>Byte Pair Encoding (BPE) : </a:t>
            </a:r>
          </a:p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AutoNum type="arabicPeriod" startAt="2"/>
            </a:pPr>
            <a:endParaRPr lang="en-US" altLang="ko-KR" b="1" dirty="0" smtClean="0"/>
          </a:p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AutoNum type="arabicPeriod" startAt="2"/>
            </a:pPr>
            <a:endParaRPr lang="en-US" altLang="ko-KR" b="1" dirty="0" smtClean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solidFill>
                  <a:srgbClr val="555555"/>
                </a:solidFill>
                <a:latin typeface="AppleSDGothicNeo"/>
              </a:rPr>
              <a:t>  글자</a:t>
            </a:r>
            <a:r>
              <a:rPr lang="en-US" altLang="ko-KR" dirty="0">
                <a:solidFill>
                  <a:srgbClr val="555555"/>
                </a:solidFill>
                <a:latin typeface="AppleSDGothicNeo"/>
              </a:rPr>
              <a:t>(byte)</a:t>
            </a:r>
            <a:r>
              <a:rPr lang="ko-KR" altLang="en-US" dirty="0">
                <a:solidFill>
                  <a:srgbClr val="555555"/>
                </a:solidFill>
                <a:latin typeface="AppleSDGothicNeo"/>
              </a:rPr>
              <a:t>와 단어의 적당한 중간 단위를 </a:t>
            </a:r>
            <a:r>
              <a:rPr lang="ko-KR" altLang="en-US" dirty="0" smtClean="0">
                <a:solidFill>
                  <a:srgbClr val="555555"/>
                </a:solidFill>
                <a:latin typeface="AppleSDGothicNeo"/>
              </a:rPr>
              <a:t>쓰는 방식</a:t>
            </a:r>
            <a:endParaRPr lang="en-US" altLang="ko-KR" dirty="0" smtClean="0">
              <a:solidFill>
                <a:srgbClr val="555555"/>
              </a:solidFill>
              <a:latin typeface="AppleSDGothicNe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555555"/>
              </a:solidFill>
              <a:latin typeface="AppleSDGothicNe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555555"/>
              </a:solidFill>
              <a:latin typeface="AppleSDGothicNe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rgbClr val="555555"/>
                </a:solidFill>
                <a:latin typeface="AppleSDGothicNeo"/>
              </a:rPr>
              <a:t>   </a:t>
            </a:r>
            <a:r>
              <a:rPr lang="ko-KR" altLang="en-US" sz="1400" dirty="0" smtClean="0">
                <a:solidFill>
                  <a:srgbClr val="555555"/>
                </a:solidFill>
                <a:latin typeface="AppleSDGothicNeo"/>
              </a:rPr>
              <a:t>자주 </a:t>
            </a:r>
            <a:r>
              <a:rPr lang="ko-KR" altLang="en-US" sz="1400" dirty="0">
                <a:solidFill>
                  <a:srgbClr val="555555"/>
                </a:solidFill>
                <a:latin typeface="AppleSDGothicNeo"/>
              </a:rPr>
              <a:t>나오는 </a:t>
            </a:r>
            <a:r>
              <a:rPr lang="en-US" altLang="ko-KR" sz="1400" dirty="0">
                <a:solidFill>
                  <a:srgbClr val="555555"/>
                </a:solidFill>
                <a:latin typeface="AppleSDGothicNeo"/>
              </a:rPr>
              <a:t>symbol sequence</a:t>
            </a:r>
            <a:r>
              <a:rPr lang="ko-KR" altLang="en-US" sz="1400" dirty="0">
                <a:solidFill>
                  <a:srgbClr val="555555"/>
                </a:solidFill>
                <a:latin typeface="AppleSDGothicNeo"/>
              </a:rPr>
              <a:t>의 단어 수준 입력과 </a:t>
            </a:r>
            <a:endParaRPr lang="en-US" altLang="ko-KR" sz="1400" dirty="0" smtClean="0">
              <a:solidFill>
                <a:srgbClr val="555555"/>
              </a:solidFill>
              <a:latin typeface="AppleSDGothicNe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 smtClean="0">
              <a:solidFill>
                <a:srgbClr val="555555"/>
              </a:solidFill>
              <a:latin typeface="AppleSDGothicNe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 smtClean="0">
              <a:solidFill>
                <a:srgbClr val="555555"/>
              </a:solidFill>
              <a:latin typeface="AppleSDGothicNeo"/>
            </a:endParaRPr>
          </a:p>
          <a:p>
            <a:r>
              <a:rPr lang="en-US" altLang="ko-KR" sz="1400" dirty="0">
                <a:solidFill>
                  <a:srgbClr val="555555"/>
                </a:solidFill>
                <a:latin typeface="AppleSDGothicNeo"/>
              </a:rPr>
              <a:t> </a:t>
            </a:r>
            <a:r>
              <a:rPr lang="en-US" altLang="ko-KR" sz="1400" dirty="0" smtClean="0">
                <a:solidFill>
                  <a:srgbClr val="555555"/>
                </a:solidFill>
                <a:latin typeface="AppleSDGothicNeo"/>
              </a:rPr>
              <a:t>  </a:t>
            </a:r>
            <a:r>
              <a:rPr lang="ko-KR" altLang="en-US" sz="1400" dirty="0" smtClean="0">
                <a:solidFill>
                  <a:srgbClr val="555555"/>
                </a:solidFill>
                <a:latin typeface="AppleSDGothicNeo"/>
              </a:rPr>
              <a:t>자주 </a:t>
            </a:r>
            <a:r>
              <a:rPr lang="ko-KR" altLang="en-US" sz="1400" dirty="0">
                <a:solidFill>
                  <a:srgbClr val="555555"/>
                </a:solidFill>
                <a:latin typeface="AppleSDGothicNeo"/>
              </a:rPr>
              <a:t>나오지 않는 </a:t>
            </a:r>
            <a:r>
              <a:rPr lang="en-US" altLang="ko-KR" sz="1400" dirty="0">
                <a:solidFill>
                  <a:srgbClr val="555555"/>
                </a:solidFill>
                <a:latin typeface="AppleSDGothicNeo"/>
              </a:rPr>
              <a:t>symbol sequence</a:t>
            </a:r>
            <a:r>
              <a:rPr lang="ko-KR" altLang="en-US" sz="1400" dirty="0">
                <a:solidFill>
                  <a:srgbClr val="555555"/>
                </a:solidFill>
                <a:latin typeface="AppleSDGothicNeo"/>
              </a:rPr>
              <a:t>의 </a:t>
            </a:r>
            <a:r>
              <a:rPr lang="ko-KR" altLang="en-US" sz="1400" dirty="0" smtClean="0">
                <a:solidFill>
                  <a:srgbClr val="555555"/>
                </a:solidFill>
                <a:latin typeface="AppleSDGothicNeo"/>
              </a:rPr>
              <a:t>글자수준 </a:t>
            </a:r>
            <a:r>
              <a:rPr lang="ko-KR" altLang="en-US" sz="1400" dirty="0">
                <a:solidFill>
                  <a:srgbClr val="555555"/>
                </a:solidFill>
                <a:latin typeface="AppleSDGothicNeo"/>
              </a:rPr>
              <a:t>입력을 </a:t>
            </a:r>
            <a:r>
              <a:rPr lang="ko-KR" altLang="en-US" sz="1400" dirty="0" smtClean="0">
                <a:solidFill>
                  <a:srgbClr val="555555"/>
                </a:solidFill>
                <a:latin typeface="AppleSDGothicNeo"/>
              </a:rPr>
              <a:t>적절히 보간</a:t>
            </a:r>
            <a:endParaRPr lang="en-US" altLang="ko-KR" sz="14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817" y="1331952"/>
            <a:ext cx="5648469" cy="4907820"/>
          </a:xfrm>
          <a:prstGeom prst="rect">
            <a:avLst/>
          </a:prstGeom>
        </p:spPr>
      </p:pic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30 May 2024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94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20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8343" y="356241"/>
            <a:ext cx="11223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GPT-2 </a:t>
            </a:r>
            <a:r>
              <a:rPr lang="en-US" altLang="ko-KR" sz="3200" b="1" dirty="0" smtClean="0"/>
              <a:t>(Generative Pre-training Transformer)</a:t>
            </a:r>
            <a:endParaRPr lang="ko-KR" altLang="en-US" sz="3200" b="1" dirty="0"/>
          </a:p>
        </p:txBody>
      </p:sp>
      <p:pic>
        <p:nvPicPr>
          <p:cNvPr id="8194" name="Picture 2" descr="GPT1,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873" y="1123578"/>
            <a:ext cx="4995598" cy="522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570931" y="2028108"/>
            <a:ext cx="539246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latin typeface="Arial" panose="020B0604020202020204" pitchFamily="34" charset="0"/>
              </a:rPr>
              <a:t>3. </a:t>
            </a:r>
            <a:r>
              <a:rPr lang="ko-KR" altLang="en-US" b="1" dirty="0" smtClean="0">
                <a:latin typeface="Arial" panose="020B0604020202020204" pitchFamily="34" charset="0"/>
              </a:rPr>
              <a:t>모델 수정</a:t>
            </a:r>
            <a:endParaRPr lang="en-US" altLang="ko-KR" b="1" dirty="0" smtClean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ko-KR" dirty="0" smtClean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dirty="0" smtClean="0">
                <a:latin typeface="Arial" panose="020B0604020202020204" pitchFamily="34" charset="0"/>
              </a:rPr>
              <a:t> Layer Norm</a:t>
            </a:r>
            <a:r>
              <a:rPr lang="ko-KR" altLang="en-US" dirty="0" smtClean="0">
                <a:latin typeface="Arial" panose="020B0604020202020204" pitchFamily="34" charset="0"/>
              </a:rPr>
              <a:t>의 위치를 </a:t>
            </a:r>
            <a:r>
              <a:rPr lang="ko-KR" altLang="en-US" dirty="0" err="1" smtClean="0"/>
              <a:t>어텐션</a:t>
            </a:r>
            <a:r>
              <a:rPr lang="ko-KR" altLang="en-US" dirty="0" smtClean="0"/>
              <a:t> 블록 앞으로 이동</a:t>
            </a:r>
            <a:endParaRPr lang="en-US" altLang="ko-KR" dirty="0" smtClean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ko-KR" dirty="0" smtClean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 smtClean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사전의 </a:t>
            </a:r>
            <a:r>
              <a:rPr lang="ko-KR" altLang="en-US" dirty="0" err="1" smtClean="0"/>
              <a:t>단어수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50,257</a:t>
            </a:r>
            <a:r>
              <a:rPr lang="ko-KR" altLang="en-US" dirty="0" smtClean="0"/>
              <a:t>개로 확장</a:t>
            </a:r>
            <a:endParaRPr lang="en-US" altLang="ko-KR" dirty="0" smtClean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문맥 고려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범위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(context size)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 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512 → 1024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개의 </a:t>
            </a:r>
            <a:endParaRPr kumimoji="0" lang="en-US" altLang="ko-KR" sz="1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</a:rPr>
              <a:t>   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으로 증가</a:t>
            </a:r>
            <a:endParaRPr lang="en-US" altLang="ko-KR" dirty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ko-KR" dirty="0" smtClean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</a:rPr>
              <a:t> batch size = 512</a:t>
            </a:r>
            <a:r>
              <a:rPr lang="ko-KR" altLang="en-US" dirty="0" smtClean="0">
                <a:latin typeface="Arial" panose="020B0604020202020204" pitchFamily="34" charset="0"/>
              </a:rPr>
              <a:t>로 증가</a:t>
            </a:r>
            <a:endParaRPr lang="en-US" altLang="ko-KR" dirty="0">
              <a:latin typeface="Arial" panose="020B0604020202020204" pitchFamily="34" charset="0"/>
            </a:endParaRPr>
          </a:p>
        </p:txBody>
      </p:sp>
      <p:sp>
        <p:nvSpPr>
          <p:cNvPr id="11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30 May 2024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906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21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962135" y="2423965"/>
            <a:ext cx="80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smtClean="0"/>
              <a:t>논문 구현</a:t>
            </a:r>
            <a:endParaRPr lang="ko-KR" altLang="en-US" sz="5400" b="1" dirty="0"/>
          </a:p>
        </p:txBody>
      </p:sp>
      <p:sp>
        <p:nvSpPr>
          <p:cNvPr id="6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30 May 2024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95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GPT-1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BERT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GPT-2 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구현결과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Reference</a:t>
            </a:r>
          </a:p>
          <a:p>
            <a:endParaRPr lang="en-US" altLang="ko-KR" dirty="0"/>
          </a:p>
          <a:p>
            <a:r>
              <a:rPr lang="en-US" altLang="ko-KR" dirty="0" smtClean="0"/>
              <a:t>Q&amp;A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30 May 2024</a:t>
            </a:r>
            <a:endParaRPr lang="ko-KR" altLang="en-US" dirty="0"/>
          </a:p>
        </p:txBody>
      </p:sp>
      <p:sp>
        <p:nvSpPr>
          <p:cNvPr id="6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9220200" y="173679"/>
            <a:ext cx="2743200" cy="365125"/>
          </a:xfrm>
        </p:spPr>
        <p:txBody>
          <a:bodyPr/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3563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13 May 2024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8343" y="261257"/>
            <a:ext cx="9688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논문 구현</a:t>
            </a:r>
            <a:r>
              <a:rPr lang="en-US" altLang="ko-KR" sz="2400" b="1" dirty="0" smtClean="0"/>
              <a:t>(1)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22" y="0"/>
            <a:ext cx="10017424" cy="6858000"/>
          </a:xfrm>
          <a:prstGeom prst="rect">
            <a:avLst/>
          </a:prstGeom>
        </p:spPr>
      </p:pic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solidFill>
                  <a:schemeClr val="bg1"/>
                </a:solidFill>
              </a:rPr>
              <a:t>22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55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23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8343" y="261257"/>
            <a:ext cx="9688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논문 구현</a:t>
            </a:r>
            <a:r>
              <a:rPr lang="en-US" altLang="ko-KR" sz="3200" b="1" dirty="0" smtClean="0"/>
              <a:t>(1)</a:t>
            </a:r>
            <a:endParaRPr lang="ko-KR" altLang="en-US" sz="3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265" y="846032"/>
            <a:ext cx="8097795" cy="5485137"/>
          </a:xfrm>
          <a:prstGeom prst="rect">
            <a:avLst/>
          </a:prstGeom>
        </p:spPr>
      </p:pic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30 May 2024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43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24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8343" y="261257"/>
            <a:ext cx="9688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구현 결과</a:t>
            </a:r>
            <a:endParaRPr lang="ko-KR" altLang="en-US" sz="32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54" y="3188044"/>
            <a:ext cx="11692846" cy="551935"/>
          </a:xfrm>
          <a:prstGeom prst="rect">
            <a:avLst/>
          </a:prstGeom>
        </p:spPr>
      </p:pic>
      <p:sp>
        <p:nvSpPr>
          <p:cNvPr id="8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30 May 2024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91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25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30 May 2024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8343" y="261257"/>
            <a:ext cx="9688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Reference</a:t>
            </a:r>
            <a:endParaRPr lang="ko-KR" altLang="en-US" sz="3200" b="1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54227" y="1472463"/>
            <a:ext cx="11609173" cy="5005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/>
              <a:t>Improving Language Understanding by Generative </a:t>
            </a:r>
            <a:r>
              <a:rPr lang="en-US" altLang="ko-KR" sz="2400" b="1" dirty="0" smtClean="0"/>
              <a:t>Pre-Training (GPT-1)</a:t>
            </a:r>
          </a:p>
          <a:p>
            <a:pPr marL="0" indent="0">
              <a:buNone/>
            </a:pPr>
            <a:r>
              <a:rPr lang="en-US" altLang="ko-KR" sz="1800" dirty="0" smtClean="0"/>
              <a:t>   </a:t>
            </a:r>
            <a:r>
              <a:rPr lang="en-US" altLang="ko-KR" sz="1800" dirty="0"/>
              <a:t>Alec Radford</a:t>
            </a:r>
            <a:r>
              <a:rPr lang="en-US" altLang="ko-KR" sz="1800" dirty="0" smtClean="0"/>
              <a:t>/ </a:t>
            </a:r>
            <a:r>
              <a:rPr lang="en-US" altLang="ko-KR" sz="1800" dirty="0"/>
              <a:t>11 JUN </a:t>
            </a:r>
            <a:r>
              <a:rPr lang="en-US" altLang="ko-KR" sz="1800" dirty="0" smtClean="0"/>
              <a:t>2018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b="1" dirty="0" smtClean="0"/>
              <a:t>BERT</a:t>
            </a:r>
            <a:r>
              <a:rPr lang="en-US" altLang="ko-KR" sz="2400" b="1" dirty="0"/>
              <a:t>: Pre-training of Deep Bidirectional Transformers for Language </a:t>
            </a:r>
            <a:r>
              <a:rPr lang="en-US" altLang="ko-KR" sz="2400" b="1" dirty="0" smtClean="0"/>
              <a:t>Understanding</a:t>
            </a:r>
          </a:p>
          <a:p>
            <a:pPr marL="0" indent="0">
              <a:buNone/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</a:t>
            </a:r>
            <a:r>
              <a:rPr lang="en-US" altLang="ko-KR" sz="1800" dirty="0" smtClean="0"/>
              <a:t>Jacob </a:t>
            </a:r>
            <a:r>
              <a:rPr lang="en-US" altLang="ko-KR" sz="1800" dirty="0"/>
              <a:t>Devlin/ 24 May 2019</a:t>
            </a:r>
            <a:endParaRPr lang="en-US" altLang="ko-KR" sz="2400" dirty="0"/>
          </a:p>
          <a:p>
            <a:endParaRPr lang="en-US" altLang="ko-KR" sz="2400" b="1" dirty="0" smtClean="0"/>
          </a:p>
          <a:p>
            <a:r>
              <a:rPr lang="en-US" altLang="ko-KR" sz="2400" b="1" dirty="0"/>
              <a:t>Language Models are Unsupervised Multitask </a:t>
            </a:r>
            <a:r>
              <a:rPr lang="en-US" altLang="ko-KR" sz="2400" b="1" dirty="0" smtClean="0"/>
              <a:t>Learners</a:t>
            </a:r>
          </a:p>
          <a:p>
            <a:pPr marL="0" indent="0">
              <a:buNone/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</a:t>
            </a:r>
            <a:r>
              <a:rPr lang="en-US" altLang="ko-KR" sz="1800" dirty="0"/>
              <a:t>Alec </a:t>
            </a:r>
            <a:r>
              <a:rPr lang="en-US" altLang="ko-KR" sz="1800" dirty="0" smtClean="0"/>
              <a:t>Radford/ 14 </a:t>
            </a:r>
            <a:r>
              <a:rPr lang="en-US" altLang="ko-KR" sz="1800" dirty="0"/>
              <a:t>FEB </a:t>
            </a:r>
            <a:r>
              <a:rPr lang="en-US" altLang="ko-KR" sz="1800" dirty="0" smtClean="0"/>
              <a:t>2019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endParaRPr lang="en-US" altLang="ko-KR" sz="2400" dirty="0"/>
          </a:p>
          <a:p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1734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26</a:t>
            </a:r>
            <a:endParaRPr lang="ko-KR" alt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284514" y="1785257"/>
            <a:ext cx="93181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algn="ctr"/>
            <a:r>
              <a:rPr lang="en-US" altLang="ko-KR" sz="5400" b="1" dirty="0" smtClean="0"/>
              <a:t>Q &amp; A</a:t>
            </a:r>
            <a:endParaRPr lang="ko-KR" altLang="en-US" sz="54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30 May 2024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8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30 May 2024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62135" y="2423965"/>
            <a:ext cx="80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GPT-1</a:t>
            </a:r>
            <a:endParaRPr lang="ko-KR" altLang="en-US" sz="5400" b="1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5415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30 May 2024</a:t>
            </a:r>
            <a:endParaRPr lang="ko-KR" altLang="en-US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48343" y="356241"/>
            <a:ext cx="11223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GPT (Generative Pre-training Transformer)</a:t>
            </a:r>
            <a:endParaRPr lang="ko-KR" altLang="en-US" sz="32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02384" y="2771520"/>
            <a:ext cx="522771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/>
              <a:t>기존 방법의 </a:t>
            </a:r>
            <a:r>
              <a:rPr lang="ko-KR" altLang="en-US" b="1" dirty="0" smtClean="0"/>
              <a:t>문제점</a:t>
            </a:r>
            <a:endParaRPr lang="en-US" altLang="ko-KR" b="1" dirty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en-US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</a:rPr>
              <a:t>Labeled Data</a:t>
            </a:r>
            <a:r>
              <a:rPr lang="ko-KR" altLang="en-US" dirty="0" smtClean="0">
                <a:latin typeface="Arial" panose="020B0604020202020204" pitchFamily="34" charset="0"/>
              </a:rPr>
              <a:t>의 양이 많지 않다</a:t>
            </a:r>
            <a:r>
              <a:rPr lang="en-US" altLang="ko-KR" dirty="0" smtClean="0">
                <a:latin typeface="Arial" panose="020B0604020202020204" pitchFamily="34" charset="0"/>
              </a:rPr>
              <a:t> → </a:t>
            </a:r>
            <a:r>
              <a:rPr lang="ko-KR" altLang="en-US" dirty="0" smtClean="0">
                <a:latin typeface="Arial" panose="020B0604020202020204" pitchFamily="34" charset="0"/>
              </a:rPr>
              <a:t>데이터 부족</a:t>
            </a:r>
            <a:endParaRPr lang="en-US" altLang="ko-KR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 smtClean="0">
                <a:latin typeface="Arial" panose="020B0604020202020204" pitchFamily="34" charset="0"/>
              </a:rPr>
              <a:t> Unlabeled Data</a:t>
            </a:r>
            <a:r>
              <a:rPr lang="ko-KR" altLang="en-US" dirty="0" smtClean="0">
                <a:latin typeface="Arial" panose="020B0604020202020204" pitchFamily="34" charset="0"/>
              </a:rPr>
              <a:t>는 많지만 활용할 수 있는 방법 </a:t>
            </a:r>
            <a:r>
              <a:rPr lang="en-US" altLang="ko-KR" dirty="0" smtClean="0">
                <a:latin typeface="Arial" panose="020B0604020202020204" pitchFamily="34" charset="0"/>
              </a:rPr>
              <a:t>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994590" y="2771520"/>
            <a:ext cx="42316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GPT-1</a:t>
            </a:r>
            <a:r>
              <a:rPr lang="ko-KR" altLang="en-US" b="1" dirty="0" smtClean="0">
                <a:latin typeface="Arial" panose="020B0604020202020204" pitchFamily="34" charset="0"/>
              </a:rPr>
              <a:t>가 제안한 방법</a:t>
            </a:r>
            <a:endParaRPr lang="en-US" altLang="ko-KR" b="1" dirty="0" smtClean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en-US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Unlabeled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사용한 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Pre-Training</a:t>
            </a:r>
            <a:endParaRPr lang="en-US" altLang="ko-KR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</a:rPr>
              <a:t>Task</a:t>
            </a:r>
            <a:r>
              <a:rPr lang="ko-KR" altLang="en-US" dirty="0" smtClean="0">
                <a:latin typeface="Arial" panose="020B0604020202020204" pitchFamily="34" charset="0"/>
              </a:rPr>
              <a:t>에 맞게 </a:t>
            </a:r>
            <a:r>
              <a:rPr lang="en-US" altLang="ko-KR" dirty="0" smtClean="0">
                <a:latin typeface="Arial" panose="020B0604020202020204" pitchFamily="34" charset="0"/>
              </a:rPr>
              <a:t>Fine-Tuning</a:t>
            </a:r>
            <a:endParaRPr kumimoji="0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7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5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34" y="1184910"/>
            <a:ext cx="4758767" cy="50632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8343" y="356241"/>
            <a:ext cx="11223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GPT (Generative Pre-training Transformer)</a:t>
            </a:r>
            <a:endParaRPr lang="ko-KR" altLang="en-US" sz="3200" b="1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6360129" y="2222843"/>
            <a:ext cx="430444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Transformer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ko-KR" altLang="en-US" dirty="0" err="1" smtClean="0">
                <a:latin typeface="Arial" panose="020B0604020202020204" pitchFamily="34" charset="0"/>
              </a:rPr>
              <a:t>디코더만</a:t>
            </a:r>
            <a:r>
              <a:rPr lang="ko-KR" altLang="en-US" dirty="0" smtClean="0">
                <a:latin typeface="Arial" panose="020B0604020202020204" pitchFamily="34" charset="0"/>
              </a:rPr>
              <a:t> 사용하는 구조</a:t>
            </a:r>
            <a:endParaRPr lang="en-US" altLang="ko-KR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 smtClean="0">
                <a:latin typeface="Arial" panose="020B0604020202020204" pitchFamily="34" charset="0"/>
              </a:rPr>
              <a:t>다음 단어를 맞추도록 학습</a:t>
            </a:r>
            <a:endParaRPr kumimoji="0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그림2. Unsupervised Lo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015" y="3646367"/>
            <a:ext cx="3114675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그림3. Supervised Lo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682" y="4370413"/>
            <a:ext cx="263842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그림4. Total Los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015" y="5161134"/>
            <a:ext cx="2371725" cy="33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30 May 2024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632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6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513" y="1441169"/>
            <a:ext cx="8484973" cy="4542142"/>
          </a:xfrm>
          <a:prstGeom prst="rect">
            <a:avLst/>
          </a:prstGeom>
        </p:spPr>
      </p:pic>
      <p:sp>
        <p:nvSpPr>
          <p:cNvPr id="8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30 May 2024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8343" y="356241"/>
            <a:ext cx="11223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GPT (Generative Pre-training Transformer)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6239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7</a:t>
            </a:r>
            <a:endParaRPr lang="ko-KR" altLang="en-US" sz="2000" b="1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079156" y="2122270"/>
            <a:ext cx="4697627" cy="2960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/>
              <a:t>장점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r>
              <a:rPr lang="ko-KR" altLang="en-US" sz="1800" dirty="0" smtClean="0"/>
              <a:t>전이학습의 효율성을 높였다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 smtClean="0"/>
              <a:t>Task </a:t>
            </a:r>
            <a:r>
              <a:rPr lang="ko-KR" altLang="en-US" sz="1800" dirty="0" smtClean="0"/>
              <a:t>별 최소한의 엔지니어링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강력한 성능</a:t>
            </a:r>
            <a:r>
              <a:rPr lang="en-US" altLang="ko-KR" sz="1800" dirty="0" smtClean="0"/>
              <a:t>(SOTA)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096000" y="2122270"/>
            <a:ext cx="4796481" cy="296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/>
              <a:t>단</a:t>
            </a:r>
            <a:r>
              <a:rPr lang="ko-KR" altLang="en-US" b="1" dirty="0" smtClean="0"/>
              <a:t>점</a:t>
            </a:r>
            <a:endParaRPr lang="en-US" altLang="ko-KR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 smtClean="0"/>
          </a:p>
          <a:p>
            <a:r>
              <a:rPr lang="ko-KR" altLang="en-US" sz="1800" dirty="0" smtClean="0"/>
              <a:t>많은 </a:t>
            </a:r>
            <a:r>
              <a:rPr lang="ko-KR" altLang="en-US" sz="1800" dirty="0" err="1" smtClean="0"/>
              <a:t>계산량에서</a:t>
            </a:r>
            <a:r>
              <a:rPr lang="ko-KR" altLang="en-US" sz="1800" dirty="0" smtClean="0"/>
              <a:t> 야기되는 비싼 계산 비용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Task </a:t>
            </a:r>
            <a:r>
              <a:rPr lang="ko-KR" altLang="en-US" sz="1800" dirty="0" smtClean="0"/>
              <a:t>별 </a:t>
            </a:r>
            <a:r>
              <a:rPr lang="en-US" altLang="ko-KR" sz="1800" dirty="0" smtClean="0"/>
              <a:t>Fine-Tuning</a:t>
            </a:r>
            <a:r>
              <a:rPr lang="ko-KR" altLang="en-US" sz="1800" dirty="0" smtClean="0"/>
              <a:t>의 어려움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상대적</a:t>
            </a:r>
            <a:r>
              <a:rPr lang="en-US" altLang="ko-KR" sz="1800" dirty="0" smtClean="0"/>
              <a:t>)</a:t>
            </a:r>
            <a:endParaRPr lang="en-US" altLang="ko-KR" dirty="0" smtClean="0"/>
          </a:p>
        </p:txBody>
      </p:sp>
      <p:sp>
        <p:nvSpPr>
          <p:cNvPr id="11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30 May 2024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8343" y="356241"/>
            <a:ext cx="11223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GPT (Generative Pre-training Transformer)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1091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8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962135" y="2423965"/>
            <a:ext cx="80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BERT</a:t>
            </a:r>
            <a:endParaRPr lang="ko-KR" altLang="en-US" sz="5400" b="1" dirty="0"/>
          </a:p>
        </p:txBody>
      </p:sp>
      <p:sp>
        <p:nvSpPr>
          <p:cNvPr id="6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30 May 2024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75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9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8343" y="261257"/>
            <a:ext cx="9688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BERT</a:t>
            </a:r>
            <a:endParaRPr lang="ko-KR" altLang="en-US" sz="3200" b="1" dirty="0"/>
          </a:p>
        </p:txBody>
      </p:sp>
      <p:pic>
        <p:nvPicPr>
          <p:cNvPr id="3074" name="Picture 2" descr="https://blog.kakaocdn.net/dn/KJc0e/btrI3uEyYnz/LOUt95t8rPwGLPDalkpKc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44" y="933610"/>
            <a:ext cx="9954511" cy="394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07049" y="5406837"/>
            <a:ext cx="866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BERT (Bidirectional Encoder Representations from Transformers)</a:t>
            </a:r>
            <a:endParaRPr lang="ko-KR" altLang="en-US" dirty="0"/>
          </a:p>
        </p:txBody>
      </p:sp>
      <p:sp>
        <p:nvSpPr>
          <p:cNvPr id="11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30 May 2024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75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6462</TotalTime>
  <Words>657</Words>
  <Application>Microsoft Office PowerPoint</Application>
  <PresentationFormat>와이드스크린</PresentationFormat>
  <Paragraphs>199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AppleSDGothicNeo</vt:lpstr>
      <vt:lpstr>맑은 고딕</vt:lpstr>
      <vt:lpstr>Arial</vt:lpstr>
      <vt:lpstr>Office 테마</vt:lpstr>
      <vt:lpstr>GPT-2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 is All You Need</dc:title>
  <dc:creator>ed</dc:creator>
  <cp:lastModifiedBy>LSH130</cp:lastModifiedBy>
  <cp:revision>110</cp:revision>
  <dcterms:created xsi:type="dcterms:W3CDTF">2024-05-03T05:48:32Z</dcterms:created>
  <dcterms:modified xsi:type="dcterms:W3CDTF">2024-05-29T11:56:22Z</dcterms:modified>
</cp:coreProperties>
</file>