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25"/>
  </p:notesMasterIdLst>
  <p:sldIdLst>
    <p:sldId id="264" r:id="rId2"/>
    <p:sldId id="257" r:id="rId3"/>
    <p:sldId id="266" r:id="rId4"/>
    <p:sldId id="259" r:id="rId5"/>
    <p:sldId id="260" r:id="rId6"/>
    <p:sldId id="304" r:id="rId7"/>
    <p:sldId id="303" r:id="rId8"/>
    <p:sldId id="305" r:id="rId9"/>
    <p:sldId id="307" r:id="rId10"/>
    <p:sldId id="306" r:id="rId11"/>
    <p:sldId id="301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291" r:id="rId22"/>
    <p:sldId id="295" r:id="rId23"/>
    <p:sldId id="29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FAC34-92E3-4AA0-83D1-59A1EBAA03D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A7485-13C3-4B83-80B3-E5832902F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98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B41DD-7690-436B-A4E2-04038CF23D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5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1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7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7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3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1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5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2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3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A0D7-8FDA-4DCA-94D4-539E87A32066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56242"/>
            <a:ext cx="9144000" cy="2387600"/>
          </a:xfrm>
        </p:spPr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-Transformer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4384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Ze</a:t>
            </a:r>
            <a:r>
              <a:rPr lang="en-US" altLang="ko-KR" dirty="0"/>
              <a:t> </a:t>
            </a:r>
            <a:r>
              <a:rPr lang="en-US" altLang="ko-KR" dirty="0" smtClean="0"/>
              <a:t>Liu / 17 AUG 2021</a:t>
            </a:r>
          </a:p>
          <a:p>
            <a:r>
              <a:rPr lang="ko-KR" altLang="en-US" dirty="0" smtClean="0"/>
              <a:t>논문 구현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187543" y="160053"/>
            <a:ext cx="2743200" cy="392378"/>
          </a:xfrm>
        </p:spPr>
        <p:txBody>
          <a:bodyPr/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87048" y="5840627"/>
            <a:ext cx="474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CloseAI</a:t>
            </a:r>
            <a:r>
              <a:rPr lang="ko-KR" altLang="en-US" dirty="0"/>
              <a:t>팀 </a:t>
            </a:r>
            <a:r>
              <a:rPr lang="ko-KR" altLang="en-US" dirty="0" smtClean="0"/>
              <a:t>김유철 </a:t>
            </a:r>
            <a:r>
              <a:rPr lang="ko-KR" altLang="en-US" dirty="0" smtClean="0"/>
              <a:t>이상헌 </a:t>
            </a:r>
            <a:r>
              <a:rPr lang="ko-KR" altLang="en-US" smtClean="0"/>
              <a:t>이정훈 박준혁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905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56241"/>
            <a:ext cx="10515600" cy="1325563"/>
          </a:xfrm>
        </p:spPr>
        <p:txBody>
          <a:bodyPr/>
          <a:lstStyle/>
          <a:p>
            <a:r>
              <a:rPr lang="en-US" altLang="ko-KR" b="1" dirty="0" err="1" smtClean="0"/>
              <a:t>ViT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장점</a:t>
            </a:r>
            <a:endParaRPr lang="ko-KR" altLang="en-US" b="1" dirty="0"/>
          </a:p>
        </p:txBody>
      </p:sp>
      <p:sp>
        <p:nvSpPr>
          <p:cNvPr id="11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10</a:t>
            </a:r>
          </a:p>
        </p:txBody>
      </p:sp>
      <p:sp>
        <p:nvSpPr>
          <p:cNvPr id="12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54227" y="1472463"/>
            <a:ext cx="11609173" cy="5005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b="1" dirty="0"/>
              <a:t>뛰어난 전이 학습 </a:t>
            </a:r>
            <a:r>
              <a:rPr lang="ko-KR" altLang="en-US" sz="2400" b="1" dirty="0" smtClean="0"/>
              <a:t>성능 </a:t>
            </a:r>
            <a:r>
              <a:rPr lang="en-US" altLang="ko-KR" sz="2400" b="1" dirty="0" smtClean="0"/>
              <a:t>- </a:t>
            </a:r>
            <a:r>
              <a:rPr lang="ko-KR" altLang="en-US" sz="2400" dirty="0"/>
              <a:t>대규모 </a:t>
            </a:r>
            <a:r>
              <a:rPr lang="ko-KR" altLang="en-US" sz="2400" dirty="0" err="1"/>
              <a:t>데이터셋에서</a:t>
            </a:r>
            <a:r>
              <a:rPr lang="ko-KR" altLang="en-US" sz="2400" dirty="0"/>
              <a:t> 사전 </a:t>
            </a:r>
            <a:r>
              <a:rPr lang="ko-KR" altLang="en-US" sz="2400" dirty="0" smtClean="0"/>
              <a:t>학습된 </a:t>
            </a:r>
            <a:r>
              <a:rPr lang="ko-KR" altLang="en-US" sz="2400" dirty="0"/>
              <a:t>후</a:t>
            </a:r>
            <a:r>
              <a:rPr lang="en-US" altLang="ko-KR" sz="2400" dirty="0"/>
              <a:t>, </a:t>
            </a:r>
            <a:r>
              <a:rPr lang="ko-KR" altLang="en-US" sz="2400" dirty="0"/>
              <a:t>다양한 컴퓨터 비전 작업에 전이 </a:t>
            </a:r>
            <a:r>
              <a:rPr lang="ko-KR" altLang="en-US" sz="2400" dirty="0" smtClean="0"/>
              <a:t>학습할 </a:t>
            </a:r>
            <a:r>
              <a:rPr lang="ko-KR" altLang="en-US" sz="2400" dirty="0"/>
              <a:t>때 뛰어난 성능을 발휘</a:t>
            </a:r>
            <a:endParaRPr lang="ko-KR" altLang="en-US" sz="2400" b="1" dirty="0"/>
          </a:p>
          <a:p>
            <a:endParaRPr lang="en-US" altLang="ko-KR" sz="2400" dirty="0" smtClean="0"/>
          </a:p>
          <a:p>
            <a:r>
              <a:rPr lang="ko-KR" altLang="en-US" sz="2400" b="1" dirty="0"/>
              <a:t>단순한 </a:t>
            </a:r>
            <a:r>
              <a:rPr lang="ko-KR" altLang="en-US" sz="2400" b="1" dirty="0" smtClean="0"/>
              <a:t>구조 </a:t>
            </a:r>
            <a:r>
              <a:rPr lang="en-US" altLang="ko-KR" sz="2400" b="1" dirty="0" smtClean="0"/>
              <a:t>- </a:t>
            </a:r>
            <a:r>
              <a:rPr lang="ko-KR" altLang="en-US" sz="2400" dirty="0" err="1"/>
              <a:t>합성곱</a:t>
            </a:r>
            <a:r>
              <a:rPr lang="ko-KR" altLang="en-US" sz="2400" dirty="0"/>
              <a:t> 연산을 사용하지 않고</a:t>
            </a:r>
            <a:r>
              <a:rPr lang="en-US" altLang="ko-KR" sz="2400" dirty="0"/>
              <a:t>, </a:t>
            </a:r>
            <a:r>
              <a:rPr lang="ko-KR" altLang="en-US" sz="2400" dirty="0"/>
              <a:t>단순한 트랜스포머 블록으로 구성</a:t>
            </a:r>
            <a:endParaRPr lang="ko-KR" altLang="en-US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r>
              <a:rPr lang="ko-KR" altLang="en-US" sz="2400" b="1" dirty="0"/>
              <a:t>대규모 </a:t>
            </a:r>
            <a:r>
              <a:rPr lang="ko-KR" altLang="en-US" sz="2400" b="1" dirty="0" err="1"/>
              <a:t>데이터셋에서의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성능 </a:t>
            </a:r>
            <a:r>
              <a:rPr lang="en-US" altLang="ko-KR" sz="2400" b="1" dirty="0" smtClean="0"/>
              <a:t>- </a:t>
            </a:r>
            <a:r>
              <a:rPr lang="ko-KR" altLang="en-US" sz="2400" dirty="0"/>
              <a:t>트랜스포머의 </a:t>
            </a:r>
            <a:r>
              <a:rPr lang="en-US" altLang="ko-KR" sz="2400" dirty="0" smtClean="0"/>
              <a:t>Self-Attention</a:t>
            </a:r>
            <a:r>
              <a:rPr lang="ko-KR" altLang="en-US" sz="2400" dirty="0" smtClean="0"/>
              <a:t>메커니즘이 </a:t>
            </a:r>
            <a:r>
              <a:rPr lang="ko-KR" altLang="en-US" sz="2400" dirty="0"/>
              <a:t>많은 양의 데이터를 효과적으로 </a:t>
            </a:r>
            <a:r>
              <a:rPr lang="ko-KR" altLang="en-US" sz="2400" dirty="0" smtClean="0"/>
              <a:t>학습 가능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283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sp>
        <p:nvSpPr>
          <p:cNvPr id="7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11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err="1" smtClean="0"/>
              <a:t>ViT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단점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486032" y="1457946"/>
            <a:ext cx="2075936" cy="477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354227" y="1472463"/>
            <a:ext cx="11609173" cy="5005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smtClean="0"/>
              <a:t>입력 </a:t>
            </a:r>
            <a:r>
              <a:rPr lang="ko-KR" altLang="en-US" sz="2400" dirty="0"/>
              <a:t>이미지의 모든 패치 간의 관계를 전역적으로 계산하기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계산 비용이 매우 큽니다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큰 </a:t>
            </a:r>
            <a:r>
              <a:rPr lang="ko-KR" altLang="en-US" sz="2400" dirty="0"/>
              <a:t>패치 크기에서 전역적인 정보를 놓칠 수 있다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b="1" dirty="0"/>
          </a:p>
          <a:p>
            <a:r>
              <a:rPr lang="ko-KR" altLang="en-US" sz="2400" dirty="0"/>
              <a:t>불충분한 데이터 양으로 학습을 하게 되면 </a:t>
            </a:r>
            <a:r>
              <a:rPr lang="en-US" altLang="ko-KR" sz="2400" dirty="0"/>
              <a:t>Inductive bias </a:t>
            </a:r>
            <a:r>
              <a:rPr lang="ko-KR" altLang="en-US" sz="2400" dirty="0"/>
              <a:t>의 부족으로 인해 </a:t>
            </a:r>
            <a:r>
              <a:rPr lang="ko-KR" altLang="en-US" sz="2400" dirty="0" smtClean="0"/>
              <a:t>일반화 </a:t>
            </a:r>
            <a:r>
              <a:rPr lang="ko-KR" altLang="en-US" sz="2400" dirty="0"/>
              <a:t>성능이 </a:t>
            </a:r>
            <a:r>
              <a:rPr lang="ko-KR" altLang="en-US" sz="2400" dirty="0" smtClean="0"/>
              <a:t>떨어지게 되어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대규모의 데이터가 요구된다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74647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79908" y="310129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 smtClean="0"/>
              <a:t>Swin</a:t>
            </a:r>
            <a:r>
              <a:rPr lang="en-US" altLang="ko-KR" sz="5400" b="1" dirty="0" smtClean="0"/>
              <a:t>-Transformer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12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18667" y="4250267"/>
            <a:ext cx="6773333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64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err="1" smtClean="0"/>
              <a:t>Swin</a:t>
            </a:r>
            <a:r>
              <a:rPr lang="en-US" altLang="ko-KR" b="1" dirty="0" smtClean="0"/>
              <a:t>-Transformer</a:t>
            </a:r>
            <a:r>
              <a:rPr lang="ko-KR" altLang="en-US" b="1" dirty="0" smtClean="0"/>
              <a:t>와 </a:t>
            </a:r>
            <a:r>
              <a:rPr lang="en-US" altLang="ko-KR" b="1" dirty="0" err="1" smtClean="0"/>
              <a:t>ViT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차이</a:t>
            </a:r>
            <a:endParaRPr lang="ko-KR" altLang="en-US" b="1" dirty="0"/>
          </a:p>
        </p:txBody>
      </p:sp>
      <p:sp>
        <p:nvSpPr>
          <p:cNvPr id="11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13</a:t>
            </a:r>
          </a:p>
        </p:txBody>
      </p:sp>
      <p:sp>
        <p:nvSpPr>
          <p:cNvPr id="12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277849"/>
            <a:ext cx="8528222" cy="511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Shifted Window</a:t>
            </a:r>
            <a:endParaRPr lang="ko-KR" altLang="en-US" b="1" dirty="0"/>
          </a:p>
        </p:txBody>
      </p:sp>
      <p:sp>
        <p:nvSpPr>
          <p:cNvPr id="11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14</a:t>
            </a:r>
          </a:p>
        </p:txBody>
      </p:sp>
      <p:sp>
        <p:nvSpPr>
          <p:cNvPr id="12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46" y="1350951"/>
            <a:ext cx="6933112" cy="26032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66454"/>
            <a:ext cx="8154538" cy="22482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810474"/>
            <a:ext cx="2924583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Relative position bias</a:t>
            </a:r>
            <a:endParaRPr lang="ko-KR" altLang="en-US" b="1" dirty="0"/>
          </a:p>
        </p:txBody>
      </p:sp>
      <p:sp>
        <p:nvSpPr>
          <p:cNvPr id="11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15</a:t>
            </a:r>
          </a:p>
        </p:txBody>
      </p:sp>
      <p:sp>
        <p:nvSpPr>
          <p:cNvPr id="12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7837" y="1944130"/>
            <a:ext cx="92099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트랜스포머 모델에 들어가는 </a:t>
            </a:r>
            <a:r>
              <a:rPr lang="en-US" altLang="ko-KR" dirty="0" smtClean="0"/>
              <a:t>positional encoding</a:t>
            </a:r>
            <a:r>
              <a:rPr lang="ko-KR" altLang="en-US" dirty="0" smtClean="0"/>
              <a:t>을 사용하지 않는다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Self-attention </a:t>
            </a:r>
            <a:r>
              <a:rPr lang="ko-KR" altLang="en-US" dirty="0" smtClean="0"/>
              <a:t>계산에서 각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에 대한 상대적 위치 바이어스 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18" y="2821293"/>
            <a:ext cx="7830082" cy="10399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32" y="3715955"/>
            <a:ext cx="5572903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 err="1" smtClean="0"/>
              <a:t>Swin</a:t>
            </a:r>
            <a:r>
              <a:rPr lang="en-US" altLang="ko-KR" b="1" dirty="0" smtClean="0"/>
              <a:t>-transformer </a:t>
            </a:r>
            <a:r>
              <a:rPr lang="ko-KR" altLang="en-US" b="1" dirty="0" smtClean="0"/>
              <a:t>아키텍처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sp>
        <p:nvSpPr>
          <p:cNvPr id="11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16</a:t>
            </a:r>
          </a:p>
        </p:txBody>
      </p:sp>
      <p:sp>
        <p:nvSpPr>
          <p:cNvPr id="12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86" y="1779191"/>
            <a:ext cx="11182046" cy="373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17</a:t>
            </a:r>
          </a:p>
        </p:txBody>
      </p:sp>
      <p:sp>
        <p:nvSpPr>
          <p:cNvPr id="12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 smtClean="0"/>
              <a:t>Swin</a:t>
            </a:r>
            <a:r>
              <a:rPr lang="en-US" altLang="ko-KR" b="1" dirty="0" smtClean="0"/>
              <a:t>-transformer </a:t>
            </a:r>
            <a:r>
              <a:rPr lang="ko-KR" altLang="en-US" b="1" dirty="0" smtClean="0"/>
              <a:t>아키텍처</a:t>
            </a:r>
            <a:r>
              <a:rPr lang="en-US" altLang="ko-KR" b="1" dirty="0" smtClean="0"/>
              <a:t>(2)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89742"/>
            <a:ext cx="4219832" cy="4219832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4343400" y="1614616"/>
            <a:ext cx="7741508" cy="4566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/>
              <a:t>기존 </a:t>
            </a:r>
            <a:r>
              <a:rPr lang="en-US" altLang="ko-KR" sz="2400" b="1" dirty="0" smtClean="0"/>
              <a:t>MSA(Multi-Head self Attention)</a:t>
            </a:r>
          </a:p>
          <a:p>
            <a:pPr marL="0" indent="0">
              <a:buNone/>
            </a:pPr>
            <a:r>
              <a:rPr lang="en-US" altLang="ko-KR" sz="2400" b="1" dirty="0" smtClean="0"/>
              <a:t>-&gt;W-MSA(</a:t>
            </a:r>
            <a:r>
              <a:rPr lang="ko-KR" altLang="en-US" sz="2400" b="1" dirty="0" smtClean="0"/>
              <a:t>윈도우 기반 </a:t>
            </a:r>
            <a:r>
              <a:rPr lang="en-US" altLang="ko-KR" sz="2400" b="1" dirty="0" smtClean="0"/>
              <a:t>Multi-Head self Attention)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b="1" dirty="0" smtClean="0"/>
              <a:t>LN(Layer Normalization)</a:t>
            </a:r>
          </a:p>
          <a:p>
            <a:endParaRPr lang="en-US" altLang="ko-KR" sz="2400" b="1" dirty="0"/>
          </a:p>
          <a:p>
            <a:r>
              <a:rPr lang="en-US" altLang="ko-KR" sz="2400" b="1" dirty="0" smtClean="0"/>
              <a:t>MLP(2</a:t>
            </a:r>
            <a:r>
              <a:rPr lang="ko-KR" altLang="en-US" sz="2400" b="1" dirty="0" smtClean="0"/>
              <a:t>개의 </a:t>
            </a:r>
            <a:r>
              <a:rPr lang="en-US" altLang="ko-KR" sz="2400" b="1" dirty="0" smtClean="0"/>
              <a:t>linear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GELU</a:t>
            </a:r>
            <a:r>
              <a:rPr lang="ko-KR" altLang="en-US" sz="2400" b="1" dirty="0" smtClean="0"/>
              <a:t>함수 포함</a:t>
            </a:r>
            <a:r>
              <a:rPr lang="en-US" altLang="ko-KR" sz="2400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b="1" dirty="0" err="1" smtClean="0"/>
              <a:t>Gelu</a:t>
            </a:r>
            <a:r>
              <a:rPr lang="en-US" altLang="ko-KR" b="1" dirty="0" smtClean="0"/>
              <a:t>(Gaussian Error Linear Unit)</a:t>
            </a:r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642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79908" y="310129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/>
              <a:t>구현 결과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18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18667" y="4250267"/>
            <a:ext cx="6773333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65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19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89" y="0"/>
            <a:ext cx="8668094" cy="6823142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97867" y="365125"/>
            <a:ext cx="10515600" cy="690789"/>
          </a:xfrm>
        </p:spPr>
        <p:txBody>
          <a:bodyPr>
            <a:normAutofit/>
          </a:bodyPr>
          <a:lstStyle/>
          <a:p>
            <a:r>
              <a:rPr lang="ko-KR" altLang="en-US" sz="2800" b="1" smtClean="0"/>
              <a:t>핵심코드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789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90600" y="2126306"/>
            <a:ext cx="49447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ViT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-Transformer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구현결과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QnA</a:t>
            </a:r>
            <a:endParaRPr lang="en-US" altLang="ko-KR" dirty="0" smtClean="0"/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187543" y="160053"/>
            <a:ext cx="2743200" cy="392378"/>
          </a:xfrm>
        </p:spPr>
        <p:txBody>
          <a:bodyPr/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5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295400" y="2282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6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20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70" y="149630"/>
            <a:ext cx="4524154" cy="33931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68" y="3248024"/>
            <a:ext cx="4524156" cy="33931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59" y="149630"/>
            <a:ext cx="4524156" cy="339311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0"/>
          <a:stretch/>
        </p:blipFill>
        <p:spPr>
          <a:xfrm>
            <a:off x="5709460" y="3279373"/>
            <a:ext cx="4515048" cy="335202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97867" y="365125"/>
            <a:ext cx="10515600" cy="690789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결과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334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16135" y="310129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Reference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21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18667" y="4250267"/>
            <a:ext cx="6773333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7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5350" y="1247775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22</a:t>
            </a:r>
            <a:endParaRPr lang="ko-KR" altLang="en-US" sz="2000" b="1" dirty="0"/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54227" y="1472463"/>
            <a:ext cx="11609173" cy="5005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err="1" smtClean="0"/>
              <a:t>ViT</a:t>
            </a:r>
            <a:r>
              <a:rPr lang="en-US" altLang="ko-KR" sz="2400" b="1" dirty="0"/>
              <a:t>(</a:t>
            </a:r>
            <a:r>
              <a:rPr lang="en-US" altLang="ko-KR" sz="2400" b="1" dirty="0" smtClean="0"/>
              <a:t>AN </a:t>
            </a:r>
            <a:r>
              <a:rPr lang="en-US" altLang="ko-KR" sz="2400" b="1" dirty="0"/>
              <a:t>IMAGE IS WORTH 16X16 WORDS: TRANSFORMERS FOR IMAGE RECOGNITION AT SCALE</a:t>
            </a:r>
            <a:r>
              <a:rPr lang="en-US" altLang="ko-KR" sz="2400" b="1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   Alexey </a:t>
            </a:r>
            <a:r>
              <a:rPr lang="en-US" altLang="ko-KR" sz="1800" dirty="0" err="1" smtClean="0"/>
              <a:t>Dosovitskiy</a:t>
            </a:r>
            <a:r>
              <a:rPr lang="en-US" altLang="ko-KR" sz="1800" dirty="0" smtClean="0"/>
              <a:t>/ 3 JUN 2021</a:t>
            </a:r>
          </a:p>
          <a:p>
            <a:endParaRPr lang="en-US" altLang="ko-KR" sz="2400" dirty="0"/>
          </a:p>
          <a:p>
            <a:r>
              <a:rPr lang="en-US" altLang="ko-KR" sz="2400" b="1" dirty="0" err="1"/>
              <a:t>Swin</a:t>
            </a:r>
            <a:r>
              <a:rPr lang="en-US" altLang="ko-KR" sz="2400" b="1" dirty="0"/>
              <a:t> Transformer: Hierarchical Vision Transformer using Shifted </a:t>
            </a:r>
            <a:r>
              <a:rPr lang="en-US" altLang="ko-KR" sz="2400" b="1" dirty="0" smtClean="0"/>
              <a:t>Windows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1800" dirty="0" err="1" smtClean="0"/>
              <a:t>Ze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Liu†* </a:t>
            </a:r>
            <a:r>
              <a:rPr lang="en-US" altLang="ko-KR" sz="1800" dirty="0" err="1"/>
              <a:t>Yutong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Lin/ 17 AUG 2021</a:t>
            </a:r>
            <a:endParaRPr lang="en-US" altLang="ko-KR" sz="18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b="1" dirty="0" smtClean="0"/>
          </a:p>
          <a:p>
            <a:endParaRPr lang="en-US" altLang="ko-KR" b="1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Reference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9226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06685" y="304414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Q&amp;A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23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18667" y="4250267"/>
            <a:ext cx="6773333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73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79908" y="310129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Vision-Transformer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18667" y="4250267"/>
            <a:ext cx="6773333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5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500595" y="146900"/>
            <a:ext cx="10515600" cy="1325563"/>
          </a:xfrm>
        </p:spPr>
        <p:txBody>
          <a:bodyPr/>
          <a:lstStyle/>
          <a:p>
            <a:r>
              <a:rPr lang="ko-KR" altLang="en-US" b="1" dirty="0" smtClean="0"/>
              <a:t>기존 </a:t>
            </a:r>
            <a:r>
              <a:rPr lang="en-US" altLang="ko-KR" b="1" dirty="0" smtClean="0"/>
              <a:t>computer vision </a:t>
            </a:r>
            <a:r>
              <a:rPr lang="ko-KR" altLang="en-US" b="1" dirty="0" smtClean="0"/>
              <a:t>모델</a:t>
            </a:r>
            <a:endParaRPr lang="ko-KR" altLang="en-US" b="1" dirty="0"/>
          </a:p>
        </p:txBody>
      </p:sp>
      <p:sp>
        <p:nvSpPr>
          <p:cNvPr id="4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4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54227" y="1472463"/>
            <a:ext cx="11609173" cy="5005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 smtClean="0"/>
              <a:t>Parmar</a:t>
            </a:r>
            <a:r>
              <a:rPr lang="en-US" altLang="ko-KR" dirty="0" smtClean="0"/>
              <a:t> : </a:t>
            </a:r>
            <a:r>
              <a:rPr lang="en-US" altLang="ko-KR" sz="2400" dirty="0" smtClean="0"/>
              <a:t>Attention</a:t>
            </a:r>
            <a:r>
              <a:rPr lang="ko-KR" altLang="en-US" sz="2400" dirty="0" smtClean="0"/>
              <a:t>을 전역적으로 </a:t>
            </a:r>
            <a:r>
              <a:rPr lang="ko-KR" altLang="en-US" sz="2400" dirty="0"/>
              <a:t>적용하는 대신 각 쿼리 픽셀에 대해 </a:t>
            </a:r>
            <a:r>
              <a:rPr lang="en-US" altLang="ko-KR" sz="2400" dirty="0" smtClean="0"/>
              <a:t>local neighborhood</a:t>
            </a:r>
            <a:r>
              <a:rPr lang="ko-KR" altLang="en-US" sz="2400" dirty="0" smtClean="0"/>
              <a:t>에만 </a:t>
            </a:r>
            <a:r>
              <a:rPr lang="ko-KR" altLang="en-US" sz="2400" dirty="0"/>
              <a:t>적용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en-US" altLang="ko-KR" b="1" dirty="0" err="1" smtClean="0"/>
              <a:t>Sparse_transformer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weissenborn</a:t>
            </a:r>
            <a:r>
              <a:rPr lang="en-US" altLang="ko-KR" b="1" dirty="0"/>
              <a:t> </a:t>
            </a:r>
            <a:r>
              <a:rPr lang="en-US" altLang="ko-KR" dirty="0" smtClean="0"/>
              <a:t>: </a:t>
            </a:r>
            <a:r>
              <a:rPr lang="en-US" altLang="ko-KR" sz="2400" dirty="0" smtClean="0"/>
              <a:t>attention </a:t>
            </a:r>
            <a:r>
              <a:rPr lang="ko-KR" altLang="en-US" sz="2400" dirty="0" smtClean="0"/>
              <a:t>범위를 </a:t>
            </a:r>
            <a:r>
              <a:rPr lang="en-US" altLang="ko-KR" sz="2400" dirty="0" err="1" smtClean="0"/>
              <a:t>scailing</a:t>
            </a:r>
            <a:r>
              <a:rPr lang="ko-KR" altLang="en-US" sz="2400" dirty="0" smtClean="0"/>
              <a:t>하는 방식으로 </a:t>
            </a:r>
            <a:r>
              <a:rPr lang="en-US" altLang="ko-KR" sz="2400" dirty="0" smtClean="0"/>
              <a:t>self-attention</a:t>
            </a:r>
            <a:r>
              <a:rPr lang="ko-KR" altLang="en-US" sz="2400" dirty="0" smtClean="0"/>
              <a:t>적용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en-US" altLang="ko-KR" b="1" dirty="0" err="1" smtClean="0"/>
              <a:t>Cordonier</a:t>
            </a:r>
            <a:r>
              <a:rPr lang="en-US" altLang="ko-KR" b="1" dirty="0" smtClean="0"/>
              <a:t> : </a:t>
            </a:r>
            <a:r>
              <a:rPr lang="ko-KR" altLang="en-US" sz="2400" dirty="0" smtClean="0"/>
              <a:t>이미지를 </a:t>
            </a:r>
            <a:r>
              <a:rPr lang="en-US" altLang="ko-KR" sz="2400" dirty="0" smtClean="0"/>
              <a:t>2x2</a:t>
            </a:r>
            <a:r>
              <a:rPr lang="ko-KR" altLang="en-US" sz="2400" dirty="0" smtClean="0"/>
              <a:t>패치로 쪼갠 후 </a:t>
            </a:r>
            <a:r>
              <a:rPr lang="en-US" altLang="ko-KR" sz="2400" dirty="0" smtClean="0"/>
              <a:t>self-attention </a:t>
            </a:r>
            <a:r>
              <a:rPr lang="ko-KR" altLang="en-US" sz="2400" dirty="0" smtClean="0"/>
              <a:t>적용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8317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err="1" smtClean="0"/>
              <a:t>ViT</a:t>
            </a:r>
            <a:r>
              <a:rPr lang="en-US" altLang="ko-KR" b="1" dirty="0" smtClean="0"/>
              <a:t>(Vision-Transformer)</a:t>
            </a:r>
            <a:endParaRPr lang="ko-KR" altLang="en-US" b="1" dirty="0"/>
          </a:p>
        </p:txBody>
      </p:sp>
      <p:sp>
        <p:nvSpPr>
          <p:cNvPr id="11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5</a:t>
            </a:r>
          </a:p>
        </p:txBody>
      </p:sp>
      <p:sp>
        <p:nvSpPr>
          <p:cNvPr id="12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865" y="1348240"/>
            <a:ext cx="7077912" cy="500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err="1" smtClean="0"/>
              <a:t>ViT</a:t>
            </a:r>
            <a:r>
              <a:rPr lang="en-US" altLang="ko-KR" b="1" dirty="0" smtClean="0"/>
              <a:t>(Vision-Transformer)</a:t>
            </a:r>
            <a:endParaRPr lang="ko-KR" altLang="en-US" b="1" dirty="0"/>
          </a:p>
        </p:txBody>
      </p:sp>
      <p:sp>
        <p:nvSpPr>
          <p:cNvPr id="11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6</a:t>
            </a:r>
          </a:p>
        </p:txBody>
      </p:sp>
      <p:sp>
        <p:nvSpPr>
          <p:cNvPr id="12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05" y="2607063"/>
            <a:ext cx="9259592" cy="25340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30875" y="1697468"/>
            <a:ext cx="66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패치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1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err="1" smtClean="0"/>
              <a:t>ViT</a:t>
            </a:r>
            <a:r>
              <a:rPr lang="en-US" altLang="ko-KR" b="1" dirty="0" smtClean="0"/>
              <a:t>(Vision-Transformer)</a:t>
            </a:r>
            <a:endParaRPr lang="ko-KR" altLang="en-US" b="1" dirty="0"/>
          </a:p>
        </p:txBody>
      </p:sp>
      <p:sp>
        <p:nvSpPr>
          <p:cNvPr id="11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7</a:t>
            </a:r>
          </a:p>
        </p:txBody>
      </p:sp>
      <p:sp>
        <p:nvSpPr>
          <p:cNvPr id="12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0" y="1294173"/>
            <a:ext cx="8145012" cy="28197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4316"/>
            <a:ext cx="9250066" cy="2534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24800" y="2141838"/>
            <a:ext cx="3847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-&gt;Positional Encoding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93211" y="5074508"/>
            <a:ext cx="3470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-&gt; MLP HEAD</a:t>
            </a:r>
            <a:r>
              <a:rPr lang="ko-KR" altLang="en-US" dirty="0" smtClean="0"/>
              <a:t>로 들어가는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8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err="1" smtClean="0"/>
              <a:t>ViT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아키텍처</a:t>
            </a:r>
            <a:endParaRPr lang="ko-KR" altLang="en-US" b="1" dirty="0"/>
          </a:p>
        </p:txBody>
      </p:sp>
      <p:sp>
        <p:nvSpPr>
          <p:cNvPr id="11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8</a:t>
            </a:r>
          </a:p>
        </p:txBody>
      </p:sp>
      <p:sp>
        <p:nvSpPr>
          <p:cNvPr id="12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07" y="1374080"/>
            <a:ext cx="9716856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err="1" smtClean="0"/>
              <a:t>ViT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데이터셋</a:t>
            </a:r>
            <a:endParaRPr lang="ko-KR" altLang="en-US" b="1" dirty="0"/>
          </a:p>
        </p:txBody>
      </p:sp>
      <p:sp>
        <p:nvSpPr>
          <p:cNvPr id="11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9</a:t>
            </a:r>
            <a:endParaRPr lang="en-US" altLang="ko-KR" sz="2000" b="1" dirty="0" smtClean="0"/>
          </a:p>
        </p:txBody>
      </p:sp>
      <p:sp>
        <p:nvSpPr>
          <p:cNvPr id="12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23 May 2024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0" y="1425146"/>
            <a:ext cx="11914920" cy="458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2909</TotalTime>
  <Words>376</Words>
  <Application>Microsoft Office PowerPoint</Application>
  <PresentationFormat>와이드스크린</PresentationFormat>
  <Paragraphs>129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Swin-Transformer</vt:lpstr>
      <vt:lpstr>목차</vt:lpstr>
      <vt:lpstr>PowerPoint 프레젠테이션</vt:lpstr>
      <vt:lpstr>기존 computer vision 모델</vt:lpstr>
      <vt:lpstr>ViT(Vision-Transformer)</vt:lpstr>
      <vt:lpstr>ViT(Vision-Transformer)</vt:lpstr>
      <vt:lpstr>ViT(Vision-Transformer)</vt:lpstr>
      <vt:lpstr>ViT 아키텍처</vt:lpstr>
      <vt:lpstr>ViT 데이터셋</vt:lpstr>
      <vt:lpstr>ViT 장점</vt:lpstr>
      <vt:lpstr>ViT 단점</vt:lpstr>
      <vt:lpstr>PowerPoint 프레젠테이션</vt:lpstr>
      <vt:lpstr>Swin-Transformer와 ViT 차이</vt:lpstr>
      <vt:lpstr>Shifted Window</vt:lpstr>
      <vt:lpstr>Relative position bias</vt:lpstr>
      <vt:lpstr>Swin-transformer 아키텍처(1)</vt:lpstr>
      <vt:lpstr>PowerPoint 프레젠테이션</vt:lpstr>
      <vt:lpstr>PowerPoint 프레젠테이션</vt:lpstr>
      <vt:lpstr>핵심코드</vt:lpstr>
      <vt:lpstr>결과</vt:lpstr>
      <vt:lpstr>PowerPoint 프레젠테이션</vt:lpstr>
      <vt:lpstr>Reference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 R-CNN</dc:title>
  <dc:creator>ed</dc:creator>
  <cp:lastModifiedBy>ROOT</cp:lastModifiedBy>
  <cp:revision>110</cp:revision>
  <dcterms:created xsi:type="dcterms:W3CDTF">2024-05-11T08:15:04Z</dcterms:created>
  <dcterms:modified xsi:type="dcterms:W3CDTF">2024-06-10T00:54:02Z</dcterms:modified>
</cp:coreProperties>
</file>