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2" r:id="rId5"/>
    <p:sldId id="263" r:id="rId6"/>
    <p:sldId id="258" r:id="rId7"/>
    <p:sldId id="261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2" autoAdjust="0"/>
    <p:restoredTop sz="94660"/>
  </p:normalViewPr>
  <p:slideViewPr>
    <p:cSldViewPr snapToGrid="0">
      <p:cViewPr>
        <p:scale>
          <a:sx n="90" d="100"/>
          <a:sy n="90" d="100"/>
        </p:scale>
        <p:origin x="67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26530-0D36-5048-9804-65B428D0A00E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B8990-3439-1742-8B42-D5BCB4775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4E368945-75BC-4083-82E6-8E35D3870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Υπότιτλος 2">
            <a:extLst>
              <a:ext uri="{FF2B5EF4-FFF2-40B4-BE49-F238E27FC236}">
                <a16:creationId xmlns="" xmlns:a16="http://schemas.microsoft.com/office/drawing/2014/main" id="{4D6F9BA0-34A2-4A29-9A1E-406C941C1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8184D9F6-C5D8-43B8-AFD7-5B30D18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82B3EDF9-1DD3-4C1A-BE96-9F8DC18E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6BF5056A-D5B5-4B63-88C5-CE831EDA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69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64C8864F-2CCF-40CD-8685-0E0EB9A8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="" xmlns:a16="http://schemas.microsoft.com/office/drawing/2014/main" id="{2EE6BCAD-D451-488E-957F-4C5A0845F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BDE90967-F9FF-41CD-919E-B44AD042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83017C73-17F6-4A49-BA7C-3127201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6C0C899D-DB0F-4278-94E6-6E389E3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03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="" xmlns:a16="http://schemas.microsoft.com/office/drawing/2014/main" id="{3164B34B-BD83-4FC7-891B-DD6A4451B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="" xmlns:a16="http://schemas.microsoft.com/office/drawing/2014/main" id="{6DEDAED9-E83E-46C8-8F4C-7D7A534F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DA9329F5-EF75-4346-9FD8-5716CC75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C609D524-6BBB-4C97-B603-7ADC9461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6CBE241B-0142-460A-8CAF-7DE789B5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9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D6D5C37E-42B3-4937-BDBE-5B095A1B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19A0AE17-FD44-440E-8C8B-CA8F5BE4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B903EED8-2290-47CD-B70A-3FCF3182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40A1A556-471B-4986-BF4D-24F2D007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7EDF6F1D-5001-4512-8ECD-1F738CC1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FF8CA575-77E9-4A11-969E-AC80999A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4BFB07DB-BDB1-4470-88E5-08B59A7B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19BE512E-D62C-413C-8639-917630F5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9A3E211B-440E-4DBC-B555-61653192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DA3433D9-D61A-48EF-91FB-E795E928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3DF61A1E-8DF9-4745-816E-C541336B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91029C7E-AC36-4AE6-9D38-D28CF243B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="" xmlns:a16="http://schemas.microsoft.com/office/drawing/2014/main" id="{20CE13D4-95C6-44BE-8ABB-1AEDFDFBB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086D5A5C-7B2B-4E74-9DAF-A7A05056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6B75FC39-072C-4252-866C-F346194F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BD210578-4948-419F-9540-BF07CCD6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8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8A02BF72-DF23-4855-AEA7-964FD8C1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482EC6C6-008E-468C-8A07-7D13CFF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="" xmlns:a16="http://schemas.microsoft.com/office/drawing/2014/main" id="{05BA26AA-B82D-42AF-9F28-ACC8A2FA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5" name="Θέση κειμένου 4">
            <a:extLst>
              <a:ext uri="{FF2B5EF4-FFF2-40B4-BE49-F238E27FC236}">
                <a16:creationId xmlns="" xmlns:a16="http://schemas.microsoft.com/office/drawing/2014/main" id="{0DBC4E25-39A7-4C6A-9D0E-98049BDBF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="" xmlns:a16="http://schemas.microsoft.com/office/drawing/2014/main" id="{8E380165-B4AE-4F71-933D-3F6EC83EF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="" xmlns:a16="http://schemas.microsoft.com/office/drawing/2014/main" id="{CAAF2E8E-694C-4247-A1DE-48427427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="" xmlns:a16="http://schemas.microsoft.com/office/drawing/2014/main" id="{12452027-0A43-4325-B050-586B5733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="" xmlns:a16="http://schemas.microsoft.com/office/drawing/2014/main" id="{1861A282-49FB-479C-8BCA-95A9B6DD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6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C8273E34-4366-4FDB-ACD4-9FA16900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="" xmlns:a16="http://schemas.microsoft.com/office/drawing/2014/main" id="{EBE3C4CB-7155-4F1D-8737-789FD54A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="" xmlns:a16="http://schemas.microsoft.com/office/drawing/2014/main" id="{04DFE7B0-17D0-4297-820E-4604855D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="" xmlns:a16="http://schemas.microsoft.com/office/drawing/2014/main" id="{ED098503-83F2-497F-AF06-2C23A6A5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07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="" xmlns:a16="http://schemas.microsoft.com/office/drawing/2014/main" id="{FBDFD6E9-BE91-4976-A39C-0DED5C53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="" xmlns:a16="http://schemas.microsoft.com/office/drawing/2014/main" id="{EC41C053-6909-4826-B278-15AF5A7F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="" xmlns:a16="http://schemas.microsoft.com/office/drawing/2014/main" id="{E8DC70A5-926D-4821-B28A-770D83A1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6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BE5D484A-8B2E-4CF1-893A-86C2F8E6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="" xmlns:a16="http://schemas.microsoft.com/office/drawing/2014/main" id="{96FB32E3-8A5D-4EC9-B6D7-BBFA665B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F06E7F2E-15A7-4B39-BCBE-220FB3C43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0BCA8CB4-0100-4971-9C34-63E02A6D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343CB466-96E0-4C05-9E8F-3DC211A3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6E4494E3-73D8-4F66-B059-CDEB571C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4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="" xmlns:a16="http://schemas.microsoft.com/office/drawing/2014/main" id="{0A0A53C8-89A4-4205-A78A-F1CBD73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εικόνας 2">
            <a:extLst>
              <a:ext uri="{FF2B5EF4-FFF2-40B4-BE49-F238E27FC236}">
                <a16:creationId xmlns="" xmlns:a16="http://schemas.microsoft.com/office/drawing/2014/main" id="{7CC44A81-5207-4DAD-9C3D-093C3F81F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Θέση κειμένου 3">
            <a:extLst>
              <a:ext uri="{FF2B5EF4-FFF2-40B4-BE49-F238E27FC236}">
                <a16:creationId xmlns="" xmlns:a16="http://schemas.microsoft.com/office/drawing/2014/main" id="{37B468FF-3F25-4231-BD1E-F0638C6C2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="" xmlns:a16="http://schemas.microsoft.com/office/drawing/2014/main" id="{DF0D8F71-0A53-4504-81E9-2B96A21F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="" xmlns:a16="http://schemas.microsoft.com/office/drawing/2014/main" id="{ED647CEC-FE74-4857-AEA2-E0871E9F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="" xmlns:a16="http://schemas.microsoft.com/office/drawing/2014/main" id="{0345FEF0-224F-4D40-A222-056ED9E9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7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="" xmlns:a16="http://schemas.microsoft.com/office/drawing/2014/main" id="{721353EE-4590-4091-9395-7938F781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  <a:endParaRPr lang="en-GB"/>
          </a:p>
        </p:txBody>
      </p:sp>
      <p:sp>
        <p:nvSpPr>
          <p:cNvPr id="3" name="Θέση κειμένου 2">
            <a:extLst>
              <a:ext uri="{FF2B5EF4-FFF2-40B4-BE49-F238E27FC236}">
                <a16:creationId xmlns="" xmlns:a16="http://schemas.microsoft.com/office/drawing/2014/main" id="{356C1181-1AD7-4E08-B787-A1308B1C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GB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="" xmlns:a16="http://schemas.microsoft.com/office/drawing/2014/main" id="{2DCFE1C7-6E50-4A2A-B52D-98E44D758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D338-3FE1-4927-80EA-A841020F4BE5}" type="datetimeFigureOut">
              <a:rPr lang="en-GB" smtClean="0"/>
              <a:t>27/07/2017</a:t>
            </a:fld>
            <a:endParaRPr lang="en-GB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="" xmlns:a16="http://schemas.microsoft.com/office/drawing/2014/main" id="{47398232-EA4E-4071-A6DD-7A576F0D6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="" xmlns:a16="http://schemas.microsoft.com/office/drawing/2014/main" id="{81B5E4E2-F12D-4F7F-A617-640B1B78D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E70E-C0C8-4B06-A2DE-658E2A4EE6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Ορθογώνιο 182">
            <a:extLst>
              <a:ext uri="{FF2B5EF4-FFF2-40B4-BE49-F238E27FC236}">
                <a16:creationId xmlns="" xmlns:a16="http://schemas.microsoft.com/office/drawing/2014/main" id="{46ACE35A-8C2A-4BC4-AC97-CEDAB14FE0D5}"/>
              </a:ext>
            </a:extLst>
          </p:cNvPr>
          <p:cNvSpPr/>
          <p:nvPr/>
        </p:nvSpPr>
        <p:spPr>
          <a:xfrm>
            <a:off x="-3288693" y="264144"/>
            <a:ext cx="18239215" cy="5295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Εικόνα 7">
            <a:extLst>
              <a:ext uri="{FF2B5EF4-FFF2-40B4-BE49-F238E27FC236}">
                <a16:creationId xmlns="" xmlns:a16="http://schemas.microsoft.com/office/drawing/2014/main" id="{1392C1DE-2AFF-4CA3-A201-E26FAAA0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94" t="4667" r="5786" b="3599"/>
          <a:stretch/>
        </p:blipFill>
        <p:spPr>
          <a:xfrm>
            <a:off x="-2783315" y="1524516"/>
            <a:ext cx="485775" cy="647700"/>
          </a:xfrm>
          <a:prstGeom prst="rect">
            <a:avLst/>
          </a:prstGeom>
        </p:spPr>
      </p:pic>
      <p:sp>
        <p:nvSpPr>
          <p:cNvPr id="27" name="Ορθογώνιο 12">
            <a:extLst>
              <a:ext uri="{FF2B5EF4-FFF2-40B4-BE49-F238E27FC236}">
                <a16:creationId xmlns="" xmlns:a16="http://schemas.microsoft.com/office/drawing/2014/main" id="{4AAF24C0-2DB9-4271-9FFA-A6F10D61258B}"/>
              </a:ext>
            </a:extLst>
          </p:cNvPr>
          <p:cNvSpPr/>
          <p:nvPr/>
        </p:nvSpPr>
        <p:spPr>
          <a:xfrm>
            <a:off x="-1549400" y="131290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Browse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ToyLabs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Platform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Ορθογώνιο 16">
            <a:extLst>
              <a:ext uri="{FF2B5EF4-FFF2-40B4-BE49-F238E27FC236}">
                <a16:creationId xmlns="" xmlns:a16="http://schemas.microsoft.com/office/drawing/2014/main" id="{44A02439-D068-47EE-8BBB-82662F9423B2}"/>
              </a:ext>
            </a:extLst>
          </p:cNvPr>
          <p:cNvSpPr/>
          <p:nvPr/>
        </p:nvSpPr>
        <p:spPr>
          <a:xfrm>
            <a:off x="482600" y="131290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Land in Registration/Login Platform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Ορθογώνιο 54">
            <a:extLst>
              <a:ext uri="{FF2B5EF4-FFF2-40B4-BE49-F238E27FC236}">
                <a16:creationId xmlns="" xmlns:a16="http://schemas.microsoft.com/office/drawing/2014/main" id="{3C78C11E-8070-4CE3-9003-13757731FE50}"/>
              </a:ext>
            </a:extLst>
          </p:cNvPr>
          <p:cNvSpPr/>
          <p:nvPr/>
        </p:nvSpPr>
        <p:spPr>
          <a:xfrm>
            <a:off x="3284391" y="3334866"/>
            <a:ext cx="1893094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Register providing basic Profile Information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Ορθογώνιο 55">
            <a:extLst>
              <a:ext uri="{FF2B5EF4-FFF2-40B4-BE49-F238E27FC236}">
                <a16:creationId xmlns="" xmlns:a16="http://schemas.microsoft.com/office/drawing/2014/main" id="{1ECC7276-E756-49C3-B342-AEBF1FA60355}"/>
              </a:ext>
            </a:extLst>
          </p:cNvPr>
          <p:cNvSpPr/>
          <p:nvPr/>
        </p:nvSpPr>
        <p:spPr>
          <a:xfrm>
            <a:off x="5830915" y="3334866"/>
            <a:ext cx="1982055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Choose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Organisation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2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29" idx="3"/>
            <a:endCxn id="46" idx="1"/>
          </p:cNvCxnSpPr>
          <p:nvPr/>
        </p:nvCxnSpPr>
        <p:spPr>
          <a:xfrm flipV="1">
            <a:off x="2082800" y="1852955"/>
            <a:ext cx="816503" cy="47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12632820" y="279434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Edit Profile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Ορθογώνιο 61">
            <a:extLst>
              <a:ext uri="{FF2B5EF4-FFF2-40B4-BE49-F238E27FC236}">
                <a16:creationId xmlns="" xmlns:a16="http://schemas.microsoft.com/office/drawing/2014/main" id="{32912FE7-91C5-4AB1-B9D2-BCC5720DCFBB}"/>
              </a:ext>
            </a:extLst>
          </p:cNvPr>
          <p:cNvSpPr/>
          <p:nvPr/>
        </p:nvSpPr>
        <p:spPr>
          <a:xfrm>
            <a:off x="10467243" y="1312901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Browse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ToyLabs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Platform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Ευθύγραμμο βέλος σύνδεσης 27">
            <a:extLst>
              <a:ext uri="{FF2B5EF4-FFF2-40B4-BE49-F238E27FC236}">
                <a16:creationId xmlns="" xmlns:a16="http://schemas.microsoft.com/office/drawing/2014/main" id="{DBFB435F-66A5-4C9A-8107-4A9D86537391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5141069" y="1852955"/>
            <a:ext cx="5326174" cy="4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1542825" y="2133824"/>
            <a:ext cx="1481440" cy="2001691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Ευθύγραμμο βέλος σύνδεσης 149">
            <a:extLst>
              <a:ext uri="{FF2B5EF4-FFF2-40B4-BE49-F238E27FC236}">
                <a16:creationId xmlns="" xmlns:a16="http://schemas.microsoft.com/office/drawing/2014/main" id="{CCE67DDC-B0F8-457C-94CF-BD7A5AE00EE0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0800" y="1853426"/>
            <a:ext cx="431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Ορθογώνιο 181">
            <a:extLst>
              <a:ext uri="{FF2B5EF4-FFF2-40B4-BE49-F238E27FC236}">
                <a16:creationId xmlns="" xmlns:a16="http://schemas.microsoft.com/office/drawing/2014/main" id="{527510C4-C3CE-4072-ABE1-7556E2A03B46}"/>
              </a:ext>
            </a:extLst>
          </p:cNvPr>
          <p:cNvSpPr/>
          <p:nvPr/>
        </p:nvSpPr>
        <p:spPr>
          <a:xfrm>
            <a:off x="11267343" y="234821"/>
            <a:ext cx="3230563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Onboarding Process</a:t>
            </a:r>
            <a:endParaRPr lang="en-GB" dirty="0"/>
          </a:p>
        </p:txBody>
      </p:sp>
      <p:sp>
        <p:nvSpPr>
          <p:cNvPr id="46" name="Ορθογώνιο 156">
            <a:extLst>
              <a:ext uri="{FF2B5EF4-FFF2-40B4-BE49-F238E27FC236}">
                <a16:creationId xmlns="" xmlns:a16="http://schemas.microsoft.com/office/drawing/2014/main" id="{0EF2CF38-C725-4E56-86B4-065CC1B18288}"/>
              </a:ext>
            </a:extLst>
          </p:cNvPr>
          <p:cNvSpPr/>
          <p:nvPr/>
        </p:nvSpPr>
        <p:spPr>
          <a:xfrm>
            <a:off x="2899303" y="1307842"/>
            <a:ext cx="2241766" cy="10902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Provide Login Information (username/Password)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Ορθογώνιο 55">
            <a:extLst>
              <a:ext uri="{FF2B5EF4-FFF2-40B4-BE49-F238E27FC236}">
                <a16:creationId xmlns="" xmlns:a16="http://schemas.microsoft.com/office/drawing/2014/main" id="{1ECC7276-E756-49C3-B342-AEBF1FA60355}"/>
              </a:ext>
            </a:extLst>
          </p:cNvPr>
          <p:cNvSpPr/>
          <p:nvPr/>
        </p:nvSpPr>
        <p:spPr>
          <a:xfrm>
            <a:off x="8408662" y="2842270"/>
            <a:ext cx="1982055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Join Existing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Organisation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6" name="Ορθογώνιο 55">
            <a:extLst>
              <a:ext uri="{FF2B5EF4-FFF2-40B4-BE49-F238E27FC236}">
                <a16:creationId xmlns="" xmlns:a16="http://schemas.microsoft.com/office/drawing/2014/main" id="{1ECC7276-E756-49C3-B342-AEBF1FA60355}"/>
              </a:ext>
            </a:extLst>
          </p:cNvPr>
          <p:cNvSpPr/>
          <p:nvPr/>
        </p:nvSpPr>
        <p:spPr>
          <a:xfrm>
            <a:off x="8408662" y="4294161"/>
            <a:ext cx="1982055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Add a New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Organisation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9" name="Ευθύγραμμο βέλος σύνδεσης 27">
            <a:extLst>
              <a:ext uri="{FF2B5EF4-FFF2-40B4-BE49-F238E27FC236}">
                <a16:creationId xmlns="" xmlns:a16="http://schemas.microsoft.com/office/drawing/2014/main" id="{DBFB435F-66A5-4C9A-8107-4A9D86537391}"/>
              </a:ext>
            </a:extLst>
          </p:cNvPr>
          <p:cNvCxnSpPr>
            <a:cxnSpLocks/>
          </p:cNvCxnSpPr>
          <p:nvPr/>
        </p:nvCxnSpPr>
        <p:spPr>
          <a:xfrm>
            <a:off x="5141069" y="3914949"/>
            <a:ext cx="68984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812970" y="3382794"/>
            <a:ext cx="595692" cy="49259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31" idx="3"/>
            <a:endCxn id="66" idx="1"/>
          </p:cNvCxnSpPr>
          <p:nvPr/>
        </p:nvCxnSpPr>
        <p:spPr>
          <a:xfrm>
            <a:off x="7812970" y="3875390"/>
            <a:ext cx="595692" cy="95929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65" idx="3"/>
            <a:endCxn id="35" idx="2"/>
          </p:cNvCxnSpPr>
          <p:nvPr/>
        </p:nvCxnSpPr>
        <p:spPr>
          <a:xfrm flipV="1">
            <a:off x="10390717" y="2393949"/>
            <a:ext cx="876626" cy="988845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0390717" y="2423272"/>
            <a:ext cx="876626" cy="2411413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>
            <a:off x="12067443" y="1853425"/>
            <a:ext cx="1365477" cy="940917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endCxn id="35" idx="0"/>
          </p:cNvCxnSpPr>
          <p:nvPr/>
        </p:nvCxnSpPr>
        <p:spPr>
          <a:xfrm rot="10800000">
            <a:off x="11267344" y="1312902"/>
            <a:ext cx="2965677" cy="2021965"/>
          </a:xfrm>
          <a:prstGeom prst="bentConnector4">
            <a:avLst>
              <a:gd name="adj1" fmla="val -8775"/>
              <a:gd name="adj2" fmla="val 11130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35" idx="3"/>
            <a:endCxn id="31" idx="0"/>
          </p:cNvCxnSpPr>
          <p:nvPr/>
        </p:nvCxnSpPr>
        <p:spPr>
          <a:xfrm flipH="1">
            <a:off x="6821943" y="1853425"/>
            <a:ext cx="5245500" cy="1481441"/>
          </a:xfrm>
          <a:prstGeom prst="bentConnector4">
            <a:avLst>
              <a:gd name="adj1" fmla="val -4358"/>
              <a:gd name="adj2" fmla="val 5281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182">
            <a:extLst>
              <a:ext uri="{FF2B5EF4-FFF2-40B4-BE49-F238E27FC236}">
                <a16:creationId xmlns="" xmlns:a16="http://schemas.microsoft.com/office/drawing/2014/main" id="{46ACE35A-8C2A-4BC4-AC97-CEDAB14FE0D5}"/>
              </a:ext>
            </a:extLst>
          </p:cNvPr>
          <p:cNvSpPr/>
          <p:nvPr/>
        </p:nvSpPr>
        <p:spPr>
          <a:xfrm>
            <a:off x="-2314575" y="234821"/>
            <a:ext cx="16802100" cy="5295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Εικόνα 7">
            <a:extLst>
              <a:ext uri="{FF2B5EF4-FFF2-40B4-BE49-F238E27FC236}">
                <a16:creationId xmlns="" xmlns:a16="http://schemas.microsoft.com/office/drawing/2014/main" id="{1392C1DE-2AFF-4CA3-A201-E26FAAA0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94" t="4667" r="5786" b="3599"/>
          <a:stretch/>
        </p:blipFill>
        <p:spPr>
          <a:xfrm>
            <a:off x="-2024370" y="1607768"/>
            <a:ext cx="485775" cy="647700"/>
          </a:xfrm>
          <a:prstGeom prst="rect">
            <a:avLst/>
          </a:prstGeom>
        </p:spPr>
      </p:pic>
      <p:sp>
        <p:nvSpPr>
          <p:cNvPr id="6" name="Ορθογώνιο 12">
            <a:extLst>
              <a:ext uri="{FF2B5EF4-FFF2-40B4-BE49-F238E27FC236}">
                <a16:creationId xmlns="" xmlns:a16="http://schemas.microsoft.com/office/drawing/2014/main" id="{4AAF24C0-2DB9-4271-9FFA-A6F10D61258B}"/>
              </a:ext>
            </a:extLst>
          </p:cNvPr>
          <p:cNvSpPr/>
          <p:nvPr/>
        </p:nvSpPr>
        <p:spPr>
          <a:xfrm>
            <a:off x="-2115608" y="2355516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Create a New Product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Ορθογώνιο 16">
            <a:extLst>
              <a:ext uri="{FF2B5EF4-FFF2-40B4-BE49-F238E27FC236}">
                <a16:creationId xmlns="" xmlns:a16="http://schemas.microsoft.com/office/drawing/2014/main" id="{44A02439-D068-47EE-8BBB-82662F9423B2}"/>
              </a:ext>
            </a:extLst>
          </p:cNvPr>
          <p:cNvSpPr/>
          <p:nvPr/>
        </p:nvSpPr>
        <p:spPr>
          <a:xfrm>
            <a:off x="-101141" y="2355516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Enter Product Information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1499059" y="1842080"/>
            <a:ext cx="299867" cy="1053960"/>
          </a:xfrm>
          <a:prstGeom prst="bentConnector3">
            <a:avLst>
              <a:gd name="adj1" fmla="val 4523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12468118" y="2351964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Archive Product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Ορθογώνιο 61">
            <a:extLst>
              <a:ext uri="{FF2B5EF4-FFF2-40B4-BE49-F238E27FC236}">
                <a16:creationId xmlns="" xmlns:a16="http://schemas.microsoft.com/office/drawing/2014/main" id="{32912FE7-91C5-4AB1-B9D2-BCC5720DCFBB}"/>
              </a:ext>
            </a:extLst>
          </p:cNvPr>
          <p:cNvSpPr/>
          <p:nvPr/>
        </p:nvSpPr>
        <p:spPr>
          <a:xfrm>
            <a:off x="10112762" y="1293537"/>
            <a:ext cx="1652333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Close Design Version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1499059" y="2896040"/>
            <a:ext cx="376478" cy="983097"/>
          </a:xfrm>
          <a:prstGeom prst="bentConnector3">
            <a:avLst>
              <a:gd name="adj1" fmla="val 3482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9">
            <a:extLst>
              <a:ext uri="{FF2B5EF4-FFF2-40B4-BE49-F238E27FC236}">
                <a16:creationId xmlns="" xmlns:a16="http://schemas.microsoft.com/office/drawing/2014/main" id="{CCE67DDC-B0F8-457C-94CF-BD7A5AE00EE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-515408" y="2896040"/>
            <a:ext cx="41426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Ορθογώνιο 181">
            <a:extLst>
              <a:ext uri="{FF2B5EF4-FFF2-40B4-BE49-F238E27FC236}">
                <a16:creationId xmlns="" xmlns:a16="http://schemas.microsoft.com/office/drawing/2014/main" id="{527510C4-C3CE-4072-ABE1-7556E2A03B46}"/>
              </a:ext>
            </a:extLst>
          </p:cNvPr>
          <p:cNvSpPr/>
          <p:nvPr/>
        </p:nvSpPr>
        <p:spPr>
          <a:xfrm>
            <a:off x="11265026" y="257166"/>
            <a:ext cx="3230563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Management Process</a:t>
            </a:r>
            <a:endParaRPr lang="en-GB" dirty="0"/>
          </a:p>
        </p:txBody>
      </p:sp>
      <p:sp>
        <p:nvSpPr>
          <p:cNvPr id="17" name="Ορθογώνιο 156">
            <a:extLst>
              <a:ext uri="{FF2B5EF4-FFF2-40B4-BE49-F238E27FC236}">
                <a16:creationId xmlns="" xmlns:a16="http://schemas.microsoft.com/office/drawing/2014/main" id="{0EF2CF38-C725-4E56-86B4-065CC1B18288}"/>
              </a:ext>
            </a:extLst>
          </p:cNvPr>
          <p:cNvSpPr/>
          <p:nvPr/>
        </p:nvSpPr>
        <p:spPr>
          <a:xfrm>
            <a:off x="3878731" y="1293927"/>
            <a:ext cx="1627584" cy="10902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Create New Design Version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Ορθογώνιο 156">
            <a:extLst>
              <a:ext uri="{FF2B5EF4-FFF2-40B4-BE49-F238E27FC236}">
                <a16:creationId xmlns="" xmlns:a16="http://schemas.microsoft.com/office/drawing/2014/main" id="{0EF2CF38-C725-4E56-86B4-065CC1B18288}"/>
              </a:ext>
            </a:extLst>
          </p:cNvPr>
          <p:cNvSpPr/>
          <p:nvPr/>
        </p:nvSpPr>
        <p:spPr>
          <a:xfrm>
            <a:off x="5840051" y="1289338"/>
            <a:ext cx="1627584" cy="10902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Add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Design Collaborators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Ορθογώνιο 156">
            <a:extLst>
              <a:ext uri="{FF2B5EF4-FFF2-40B4-BE49-F238E27FC236}">
                <a16:creationId xmlns="" xmlns:a16="http://schemas.microsoft.com/office/drawing/2014/main" id="{0EF2CF38-C725-4E56-86B4-065CC1B18288}"/>
              </a:ext>
            </a:extLst>
          </p:cNvPr>
          <p:cNvSpPr/>
          <p:nvPr/>
        </p:nvSpPr>
        <p:spPr>
          <a:xfrm>
            <a:off x="8004282" y="1289338"/>
            <a:ext cx="1627584" cy="10902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Collaborate on Design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Ορθογώνιο 156">
            <a:extLst>
              <a:ext uri="{FF2B5EF4-FFF2-40B4-BE49-F238E27FC236}">
                <a16:creationId xmlns="" xmlns:a16="http://schemas.microsoft.com/office/drawing/2014/main" id="{0EF2CF38-C725-4E56-86B4-065CC1B18288}"/>
              </a:ext>
            </a:extLst>
          </p:cNvPr>
          <p:cNvSpPr/>
          <p:nvPr/>
        </p:nvSpPr>
        <p:spPr>
          <a:xfrm>
            <a:off x="1875537" y="3334024"/>
            <a:ext cx="1627584" cy="10902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Create New prototype Version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Ορθογώνιο 61">
            <a:extLst>
              <a:ext uri="{FF2B5EF4-FFF2-40B4-BE49-F238E27FC236}">
                <a16:creationId xmlns="" xmlns:a16="http://schemas.microsoft.com/office/drawing/2014/main" id="{32912FE7-91C5-4AB1-B9D2-BCC5720DCFBB}"/>
              </a:ext>
            </a:extLst>
          </p:cNvPr>
          <p:cNvSpPr/>
          <p:nvPr/>
        </p:nvSpPr>
        <p:spPr>
          <a:xfrm>
            <a:off x="8192966" y="3338223"/>
            <a:ext cx="1652333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Collaborate 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Prototype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Ορθογώνιο 156">
            <a:extLst>
              <a:ext uri="{FF2B5EF4-FFF2-40B4-BE49-F238E27FC236}">
                <a16:creationId xmlns="" xmlns:a16="http://schemas.microsoft.com/office/drawing/2014/main" id="{0EF2CF38-C725-4E56-86B4-065CC1B18288}"/>
              </a:ext>
            </a:extLst>
          </p:cNvPr>
          <p:cNvSpPr/>
          <p:nvPr/>
        </p:nvSpPr>
        <p:spPr>
          <a:xfrm>
            <a:off x="3920255" y="3334024"/>
            <a:ext cx="1627584" cy="10902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Add Prototype Collaborators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Ορθογώνιο 156">
            <a:extLst>
              <a:ext uri="{FF2B5EF4-FFF2-40B4-BE49-F238E27FC236}">
                <a16:creationId xmlns="" xmlns:a16="http://schemas.microsoft.com/office/drawing/2014/main" id="{0EF2CF38-C725-4E56-86B4-065CC1B18288}"/>
              </a:ext>
            </a:extLst>
          </p:cNvPr>
          <p:cNvSpPr/>
          <p:nvPr/>
        </p:nvSpPr>
        <p:spPr>
          <a:xfrm>
            <a:off x="6084486" y="3334024"/>
            <a:ext cx="1627584" cy="109022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Upload AR elements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Ορθογώνιο 61">
            <a:extLst>
              <a:ext uri="{FF2B5EF4-FFF2-40B4-BE49-F238E27FC236}">
                <a16:creationId xmlns="" xmlns:a16="http://schemas.microsoft.com/office/drawing/2014/main" id="{32912FE7-91C5-4AB1-B9D2-BCC5720DCFBB}"/>
              </a:ext>
            </a:extLst>
          </p:cNvPr>
          <p:cNvSpPr/>
          <p:nvPr/>
        </p:nvSpPr>
        <p:spPr>
          <a:xfrm>
            <a:off x="10234610" y="3338223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Close Prototype Version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Ορθογώνιο 16">
            <a:extLst>
              <a:ext uri="{FF2B5EF4-FFF2-40B4-BE49-F238E27FC236}">
                <a16:creationId xmlns="" xmlns:a16="http://schemas.microsoft.com/office/drawing/2014/main" id="{44A02439-D068-47EE-8BBB-82662F9423B2}"/>
              </a:ext>
            </a:extLst>
          </p:cNvPr>
          <p:cNvSpPr/>
          <p:nvPr/>
        </p:nvSpPr>
        <p:spPr>
          <a:xfrm>
            <a:off x="1798926" y="1301556"/>
            <a:ext cx="1652333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View Product Status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</p:cNvCxnSpPr>
          <p:nvPr/>
        </p:nvCxnSpPr>
        <p:spPr>
          <a:xfrm flipV="1">
            <a:off x="3451259" y="1829776"/>
            <a:ext cx="401291" cy="42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9631866" y="1834061"/>
            <a:ext cx="480896" cy="39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7467635" y="1834451"/>
            <a:ext cx="536647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506315" y="1839040"/>
            <a:ext cx="358992" cy="70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34" idx="3"/>
            <a:endCxn id="7" idx="2"/>
          </p:cNvCxnSpPr>
          <p:nvPr/>
        </p:nvCxnSpPr>
        <p:spPr>
          <a:xfrm flipH="1" flipV="1">
            <a:off x="698959" y="3436564"/>
            <a:ext cx="11135851" cy="442183"/>
          </a:xfrm>
          <a:prstGeom prst="bentConnector4">
            <a:avLst>
              <a:gd name="adj1" fmla="val -2053"/>
              <a:gd name="adj2" fmla="val -173938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3503121" y="3879137"/>
            <a:ext cx="41713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547839" y="3878747"/>
            <a:ext cx="536647" cy="39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7712070" y="3878747"/>
            <a:ext cx="480896" cy="39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</p:cNvCxnSpPr>
          <p:nvPr/>
        </p:nvCxnSpPr>
        <p:spPr>
          <a:xfrm>
            <a:off x="9845299" y="3878747"/>
            <a:ext cx="38931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>
            <a:off x="698959" y="1834061"/>
            <a:ext cx="11066136" cy="521455"/>
          </a:xfrm>
          <a:prstGeom prst="bentConnector4">
            <a:avLst>
              <a:gd name="adj1" fmla="val -2066"/>
              <a:gd name="adj2" fmla="val -14749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499059" y="2892488"/>
            <a:ext cx="10969059" cy="355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6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Ορθογώνιο 182">
            <a:extLst>
              <a:ext uri="{FF2B5EF4-FFF2-40B4-BE49-F238E27FC236}">
                <a16:creationId xmlns="" xmlns:a16="http://schemas.microsoft.com/office/drawing/2014/main" id="{46ACE35A-8C2A-4BC4-AC97-CEDAB14FE0D5}"/>
              </a:ext>
            </a:extLst>
          </p:cNvPr>
          <p:cNvSpPr/>
          <p:nvPr/>
        </p:nvSpPr>
        <p:spPr>
          <a:xfrm>
            <a:off x="-3048000" y="228600"/>
            <a:ext cx="17564100" cy="5295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Εικόνα 7">
            <a:extLst>
              <a:ext uri="{FF2B5EF4-FFF2-40B4-BE49-F238E27FC236}">
                <a16:creationId xmlns="" xmlns:a16="http://schemas.microsoft.com/office/drawing/2014/main" id="{1392C1DE-2AFF-4CA3-A201-E26FAAA0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94" t="4667" r="5786" b="3599"/>
          <a:stretch/>
        </p:blipFill>
        <p:spPr>
          <a:xfrm>
            <a:off x="-2783315" y="1524516"/>
            <a:ext cx="485775" cy="647700"/>
          </a:xfrm>
          <a:prstGeom prst="rect">
            <a:avLst/>
          </a:prstGeom>
        </p:spPr>
      </p:pic>
      <p:sp>
        <p:nvSpPr>
          <p:cNvPr id="13" name="Ορθογώνιο 12">
            <a:extLst>
              <a:ext uri="{FF2B5EF4-FFF2-40B4-BE49-F238E27FC236}">
                <a16:creationId xmlns="" xmlns:a16="http://schemas.microsoft.com/office/drawing/2014/main" id="{4AAF24C0-2DB9-4271-9FFA-A6F10D61258B}"/>
              </a:ext>
            </a:extLst>
          </p:cNvPr>
          <p:cNvSpPr/>
          <p:nvPr/>
        </p:nvSpPr>
        <p:spPr>
          <a:xfrm>
            <a:off x="-1549400" y="131290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Specify sources to retrieve data from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="" xmlns:a16="http://schemas.microsoft.com/office/drawing/2014/main" id="{EAB16A60-2F7B-43D5-8B2E-1E7457FEB6F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-2297540" y="1848366"/>
            <a:ext cx="748140" cy="5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Ορθογώνιο 16">
            <a:extLst>
              <a:ext uri="{FF2B5EF4-FFF2-40B4-BE49-F238E27FC236}">
                <a16:creationId xmlns="" xmlns:a16="http://schemas.microsoft.com/office/drawing/2014/main" id="{44A02439-D068-47EE-8BBB-82662F9423B2}"/>
              </a:ext>
            </a:extLst>
          </p:cNvPr>
          <p:cNvSpPr/>
          <p:nvPr/>
        </p:nvSpPr>
        <p:spPr>
          <a:xfrm>
            <a:off x="482600" y="131290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Specify keywords &amp; hashtags to monitor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Ορθογώνιο 54">
            <a:extLst>
              <a:ext uri="{FF2B5EF4-FFF2-40B4-BE49-F238E27FC236}">
                <a16:creationId xmlns="" xmlns:a16="http://schemas.microsoft.com/office/drawing/2014/main" id="{3C78C11E-8070-4CE3-9003-13757731FE50}"/>
              </a:ext>
            </a:extLst>
          </p:cNvPr>
          <p:cNvSpPr/>
          <p:nvPr/>
        </p:nvSpPr>
        <p:spPr>
          <a:xfrm>
            <a:off x="1885018" y="3226058"/>
            <a:ext cx="1893094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Create market set (group of products, brands, product types)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Ορθογώνιο 55">
            <a:extLst>
              <a:ext uri="{FF2B5EF4-FFF2-40B4-BE49-F238E27FC236}">
                <a16:creationId xmlns="" xmlns:a16="http://schemas.microsoft.com/office/drawing/2014/main" id="{1ECC7276-E756-49C3-B342-AEBF1FA60355}"/>
              </a:ext>
            </a:extLst>
          </p:cNvPr>
          <p:cNvSpPr/>
          <p:nvPr/>
        </p:nvSpPr>
        <p:spPr>
          <a:xfrm>
            <a:off x="5734050" y="1312902"/>
            <a:ext cx="1982055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Specify time period for retrieval of older content, per source 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>
            <a:off x="2082800" y="1853426"/>
            <a:ext cx="365125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Ευθύγραμμο βέλος σύνδεσης 27">
            <a:extLst>
              <a:ext uri="{FF2B5EF4-FFF2-40B4-BE49-F238E27FC236}">
                <a16:creationId xmlns="" xmlns:a16="http://schemas.microsoft.com/office/drawing/2014/main" id="{859E8222-AFD2-4564-A636-10E803250DB5}"/>
              </a:ext>
            </a:extLst>
          </p:cNvPr>
          <p:cNvCxnSpPr>
            <a:cxnSpLocks/>
            <a:stCxn id="157" idx="3"/>
            <a:endCxn id="56" idx="2"/>
          </p:cNvCxnSpPr>
          <p:nvPr/>
        </p:nvCxnSpPr>
        <p:spPr>
          <a:xfrm flipV="1">
            <a:off x="6399735" y="2393950"/>
            <a:ext cx="325343" cy="137263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10467243" y="130784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Review and validate settings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Ορθογώνιο 61">
            <a:extLst>
              <a:ext uri="{FF2B5EF4-FFF2-40B4-BE49-F238E27FC236}">
                <a16:creationId xmlns="" xmlns:a16="http://schemas.microsoft.com/office/drawing/2014/main" id="{32912FE7-91C5-4AB1-B9D2-BCC5720DCFBB}"/>
              </a:ext>
            </a:extLst>
          </p:cNvPr>
          <p:cNvSpPr/>
          <p:nvPr/>
        </p:nvSpPr>
        <p:spPr>
          <a:xfrm>
            <a:off x="8316913" y="130784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languages for content retrieval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Ορθογώνιο 64">
            <a:extLst>
              <a:ext uri="{FF2B5EF4-FFF2-40B4-BE49-F238E27FC236}">
                <a16:creationId xmlns="" xmlns:a16="http://schemas.microsoft.com/office/drawing/2014/main" id="{750AC968-CA63-4324-998A-32CE269D0DC1}"/>
              </a:ext>
            </a:extLst>
          </p:cNvPr>
          <p:cNvSpPr/>
          <p:nvPr/>
        </p:nvSpPr>
        <p:spPr>
          <a:xfrm>
            <a:off x="12676585" y="130784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Receive notification e-mail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7" name="Ευθύγραμμο βέλος σύνδεσης 27">
            <a:extLst>
              <a:ext uri="{FF2B5EF4-FFF2-40B4-BE49-F238E27FC236}">
                <a16:creationId xmlns="" xmlns:a16="http://schemas.microsoft.com/office/drawing/2014/main" id="{DBFB435F-66A5-4C9A-8107-4A9D86537391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 flipV="1">
            <a:off x="7716105" y="1848366"/>
            <a:ext cx="600808" cy="5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Ευθύγραμμο βέλος σύνδεσης 27">
            <a:extLst>
              <a:ext uri="{FF2B5EF4-FFF2-40B4-BE49-F238E27FC236}">
                <a16:creationId xmlns="" xmlns:a16="http://schemas.microsoft.com/office/drawing/2014/main" id="{0E21FA1F-5D93-4B81-97EB-46B343863FFB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9917113" y="1848366"/>
            <a:ext cx="55013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Ευθύγραμμο βέλος σύνδεσης 27">
            <a:extLst>
              <a:ext uri="{FF2B5EF4-FFF2-40B4-BE49-F238E27FC236}">
                <a16:creationId xmlns="" xmlns:a16="http://schemas.microsoft.com/office/drawing/2014/main" id="{86A65D2D-7A16-4227-B36B-B9EB73ABB4E5}"/>
              </a:ext>
            </a:extLst>
          </p:cNvPr>
          <p:cNvCxnSpPr>
            <a:cxnSpLocks/>
            <a:stCxn id="17" idx="2"/>
            <a:endCxn id="55" idx="1"/>
          </p:cNvCxnSpPr>
          <p:nvPr/>
        </p:nvCxnSpPr>
        <p:spPr>
          <a:xfrm rot="16200000" flipH="1">
            <a:off x="897543" y="2779107"/>
            <a:ext cx="1372632" cy="602318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Ευθύγραμμο βέλος σύνδεσης 149">
            <a:extLst>
              <a:ext uri="{FF2B5EF4-FFF2-40B4-BE49-F238E27FC236}">
                <a16:creationId xmlns="" xmlns:a16="http://schemas.microsoft.com/office/drawing/2014/main" id="{CCE67DDC-B0F8-457C-94CF-BD7A5AE00EE0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0800" y="1853426"/>
            <a:ext cx="4318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Ορθογώνιο 156">
            <a:extLst>
              <a:ext uri="{FF2B5EF4-FFF2-40B4-BE49-F238E27FC236}">
                <a16:creationId xmlns="" xmlns:a16="http://schemas.microsoft.com/office/drawing/2014/main" id="{0EF2CF38-C725-4E56-86B4-065CC1B18288}"/>
              </a:ext>
            </a:extLst>
          </p:cNvPr>
          <p:cNvSpPr/>
          <p:nvPr/>
        </p:nvSpPr>
        <p:spPr>
          <a:xfrm>
            <a:off x="4506641" y="3226058"/>
            <a:ext cx="1893094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Choose which market sets to use also as data retrieval settings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9" name="Ευθύγραμμο βέλος σύνδεσης 27">
            <a:extLst>
              <a:ext uri="{FF2B5EF4-FFF2-40B4-BE49-F238E27FC236}">
                <a16:creationId xmlns="" xmlns:a16="http://schemas.microsoft.com/office/drawing/2014/main" id="{805A61AA-D522-44EF-9E9D-D63454FABE95}"/>
              </a:ext>
            </a:extLst>
          </p:cNvPr>
          <p:cNvCxnSpPr>
            <a:cxnSpLocks/>
            <a:stCxn id="55" idx="3"/>
            <a:endCxn id="157" idx="1"/>
          </p:cNvCxnSpPr>
          <p:nvPr/>
        </p:nvCxnSpPr>
        <p:spPr>
          <a:xfrm>
            <a:off x="3778112" y="3766582"/>
            <a:ext cx="72852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Ευθύγραμμο βέλος σύνδεσης 27">
            <a:extLst>
              <a:ext uri="{FF2B5EF4-FFF2-40B4-BE49-F238E27FC236}">
                <a16:creationId xmlns="" xmlns:a16="http://schemas.microsoft.com/office/drawing/2014/main" id="{F5B36DF5-7479-4D26-8335-CBCA6D828397}"/>
              </a:ext>
            </a:extLst>
          </p:cNvPr>
          <p:cNvCxnSpPr>
            <a:cxnSpLocks/>
            <a:stCxn id="55" idx="3"/>
            <a:endCxn id="55" idx="2"/>
          </p:cNvCxnSpPr>
          <p:nvPr/>
        </p:nvCxnSpPr>
        <p:spPr>
          <a:xfrm flipH="1">
            <a:off x="2831565" y="3766582"/>
            <a:ext cx="946547" cy="540524"/>
          </a:xfrm>
          <a:prstGeom prst="bentConnector4">
            <a:avLst>
              <a:gd name="adj1" fmla="val -24151"/>
              <a:gd name="adj2" fmla="val 283266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Ευθύγραμμο βέλος σύνδεσης 27">
            <a:extLst>
              <a:ext uri="{FF2B5EF4-FFF2-40B4-BE49-F238E27FC236}">
                <a16:creationId xmlns="" xmlns:a16="http://schemas.microsoft.com/office/drawing/2014/main" id="{5EE882F2-B093-439C-AADD-9F627387EBB4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12067443" y="1848366"/>
            <a:ext cx="60914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Ορθογώνιο 181">
            <a:extLst>
              <a:ext uri="{FF2B5EF4-FFF2-40B4-BE49-F238E27FC236}">
                <a16:creationId xmlns="" xmlns:a16="http://schemas.microsoft.com/office/drawing/2014/main" id="{527510C4-C3CE-4072-ABE1-7556E2A03B46}"/>
              </a:ext>
            </a:extLst>
          </p:cNvPr>
          <p:cNvSpPr/>
          <p:nvPr/>
        </p:nvSpPr>
        <p:spPr>
          <a:xfrm>
            <a:off x="11267343" y="234821"/>
            <a:ext cx="3230563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Configuration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91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Ορθογώνιο 51">
            <a:extLst>
              <a:ext uri="{FF2B5EF4-FFF2-40B4-BE49-F238E27FC236}">
                <a16:creationId xmlns="" xmlns:a16="http://schemas.microsoft.com/office/drawing/2014/main" id="{A73E3EE3-15AD-48C9-9D38-7D97B246B297}"/>
              </a:ext>
            </a:extLst>
          </p:cNvPr>
          <p:cNvSpPr/>
          <p:nvPr/>
        </p:nvSpPr>
        <p:spPr>
          <a:xfrm>
            <a:off x="-3086100" y="-1009650"/>
            <a:ext cx="18592800" cy="613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Εικόνα 7">
            <a:extLst>
              <a:ext uri="{FF2B5EF4-FFF2-40B4-BE49-F238E27FC236}">
                <a16:creationId xmlns="" xmlns:a16="http://schemas.microsoft.com/office/drawing/2014/main" id="{1392C1DE-2AFF-4CA3-A201-E26FAAA0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94" t="4667" r="5786" b="3599"/>
          <a:stretch/>
        </p:blipFill>
        <p:spPr>
          <a:xfrm>
            <a:off x="-2783315" y="1524516"/>
            <a:ext cx="485775" cy="647700"/>
          </a:xfrm>
          <a:prstGeom prst="rect">
            <a:avLst/>
          </a:prstGeom>
        </p:spPr>
      </p:pic>
      <p:sp>
        <p:nvSpPr>
          <p:cNvPr id="13" name="Ορθογώνιο 12">
            <a:extLst>
              <a:ext uri="{FF2B5EF4-FFF2-40B4-BE49-F238E27FC236}">
                <a16:creationId xmlns="" xmlns:a16="http://schemas.microsoft.com/office/drawing/2014/main" id="{4AAF24C0-2DB9-4271-9FFA-A6F10D61258B}"/>
              </a:ext>
            </a:extLst>
          </p:cNvPr>
          <p:cNvSpPr/>
          <p:nvPr/>
        </p:nvSpPr>
        <p:spPr>
          <a:xfrm>
            <a:off x="-1377950" y="-350024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Enter simple search mode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="" xmlns:a16="http://schemas.microsoft.com/office/drawing/2014/main" id="{EAB16A60-2F7B-43D5-8B2E-1E7457FEB6F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-2297540" y="190500"/>
            <a:ext cx="919590" cy="16578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Ορθογώνιο 16">
            <a:extLst>
              <a:ext uri="{FF2B5EF4-FFF2-40B4-BE49-F238E27FC236}">
                <a16:creationId xmlns="" xmlns:a16="http://schemas.microsoft.com/office/drawing/2014/main" id="{44A02439-D068-47EE-8BBB-82662F9423B2}"/>
              </a:ext>
            </a:extLst>
          </p:cNvPr>
          <p:cNvSpPr/>
          <p:nvPr/>
        </p:nvSpPr>
        <p:spPr>
          <a:xfrm>
            <a:off x="596900" y="-350024"/>
            <a:ext cx="186055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Configure search terms/concepts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Ορθογώνιο 55">
            <a:extLst>
              <a:ext uri="{FF2B5EF4-FFF2-40B4-BE49-F238E27FC236}">
                <a16:creationId xmlns="" xmlns:a16="http://schemas.microsoft.com/office/drawing/2014/main" id="{1ECC7276-E756-49C3-B342-AEBF1FA60355}"/>
              </a:ext>
            </a:extLst>
          </p:cNvPr>
          <p:cNvSpPr/>
          <p:nvPr/>
        </p:nvSpPr>
        <p:spPr>
          <a:xfrm>
            <a:off x="3314700" y="1365458"/>
            <a:ext cx="2582863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Configure search parameters (time period, sources, languages, influencer mode)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>
            <a:off x="2457450" y="190500"/>
            <a:ext cx="857250" cy="17154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8638443" y="1360398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Apply filters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2" name="Ορθογώνιο 61">
            <a:extLst>
              <a:ext uri="{FF2B5EF4-FFF2-40B4-BE49-F238E27FC236}">
                <a16:creationId xmlns="" xmlns:a16="http://schemas.microsoft.com/office/drawing/2014/main" id="{32912FE7-91C5-4AB1-B9D2-BCC5720DCFBB}"/>
              </a:ext>
            </a:extLst>
          </p:cNvPr>
          <p:cNvSpPr/>
          <p:nvPr/>
        </p:nvSpPr>
        <p:spPr>
          <a:xfrm>
            <a:off x="6488113" y="1360398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Explore results through interactive charts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Ορθογώνιο 64">
            <a:extLst>
              <a:ext uri="{FF2B5EF4-FFF2-40B4-BE49-F238E27FC236}">
                <a16:creationId xmlns="" xmlns:a16="http://schemas.microsoft.com/office/drawing/2014/main" id="{750AC968-CA63-4324-998A-32CE269D0DC1}"/>
              </a:ext>
            </a:extLst>
          </p:cNvPr>
          <p:cNvSpPr/>
          <p:nvPr/>
        </p:nvSpPr>
        <p:spPr>
          <a:xfrm>
            <a:off x="10847784" y="1360398"/>
            <a:ext cx="2163366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Configure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visualisations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through predefined options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7" name="Ευθύγραμμο βέλος σύνδεσης 27">
            <a:extLst>
              <a:ext uri="{FF2B5EF4-FFF2-40B4-BE49-F238E27FC236}">
                <a16:creationId xmlns="" xmlns:a16="http://schemas.microsoft.com/office/drawing/2014/main" id="{DBFB435F-66A5-4C9A-8107-4A9D86537391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 flipV="1">
            <a:off x="5897563" y="1900922"/>
            <a:ext cx="590550" cy="5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Ευθύγραμμο βέλος σύνδεσης 27">
            <a:extLst>
              <a:ext uri="{FF2B5EF4-FFF2-40B4-BE49-F238E27FC236}">
                <a16:creationId xmlns="" xmlns:a16="http://schemas.microsoft.com/office/drawing/2014/main" id="{0E21FA1F-5D93-4B81-97EB-46B343863FFB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8088313" y="1900922"/>
            <a:ext cx="55013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Ευθύγραμμο βέλος σύνδεσης 149">
            <a:extLst>
              <a:ext uri="{FF2B5EF4-FFF2-40B4-BE49-F238E27FC236}">
                <a16:creationId xmlns="" xmlns:a16="http://schemas.microsoft.com/office/drawing/2014/main" id="{CCE67DDC-B0F8-457C-94CF-BD7A5AE00EE0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22250" y="190500"/>
            <a:ext cx="37465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Ευθύγραμμο βέλος σύνδεσης 27">
            <a:extLst>
              <a:ext uri="{FF2B5EF4-FFF2-40B4-BE49-F238E27FC236}">
                <a16:creationId xmlns="" xmlns:a16="http://schemas.microsoft.com/office/drawing/2014/main" id="{5EE882F2-B093-439C-AADD-9F627387EBB4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10238643" y="1900922"/>
            <a:ext cx="60914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Ορθογώνιο 22">
            <a:extLst>
              <a:ext uri="{FF2B5EF4-FFF2-40B4-BE49-F238E27FC236}">
                <a16:creationId xmlns="" xmlns:a16="http://schemas.microsoft.com/office/drawing/2014/main" id="{35754288-E661-4610-A430-6C35EF36BBCA}"/>
              </a:ext>
            </a:extLst>
          </p:cNvPr>
          <p:cNvSpPr/>
          <p:nvPr/>
        </p:nvSpPr>
        <p:spPr>
          <a:xfrm>
            <a:off x="-1377950" y="2879596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Enter comparative search mode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Ευθύγραμμο βέλος σύνδεσης 14">
            <a:extLst>
              <a:ext uri="{FF2B5EF4-FFF2-40B4-BE49-F238E27FC236}">
                <a16:creationId xmlns="" xmlns:a16="http://schemas.microsoft.com/office/drawing/2014/main" id="{F39FDF7C-D95E-4049-B86D-B101D9DD039A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-2297540" y="1848366"/>
            <a:ext cx="919590" cy="15717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Ορθογώνιο 34">
            <a:extLst>
              <a:ext uri="{FF2B5EF4-FFF2-40B4-BE49-F238E27FC236}">
                <a16:creationId xmlns="" xmlns:a16="http://schemas.microsoft.com/office/drawing/2014/main" id="{C0204102-8D74-48C5-96C3-357761031D16}"/>
              </a:ext>
            </a:extLst>
          </p:cNvPr>
          <p:cNvSpPr/>
          <p:nvPr/>
        </p:nvSpPr>
        <p:spPr>
          <a:xfrm>
            <a:off x="13400484" y="1360398"/>
            <a:ext cx="1858566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Save search (with filters &amp; preferences)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6" name="Ευθύγραμμο βέλος σύνδεσης 27">
            <a:extLst>
              <a:ext uri="{FF2B5EF4-FFF2-40B4-BE49-F238E27FC236}">
                <a16:creationId xmlns="" xmlns:a16="http://schemas.microsoft.com/office/drawing/2014/main" id="{16E7296F-D073-4D55-8E9F-0C0AE4D8B213}"/>
              </a:ext>
            </a:extLst>
          </p:cNvPr>
          <p:cNvCxnSpPr>
            <a:cxnSpLocks/>
            <a:stCxn id="65" idx="3"/>
            <a:endCxn id="35" idx="1"/>
          </p:cNvCxnSpPr>
          <p:nvPr/>
        </p:nvCxnSpPr>
        <p:spPr>
          <a:xfrm>
            <a:off x="13011150" y="1900922"/>
            <a:ext cx="38933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Ορθογώνιο 38">
            <a:extLst>
              <a:ext uri="{FF2B5EF4-FFF2-40B4-BE49-F238E27FC236}">
                <a16:creationId xmlns="" xmlns:a16="http://schemas.microsoft.com/office/drawing/2014/main" id="{5A1784AF-5AF2-4B3F-9C67-E9245D83514C}"/>
              </a:ext>
            </a:extLst>
          </p:cNvPr>
          <p:cNvSpPr/>
          <p:nvPr/>
        </p:nvSpPr>
        <p:spPr>
          <a:xfrm>
            <a:off x="596900" y="2884656"/>
            <a:ext cx="186055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Configure search terms/concepts</a:t>
            </a:r>
            <a:r>
              <a:rPr lang="el-G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to be compared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Ευθύγραμμο βέλος σύνδεσης 46">
            <a:extLst>
              <a:ext uri="{FF2B5EF4-FFF2-40B4-BE49-F238E27FC236}">
                <a16:creationId xmlns="" xmlns:a16="http://schemas.microsoft.com/office/drawing/2014/main" id="{A77F314C-0E9E-4CDC-A3E4-420FA239F661}"/>
              </a:ext>
            </a:extLst>
          </p:cNvPr>
          <p:cNvCxnSpPr>
            <a:cxnSpLocks/>
            <a:stCxn id="23" idx="3"/>
            <a:endCxn id="39" idx="1"/>
          </p:cNvCxnSpPr>
          <p:nvPr/>
        </p:nvCxnSpPr>
        <p:spPr>
          <a:xfrm>
            <a:off x="222250" y="3420120"/>
            <a:ext cx="374650" cy="5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Ευθύγραμμο βέλος σύνδεσης 27">
            <a:extLst>
              <a:ext uri="{FF2B5EF4-FFF2-40B4-BE49-F238E27FC236}">
                <a16:creationId xmlns="" xmlns:a16="http://schemas.microsoft.com/office/drawing/2014/main" id="{5E0B1C69-F6AF-4964-97D7-9C0C022EE335}"/>
              </a:ext>
            </a:extLst>
          </p:cNvPr>
          <p:cNvCxnSpPr>
            <a:cxnSpLocks/>
            <a:stCxn id="39" idx="3"/>
            <a:endCxn id="56" idx="1"/>
          </p:cNvCxnSpPr>
          <p:nvPr/>
        </p:nvCxnSpPr>
        <p:spPr>
          <a:xfrm flipV="1">
            <a:off x="2457450" y="1905982"/>
            <a:ext cx="857250" cy="151919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Ορθογώνιο 4">
            <a:extLst>
              <a:ext uri="{FF2B5EF4-FFF2-40B4-BE49-F238E27FC236}">
                <a16:creationId xmlns="" xmlns:a16="http://schemas.microsoft.com/office/drawing/2014/main" id="{15C3707A-5645-45E5-9ABD-DB449FA818E3}"/>
              </a:ext>
            </a:extLst>
          </p:cNvPr>
          <p:cNvSpPr/>
          <p:nvPr/>
        </p:nvSpPr>
        <p:spPr>
          <a:xfrm>
            <a:off x="12276137" y="-1009650"/>
            <a:ext cx="3230563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 Analysis Workflow</a:t>
            </a:r>
            <a:endParaRPr lang="en-GB" dirty="0"/>
          </a:p>
        </p:txBody>
      </p:sp>
      <p:sp>
        <p:nvSpPr>
          <p:cNvPr id="37" name="Ορθογώνιο 36">
            <a:extLst>
              <a:ext uri="{FF2B5EF4-FFF2-40B4-BE49-F238E27FC236}">
                <a16:creationId xmlns="" xmlns:a16="http://schemas.microsoft.com/office/drawing/2014/main" id="{D9510A36-D261-4E08-B5E1-35BB2D74BE7E}"/>
              </a:ext>
            </a:extLst>
          </p:cNvPr>
          <p:cNvSpPr/>
          <p:nvPr/>
        </p:nvSpPr>
        <p:spPr>
          <a:xfrm>
            <a:off x="-299243" y="1360398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Load saved search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8" name="Ευθύγραμμο βέλος σύνδεσης 27">
            <a:extLst>
              <a:ext uri="{FF2B5EF4-FFF2-40B4-BE49-F238E27FC236}">
                <a16:creationId xmlns="" xmlns:a16="http://schemas.microsoft.com/office/drawing/2014/main" id="{10E96F99-B65B-4273-A5A5-ED02B445CCFF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-2297540" y="1848366"/>
            <a:ext cx="1998297" cy="5255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Ευθύγραμμο βέλος σύνδεσης 27">
            <a:extLst>
              <a:ext uri="{FF2B5EF4-FFF2-40B4-BE49-F238E27FC236}">
                <a16:creationId xmlns="" xmlns:a16="http://schemas.microsoft.com/office/drawing/2014/main" id="{7F02C413-C8F1-4086-A248-0687DE193A61}"/>
              </a:ext>
            </a:extLst>
          </p:cNvPr>
          <p:cNvCxnSpPr>
            <a:cxnSpLocks/>
            <a:stCxn id="37" idx="3"/>
            <a:endCxn id="56" idx="1"/>
          </p:cNvCxnSpPr>
          <p:nvPr/>
        </p:nvCxnSpPr>
        <p:spPr>
          <a:xfrm>
            <a:off x="1300957" y="1900922"/>
            <a:ext cx="2013743" cy="5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Ορθογώνιο 21">
            <a:extLst>
              <a:ext uri="{FF2B5EF4-FFF2-40B4-BE49-F238E27FC236}">
                <a16:creationId xmlns="" xmlns:a16="http://schemas.microsoft.com/office/drawing/2014/main" id="{D8713E2A-F758-4DFD-8BF6-FF59BDC0BE59}"/>
              </a:ext>
            </a:extLst>
          </p:cNvPr>
          <p:cNvSpPr/>
          <p:nvPr/>
        </p:nvSpPr>
        <p:spPr>
          <a:xfrm>
            <a:off x="-3086100" y="-1009650"/>
            <a:ext cx="17564100" cy="6134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Εικόνα 7">
            <a:extLst>
              <a:ext uri="{FF2B5EF4-FFF2-40B4-BE49-F238E27FC236}">
                <a16:creationId xmlns="" xmlns:a16="http://schemas.microsoft.com/office/drawing/2014/main" id="{1392C1DE-2AFF-4CA3-A201-E26FAAA0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94" t="4667" r="5786" b="3599"/>
          <a:stretch/>
        </p:blipFill>
        <p:spPr>
          <a:xfrm>
            <a:off x="-2783315" y="1524516"/>
            <a:ext cx="485775" cy="647700"/>
          </a:xfrm>
          <a:prstGeom prst="rect">
            <a:avLst/>
          </a:prstGeom>
        </p:spPr>
      </p:pic>
      <p:sp>
        <p:nvSpPr>
          <p:cNvPr id="13" name="Ορθογώνιο 12">
            <a:extLst>
              <a:ext uri="{FF2B5EF4-FFF2-40B4-BE49-F238E27FC236}">
                <a16:creationId xmlns="" xmlns:a16="http://schemas.microsoft.com/office/drawing/2014/main" id="{4AAF24C0-2DB9-4271-9FFA-A6F10D61258B}"/>
              </a:ext>
            </a:extLst>
          </p:cNvPr>
          <p:cNvSpPr/>
          <p:nvPr/>
        </p:nvSpPr>
        <p:spPr>
          <a:xfrm>
            <a:off x="-1549400" y="131290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market set to be used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="" xmlns:a16="http://schemas.microsoft.com/office/drawing/2014/main" id="{EAB16A60-2F7B-43D5-8B2E-1E7457FEB6F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-2297540" y="1848366"/>
            <a:ext cx="748140" cy="506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Ορθογώνιο 16">
            <a:extLst>
              <a:ext uri="{FF2B5EF4-FFF2-40B4-BE49-F238E27FC236}">
                <a16:creationId xmlns="" xmlns:a16="http://schemas.microsoft.com/office/drawing/2014/main" id="{44A02439-D068-47EE-8BBB-82662F9423B2}"/>
              </a:ext>
            </a:extLst>
          </p:cNvPr>
          <p:cNvSpPr/>
          <p:nvPr/>
        </p:nvSpPr>
        <p:spPr>
          <a:xfrm>
            <a:off x="1035049" y="1312902"/>
            <a:ext cx="1910815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Enter default interactive market dashboard 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Ορθογώνιο 54">
            <a:extLst>
              <a:ext uri="{FF2B5EF4-FFF2-40B4-BE49-F238E27FC236}">
                <a16:creationId xmlns="" xmlns:a16="http://schemas.microsoft.com/office/drawing/2014/main" id="{3C78C11E-8070-4CE3-9003-13757731FE50}"/>
              </a:ext>
            </a:extLst>
          </p:cNvPr>
          <p:cNvSpPr/>
          <p:nvPr/>
        </p:nvSpPr>
        <p:spPr>
          <a:xfrm>
            <a:off x="1034453" y="3226058"/>
            <a:ext cx="1893094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Enter fine-grained comparative mode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2945864" y="1853426"/>
            <a:ext cx="236835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Ευθύγραμμο βέλος σύνδεσης 27">
            <a:extLst>
              <a:ext uri="{FF2B5EF4-FFF2-40B4-BE49-F238E27FC236}">
                <a16:creationId xmlns="" xmlns:a16="http://schemas.microsoft.com/office/drawing/2014/main" id="{859E8222-AFD2-4564-A636-10E803250DB5}"/>
              </a:ext>
            </a:extLst>
          </p:cNvPr>
          <p:cNvCxnSpPr>
            <a:cxnSpLocks/>
            <a:stCxn id="157" idx="3"/>
            <a:endCxn id="34" idx="2"/>
          </p:cNvCxnSpPr>
          <p:nvPr/>
        </p:nvCxnSpPr>
        <p:spPr>
          <a:xfrm flipV="1">
            <a:off x="5549170" y="2393950"/>
            <a:ext cx="565144" cy="1372632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Ευθύγραμμο βέλος σύνδεσης 149">
            <a:extLst>
              <a:ext uri="{FF2B5EF4-FFF2-40B4-BE49-F238E27FC236}">
                <a16:creationId xmlns="" xmlns:a16="http://schemas.microsoft.com/office/drawing/2014/main" id="{CCE67DDC-B0F8-457C-94CF-BD7A5AE00EE0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0800" y="1853426"/>
            <a:ext cx="98424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Ορθογώνιο 156">
            <a:extLst>
              <a:ext uri="{FF2B5EF4-FFF2-40B4-BE49-F238E27FC236}">
                <a16:creationId xmlns="" xmlns:a16="http://schemas.microsoft.com/office/drawing/2014/main" id="{0EF2CF38-C725-4E56-86B4-065CC1B18288}"/>
              </a:ext>
            </a:extLst>
          </p:cNvPr>
          <p:cNvSpPr/>
          <p:nvPr/>
        </p:nvSpPr>
        <p:spPr>
          <a:xfrm>
            <a:off x="3656076" y="3226058"/>
            <a:ext cx="1893094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Select products/brands/product types to compare in detail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59" name="Ευθύγραμμο βέλος σύνδεσης 27">
            <a:extLst>
              <a:ext uri="{FF2B5EF4-FFF2-40B4-BE49-F238E27FC236}">
                <a16:creationId xmlns="" xmlns:a16="http://schemas.microsoft.com/office/drawing/2014/main" id="{805A61AA-D522-44EF-9E9D-D63454FABE95}"/>
              </a:ext>
            </a:extLst>
          </p:cNvPr>
          <p:cNvCxnSpPr>
            <a:cxnSpLocks/>
            <a:stCxn id="55" idx="3"/>
            <a:endCxn id="157" idx="1"/>
          </p:cNvCxnSpPr>
          <p:nvPr/>
        </p:nvCxnSpPr>
        <p:spPr>
          <a:xfrm>
            <a:off x="2927547" y="3766582"/>
            <a:ext cx="72852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="" xmlns:a16="http://schemas.microsoft.com/office/drawing/2014/main" id="{4F7A08F2-3AF6-42F6-9CA2-D8C506CBF8D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-749300" y="2393950"/>
            <a:ext cx="0" cy="13726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ED63C7E-5875-4B29-AEA4-EF0BAF4E172D}"/>
              </a:ext>
            </a:extLst>
          </p:cNvPr>
          <p:cNvSpPr txBox="1"/>
          <p:nvPr/>
        </p:nvSpPr>
        <p:spPr>
          <a:xfrm>
            <a:off x="-2533052" y="3766582"/>
            <a:ext cx="310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no market sets available, go to Project Configuration Workflow and configure one…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Ορθογώνιο 32">
            <a:extLst>
              <a:ext uri="{FF2B5EF4-FFF2-40B4-BE49-F238E27FC236}">
                <a16:creationId xmlns="" xmlns:a16="http://schemas.microsoft.com/office/drawing/2014/main" id="{BE4C73D1-EEBA-48AF-81B4-54CE794474EE}"/>
              </a:ext>
            </a:extLst>
          </p:cNvPr>
          <p:cNvSpPr/>
          <p:nvPr/>
        </p:nvSpPr>
        <p:spPr>
          <a:xfrm>
            <a:off x="7464544" y="131290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Apply filters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Ορθογώνιο 33">
            <a:extLst>
              <a:ext uri="{FF2B5EF4-FFF2-40B4-BE49-F238E27FC236}">
                <a16:creationId xmlns="" xmlns:a16="http://schemas.microsoft.com/office/drawing/2014/main" id="{128A7261-99A6-4D1B-8B42-23FBFB21DE11}"/>
              </a:ext>
            </a:extLst>
          </p:cNvPr>
          <p:cNvSpPr/>
          <p:nvPr/>
        </p:nvSpPr>
        <p:spPr>
          <a:xfrm>
            <a:off x="5314214" y="131290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Explore results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Ορθογώνιο 34">
            <a:extLst>
              <a:ext uri="{FF2B5EF4-FFF2-40B4-BE49-F238E27FC236}">
                <a16:creationId xmlns="" xmlns:a16="http://schemas.microsoft.com/office/drawing/2014/main" id="{989277F3-EA45-48D2-AB35-64FE1A0D3088}"/>
              </a:ext>
            </a:extLst>
          </p:cNvPr>
          <p:cNvSpPr/>
          <p:nvPr/>
        </p:nvSpPr>
        <p:spPr>
          <a:xfrm>
            <a:off x="9673885" y="1312902"/>
            <a:ext cx="2163366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Configure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visualisations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through predefined options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6" name="Ευθύγραμμο βέλος σύνδεσης 27">
            <a:extLst>
              <a:ext uri="{FF2B5EF4-FFF2-40B4-BE49-F238E27FC236}">
                <a16:creationId xmlns="" xmlns:a16="http://schemas.microsoft.com/office/drawing/2014/main" id="{1235999F-7709-4987-AA3A-FA03C00B9FD7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6914414" y="1853426"/>
            <a:ext cx="55013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Ευθύγραμμο βέλος σύνδεσης 27">
            <a:extLst>
              <a:ext uri="{FF2B5EF4-FFF2-40B4-BE49-F238E27FC236}">
                <a16:creationId xmlns="" xmlns:a16="http://schemas.microsoft.com/office/drawing/2014/main" id="{CD728DEE-5105-4956-90DD-15BA7192DFB0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9064744" y="1853426"/>
            <a:ext cx="60914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Ορθογώνιο 37">
            <a:extLst>
              <a:ext uri="{FF2B5EF4-FFF2-40B4-BE49-F238E27FC236}">
                <a16:creationId xmlns="" xmlns:a16="http://schemas.microsoft.com/office/drawing/2014/main" id="{725B6A8A-183C-466B-AD32-F98F92BE1312}"/>
              </a:ext>
            </a:extLst>
          </p:cNvPr>
          <p:cNvSpPr/>
          <p:nvPr/>
        </p:nvSpPr>
        <p:spPr>
          <a:xfrm>
            <a:off x="12226585" y="1312902"/>
            <a:ext cx="1858566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Save report (with filters &amp; preferences)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9" name="Ευθύγραμμο βέλος σύνδεσης 27">
            <a:extLst>
              <a:ext uri="{FF2B5EF4-FFF2-40B4-BE49-F238E27FC236}">
                <a16:creationId xmlns="" xmlns:a16="http://schemas.microsoft.com/office/drawing/2014/main" id="{B322433B-C1FB-4F8F-9AB2-3A83019127A0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11837251" y="1853426"/>
            <a:ext cx="38933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Ευθύγραμμο βέλος σύνδεσης 27">
            <a:extLst>
              <a:ext uri="{FF2B5EF4-FFF2-40B4-BE49-F238E27FC236}">
                <a16:creationId xmlns="" xmlns:a16="http://schemas.microsoft.com/office/drawing/2014/main" id="{901FA0AD-A249-41AC-85FB-A432052A2AB1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 flipH="1">
            <a:off x="1981000" y="2393950"/>
            <a:ext cx="9457" cy="8321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Ορθογώνιο 45">
            <a:extLst>
              <a:ext uri="{FF2B5EF4-FFF2-40B4-BE49-F238E27FC236}">
                <a16:creationId xmlns="" xmlns:a16="http://schemas.microsoft.com/office/drawing/2014/main" id="{3A5BC167-9F75-4A66-8DED-ACAADA5BDDBE}"/>
              </a:ext>
            </a:extLst>
          </p:cNvPr>
          <p:cNvSpPr/>
          <p:nvPr/>
        </p:nvSpPr>
        <p:spPr>
          <a:xfrm>
            <a:off x="1060448" y="-578932"/>
            <a:ext cx="1910815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Load saved social feedback report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Ευθύγραμμο βέλος σύνδεσης 27">
            <a:extLst>
              <a:ext uri="{FF2B5EF4-FFF2-40B4-BE49-F238E27FC236}">
                <a16:creationId xmlns="" xmlns:a16="http://schemas.microsoft.com/office/drawing/2014/main" id="{E4E0DBE5-EB74-495B-A0DB-C08B1F803927}"/>
              </a:ext>
            </a:extLst>
          </p:cNvPr>
          <p:cNvCxnSpPr>
            <a:cxnSpLocks/>
            <a:stCxn id="13" idx="0"/>
            <a:endCxn id="46" idx="1"/>
          </p:cNvCxnSpPr>
          <p:nvPr/>
        </p:nvCxnSpPr>
        <p:spPr>
          <a:xfrm rot="5400000" flipH="1" flipV="1">
            <a:off x="-520081" y="-267627"/>
            <a:ext cx="1351310" cy="1809748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Ευθύγραμμο βέλος σύνδεσης 27">
            <a:extLst>
              <a:ext uri="{FF2B5EF4-FFF2-40B4-BE49-F238E27FC236}">
                <a16:creationId xmlns="" xmlns:a16="http://schemas.microsoft.com/office/drawing/2014/main" id="{39A8BF2C-2BAB-4AE9-BB70-82545100FAF2}"/>
              </a:ext>
            </a:extLst>
          </p:cNvPr>
          <p:cNvCxnSpPr>
            <a:cxnSpLocks/>
            <a:stCxn id="46" idx="3"/>
            <a:endCxn id="34" idx="0"/>
          </p:cNvCxnSpPr>
          <p:nvPr/>
        </p:nvCxnSpPr>
        <p:spPr>
          <a:xfrm>
            <a:off x="2971263" y="-38408"/>
            <a:ext cx="3143051" cy="1351310"/>
          </a:xfrm>
          <a:prstGeom prst="bentConnector2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Ορθογώνιο 52">
            <a:extLst>
              <a:ext uri="{FF2B5EF4-FFF2-40B4-BE49-F238E27FC236}">
                <a16:creationId xmlns="" xmlns:a16="http://schemas.microsoft.com/office/drawing/2014/main" id="{B944C365-E5B7-4586-BAE4-854F084FB8A0}"/>
              </a:ext>
            </a:extLst>
          </p:cNvPr>
          <p:cNvSpPr/>
          <p:nvPr/>
        </p:nvSpPr>
        <p:spPr>
          <a:xfrm>
            <a:off x="11247437" y="-1009650"/>
            <a:ext cx="3230563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Social Feedback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58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182">
            <a:extLst>
              <a:ext uri="{FF2B5EF4-FFF2-40B4-BE49-F238E27FC236}">
                <a16:creationId xmlns="" xmlns:a16="http://schemas.microsoft.com/office/drawing/2014/main" id="{46ACE35A-8C2A-4BC4-AC97-CEDAB14FE0D5}"/>
              </a:ext>
            </a:extLst>
          </p:cNvPr>
          <p:cNvSpPr/>
          <p:nvPr/>
        </p:nvSpPr>
        <p:spPr>
          <a:xfrm>
            <a:off x="-2701088" y="257166"/>
            <a:ext cx="16802100" cy="4209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Εικόνα 7">
            <a:extLst>
              <a:ext uri="{FF2B5EF4-FFF2-40B4-BE49-F238E27FC236}">
                <a16:creationId xmlns="" xmlns:a16="http://schemas.microsoft.com/office/drawing/2014/main" id="{1392C1DE-2AFF-4CA3-A201-E26FAAA025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94" t="4667" r="5786" b="3599"/>
          <a:stretch/>
        </p:blipFill>
        <p:spPr>
          <a:xfrm>
            <a:off x="-1995795" y="1164855"/>
            <a:ext cx="485775" cy="647700"/>
          </a:xfrm>
          <a:prstGeom prst="rect">
            <a:avLst/>
          </a:prstGeom>
        </p:spPr>
      </p:pic>
      <p:sp>
        <p:nvSpPr>
          <p:cNvPr id="7" name="Ορθογώνιο 16">
            <a:extLst>
              <a:ext uri="{FF2B5EF4-FFF2-40B4-BE49-F238E27FC236}">
                <a16:creationId xmlns="" xmlns:a16="http://schemas.microsoft.com/office/drawing/2014/main" id="{44A02439-D068-47EE-8BBB-82662F9423B2}"/>
              </a:ext>
            </a:extLst>
          </p:cNvPr>
          <p:cNvSpPr/>
          <p:nvPr/>
        </p:nvSpPr>
        <p:spPr>
          <a:xfrm>
            <a:off x="-1995795" y="195114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Select Partner Type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0" y="1945413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Insert Generic Search Criteria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Ορθογώνιο 181">
            <a:extLst>
              <a:ext uri="{FF2B5EF4-FFF2-40B4-BE49-F238E27FC236}">
                <a16:creationId xmlns="" xmlns:a16="http://schemas.microsoft.com/office/drawing/2014/main" id="{527510C4-C3CE-4072-ABE1-7556E2A03B46}"/>
              </a:ext>
            </a:extLst>
          </p:cNvPr>
          <p:cNvSpPr/>
          <p:nvPr/>
        </p:nvSpPr>
        <p:spPr>
          <a:xfrm>
            <a:off x="11265026" y="257166"/>
            <a:ext cx="3230563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Partner Matching and Negotiation Process</a:t>
            </a:r>
            <a:endParaRPr lang="en-GB" dirty="0"/>
          </a:p>
        </p:txBody>
      </p:sp>
      <p:cxnSp>
        <p:nvCxnSpPr>
          <p:cNvPr id="83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-395595" y="2485937"/>
            <a:ext cx="395595" cy="57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4135902" y="1945413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View Results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2033580" y="1940257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Insert Specific Search Criteria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6262151" y="195223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Select Collaborator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8301161" y="1952232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Send Contract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1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10340171" y="1945413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Sign Contract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3" name="Ορθογώνιο 60">
            <a:extLst>
              <a:ext uri="{FF2B5EF4-FFF2-40B4-BE49-F238E27FC236}">
                <a16:creationId xmlns="" xmlns:a16="http://schemas.microsoft.com/office/drawing/2014/main" id="{A6FE48E2-352B-4479-BAC0-FBDFA5F09165}"/>
              </a:ext>
            </a:extLst>
          </p:cNvPr>
          <p:cNvSpPr/>
          <p:nvPr/>
        </p:nvSpPr>
        <p:spPr>
          <a:xfrm>
            <a:off x="12379181" y="1945413"/>
            <a:ext cx="1600200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Commence Collaboration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1940371" y="2485632"/>
            <a:ext cx="438810" cy="3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9901361" y="2485937"/>
            <a:ext cx="438810" cy="681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862351" y="2492756"/>
            <a:ext cx="50004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736102" y="2485632"/>
            <a:ext cx="526049" cy="712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>
            <a:off x="3633780" y="2480781"/>
            <a:ext cx="502122" cy="515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Ευθύγραμμο βέλος σύνδεσης 27">
            <a:extLst>
              <a:ext uri="{FF2B5EF4-FFF2-40B4-BE49-F238E27FC236}">
                <a16:creationId xmlns="" xmlns:a16="http://schemas.microsoft.com/office/drawing/2014/main" id="{B8353E95-D407-4883-A5E4-701D9D884DD6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 flipV="1">
            <a:off x="1600200" y="2480781"/>
            <a:ext cx="433380" cy="515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Ευθύγραμμο βέλος σύνδεσης 27">
            <a:extLst>
              <a:ext uri="{FF2B5EF4-FFF2-40B4-BE49-F238E27FC236}">
                <a16:creationId xmlns="" xmlns:a16="http://schemas.microsoft.com/office/drawing/2014/main" id="{39A8BF2C-2BAB-4AE9-BB70-82545100FAF2}"/>
              </a:ext>
            </a:extLst>
          </p:cNvPr>
          <p:cNvCxnSpPr>
            <a:cxnSpLocks/>
            <a:stCxn id="11" idx="0"/>
            <a:endCxn id="37" idx="0"/>
          </p:cNvCxnSpPr>
          <p:nvPr/>
        </p:nvCxnSpPr>
        <p:spPr>
          <a:xfrm rot="5400000" flipH="1" flipV="1">
            <a:off x="2868051" y="-122538"/>
            <a:ext cx="12700" cy="4135902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Ευθύγραμμο βέλος σύνδεσης 27">
            <a:extLst>
              <a:ext uri="{FF2B5EF4-FFF2-40B4-BE49-F238E27FC236}">
                <a16:creationId xmlns="" xmlns:a16="http://schemas.microsoft.com/office/drawing/2014/main" id="{39A8BF2C-2BAB-4AE9-BB70-82545100FAF2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 flipH="1">
            <a:off x="2833680" y="2485937"/>
            <a:ext cx="2902422" cy="535368"/>
          </a:xfrm>
          <a:prstGeom prst="bentConnector4">
            <a:avLst>
              <a:gd name="adj1" fmla="val -7876"/>
              <a:gd name="adj2" fmla="val 143663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Ευθύγραμμο βέλος σύνδεσης 27">
            <a:extLst>
              <a:ext uri="{FF2B5EF4-FFF2-40B4-BE49-F238E27FC236}">
                <a16:creationId xmlns="" xmlns:a16="http://schemas.microsoft.com/office/drawing/2014/main" id="{39A8BF2C-2BAB-4AE9-BB70-82545100FAF2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H="1">
            <a:off x="800100" y="2485937"/>
            <a:ext cx="4936002" cy="540524"/>
          </a:xfrm>
          <a:prstGeom prst="bentConnector4">
            <a:avLst>
              <a:gd name="adj1" fmla="val -4631"/>
              <a:gd name="adj2" fmla="val 142292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3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Ορθογώνιο 182">
            <a:extLst>
              <a:ext uri="{FF2B5EF4-FFF2-40B4-BE49-F238E27FC236}">
                <a16:creationId xmlns:a16="http://schemas.microsoft.com/office/drawing/2014/main" xmlns="" id="{46ACE35A-8C2A-4BC4-AC97-CEDAB14FE0D5}"/>
              </a:ext>
            </a:extLst>
          </p:cNvPr>
          <p:cNvSpPr/>
          <p:nvPr/>
        </p:nvSpPr>
        <p:spPr>
          <a:xfrm>
            <a:off x="-3142781" y="-690539"/>
            <a:ext cx="19316537" cy="7609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/>
              <a:t>s</a:t>
            </a:r>
          </a:p>
        </p:txBody>
      </p:sp>
      <p:sp>
        <p:nvSpPr>
          <p:cNvPr id="182" name="Ορθογώνιο 181">
            <a:extLst>
              <a:ext uri="{FF2B5EF4-FFF2-40B4-BE49-F238E27FC236}">
                <a16:creationId xmlns:a16="http://schemas.microsoft.com/office/drawing/2014/main" xmlns="" id="{527510C4-C3CE-4072-ABE1-7556E2A03B46}"/>
              </a:ext>
            </a:extLst>
          </p:cNvPr>
          <p:cNvSpPr/>
          <p:nvPr/>
        </p:nvSpPr>
        <p:spPr>
          <a:xfrm>
            <a:off x="12854092" y="-755171"/>
            <a:ext cx="3230563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Manufacturer Workflow</a:t>
            </a:r>
            <a:endParaRPr lang="en-GB" sz="1801" dirty="0"/>
          </a:p>
        </p:txBody>
      </p:sp>
      <p:cxnSp>
        <p:nvCxnSpPr>
          <p:cNvPr id="86" name="Conector recto 85"/>
          <p:cNvCxnSpPr/>
          <p:nvPr/>
        </p:nvCxnSpPr>
        <p:spPr>
          <a:xfrm>
            <a:off x="14830024" y="1045638"/>
            <a:ext cx="0" cy="49878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/>
          <p:cNvCxnSpPr/>
          <p:nvPr/>
        </p:nvCxnSpPr>
        <p:spPr>
          <a:xfrm flipH="1">
            <a:off x="15243343" y="119743"/>
            <a:ext cx="7544" cy="3413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>
            <a:off x="157755" y="-49722"/>
            <a:ext cx="150931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Ευθύγραμμο βέλος σύνδεσης 14">
            <a:extLst>
              <a:ext uri="{FF2B5EF4-FFF2-40B4-BE49-F238E27FC236}">
                <a16:creationId xmlns:a16="http://schemas.microsoft.com/office/drawing/2014/main" xmlns="" id="{EAB16A60-2F7B-43D5-8B2E-1E7457FEB6F6}"/>
              </a:ext>
            </a:extLst>
          </p:cNvPr>
          <p:cNvCxnSpPr>
            <a:cxnSpLocks/>
          </p:cNvCxnSpPr>
          <p:nvPr/>
        </p:nvCxnSpPr>
        <p:spPr>
          <a:xfrm flipV="1">
            <a:off x="14072018" y="1019623"/>
            <a:ext cx="758004" cy="3367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Ευθύγραμμο βέλος σύνδεσης 14">
            <a:extLst>
              <a:ext uri="{FF2B5EF4-FFF2-40B4-BE49-F238E27FC236}">
                <a16:creationId xmlns:a16="http://schemas.microsoft.com/office/drawing/2014/main" xmlns="" id="{EAB16A60-2F7B-43D5-8B2E-1E7457FEB6F6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11702793" y="2721983"/>
            <a:ext cx="3127230" cy="14091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Ευθύγραμμο βέλος σύνδεσης 14">
            <a:extLst>
              <a:ext uri="{FF2B5EF4-FFF2-40B4-BE49-F238E27FC236}">
                <a16:creationId xmlns:a16="http://schemas.microsoft.com/office/drawing/2014/main" xmlns="" id="{EAB16A60-2F7B-43D5-8B2E-1E7457FEB6F6}"/>
              </a:ext>
            </a:extLst>
          </p:cNvPr>
          <p:cNvCxnSpPr>
            <a:cxnSpLocks/>
            <a:stCxn id="175" idx="3"/>
          </p:cNvCxnSpPr>
          <p:nvPr/>
        </p:nvCxnSpPr>
        <p:spPr>
          <a:xfrm>
            <a:off x="11702792" y="4404637"/>
            <a:ext cx="3127232" cy="4354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upo 228"/>
          <p:cNvGrpSpPr/>
          <p:nvPr/>
        </p:nvGrpSpPr>
        <p:grpSpPr>
          <a:xfrm>
            <a:off x="-2786958" y="-49722"/>
            <a:ext cx="16861863" cy="6604254"/>
            <a:chOff x="-2786959" y="-49723"/>
            <a:chExt cx="16861863" cy="6604254"/>
          </a:xfrm>
        </p:grpSpPr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xmlns="" id="{1392C1DE-2AFF-4CA3-A201-E26FAAA02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5094" t="4667" r="5786" b="3599"/>
            <a:stretch/>
          </p:blipFill>
          <p:spPr>
            <a:xfrm>
              <a:off x="-2786959" y="2363103"/>
              <a:ext cx="485775" cy="647700"/>
            </a:xfrm>
            <a:prstGeom prst="rect">
              <a:avLst/>
            </a:prstGeom>
          </p:spPr>
        </p:pic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xmlns="" id="{4AAF24C0-2DB9-4271-9FFA-A6F10D61258B}"/>
                </a:ext>
              </a:extLst>
            </p:cNvPr>
            <p:cNvSpPr/>
            <p:nvPr/>
          </p:nvSpPr>
          <p:spPr>
            <a:xfrm>
              <a:off x="-1817914" y="2146429"/>
              <a:ext cx="1600200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Selecting Working Project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-2301184" y="2686953"/>
              <a:ext cx="483270" cy="2275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1477502" y="501521"/>
              <a:ext cx="2164653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Check for previously uploaded AR models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Ορθογώνιο 54">
              <a:extLst>
                <a:ext uri="{FF2B5EF4-FFF2-40B4-BE49-F238E27FC236}">
                  <a16:creationId xmlns:a16="http://schemas.microsoft.com/office/drawing/2014/main" xmlns="" id="{3C78C11E-8070-4CE3-9003-13757731FE50}"/>
                </a:ext>
              </a:extLst>
            </p:cNvPr>
            <p:cNvSpPr/>
            <p:nvPr/>
          </p:nvSpPr>
          <p:spPr>
            <a:xfrm>
              <a:off x="4443627" y="2023236"/>
              <a:ext cx="2701914" cy="68646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Develop New Questionaire for AR user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4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9655810" y="501521"/>
              <a:ext cx="2046983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Select Screenshots for AR Model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1430118" y="3836837"/>
              <a:ext cx="2423425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Check for previously created Voting System for specific features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39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23166" y="1042045"/>
              <a:ext cx="954336" cy="1137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>
              <a:off x="3671231" y="2363103"/>
              <a:ext cx="772396" cy="336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523166" y="4377360"/>
              <a:ext cx="906952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4443626" y="501521"/>
              <a:ext cx="1891860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Attach AR Model to a Prototype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3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7136956" y="501521"/>
              <a:ext cx="1832406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Select AR Model to be uploaded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4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stCxn id="17" idx="3"/>
              <a:endCxn id="52" idx="1"/>
            </p:cNvCxnSpPr>
            <p:nvPr/>
          </p:nvCxnSpPr>
          <p:spPr>
            <a:xfrm>
              <a:off x="3642155" y="1042045"/>
              <a:ext cx="80147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stCxn id="52" idx="3"/>
              <a:endCxn id="53" idx="1"/>
            </p:cNvCxnSpPr>
            <p:nvPr/>
          </p:nvCxnSpPr>
          <p:spPr>
            <a:xfrm>
              <a:off x="6335486" y="1042045"/>
              <a:ext cx="80147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stCxn id="53" idx="3"/>
              <a:endCxn id="34" idx="1"/>
            </p:cNvCxnSpPr>
            <p:nvPr/>
          </p:nvCxnSpPr>
          <p:spPr>
            <a:xfrm>
              <a:off x="8969362" y="1042045"/>
              <a:ext cx="68644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H="1">
              <a:off x="523165" y="1053420"/>
              <a:ext cx="1" cy="4960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>
              <a:stCxn id="13" idx="3"/>
            </p:cNvCxnSpPr>
            <p:nvPr/>
          </p:nvCxnSpPr>
          <p:spPr>
            <a:xfrm>
              <a:off x="-217714" y="2686953"/>
              <a:ext cx="74087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/>
            <p:cNvCxnSpPr/>
            <p:nvPr/>
          </p:nvCxnSpPr>
          <p:spPr>
            <a:xfrm flipH="1">
              <a:off x="152725" y="-49723"/>
              <a:ext cx="5029" cy="27366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1441004" y="2167083"/>
              <a:ext cx="2230227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Check for previously created Questionaire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0" name="Ορθογώνιο 54">
              <a:extLst>
                <a:ext uri="{FF2B5EF4-FFF2-40B4-BE49-F238E27FC236}">
                  <a16:creationId xmlns:a16="http://schemas.microsoft.com/office/drawing/2014/main" xmlns="" id="{3C78C11E-8070-4CE3-9003-13757731FE50}"/>
                </a:ext>
              </a:extLst>
            </p:cNvPr>
            <p:cNvSpPr/>
            <p:nvPr/>
          </p:nvSpPr>
          <p:spPr>
            <a:xfrm>
              <a:off x="4434534" y="2796169"/>
              <a:ext cx="2711007" cy="65052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Edit Questionaire for AR user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02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flipV="1">
              <a:off x="3671231" y="3121431"/>
              <a:ext cx="763303" cy="277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02" y="2685835"/>
              <a:ext cx="964888" cy="209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cto 136"/>
            <p:cNvCxnSpPr/>
            <p:nvPr/>
          </p:nvCxnSpPr>
          <p:spPr>
            <a:xfrm>
              <a:off x="7903545" y="2366470"/>
              <a:ext cx="0" cy="7515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V="1">
              <a:off x="7145541" y="2363103"/>
              <a:ext cx="758004" cy="3367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7145541" y="3118064"/>
              <a:ext cx="748913" cy="3367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endCxn id="174" idx="1"/>
            </p:cNvCxnSpPr>
            <p:nvPr/>
          </p:nvCxnSpPr>
          <p:spPr>
            <a:xfrm flipV="1">
              <a:off x="7894454" y="2721982"/>
              <a:ext cx="1775920" cy="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Ορθογώνιο 54">
              <a:extLst>
                <a:ext uri="{FF2B5EF4-FFF2-40B4-BE49-F238E27FC236}">
                  <a16:creationId xmlns:a16="http://schemas.microsoft.com/office/drawing/2014/main" xmlns="" id="{3C78C11E-8070-4CE3-9003-13757731FE50}"/>
                </a:ext>
              </a:extLst>
            </p:cNvPr>
            <p:cNvSpPr/>
            <p:nvPr/>
          </p:nvSpPr>
          <p:spPr>
            <a:xfrm>
              <a:off x="4434535" y="3675248"/>
              <a:ext cx="2746500" cy="68646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Develop New Features for Voting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6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853543" y="4015115"/>
              <a:ext cx="580992" cy="336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Ορθογώνιο 54">
              <a:extLst>
                <a:ext uri="{FF2B5EF4-FFF2-40B4-BE49-F238E27FC236}">
                  <a16:creationId xmlns:a16="http://schemas.microsoft.com/office/drawing/2014/main" xmlns="" id="{3C78C11E-8070-4CE3-9003-13757731FE50}"/>
                </a:ext>
              </a:extLst>
            </p:cNvPr>
            <p:cNvSpPr/>
            <p:nvPr/>
          </p:nvSpPr>
          <p:spPr>
            <a:xfrm>
              <a:off x="4434535" y="4448181"/>
              <a:ext cx="2746500" cy="65052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Edit Features for Voting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60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endCxn id="158" idx="1"/>
            </p:cNvCxnSpPr>
            <p:nvPr/>
          </p:nvCxnSpPr>
          <p:spPr>
            <a:xfrm flipV="1">
              <a:off x="3853543" y="4773443"/>
              <a:ext cx="580992" cy="277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7944339" y="4018482"/>
              <a:ext cx="0" cy="7515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</p:cNvCxnSpPr>
            <p:nvPr/>
          </p:nvCxnSpPr>
          <p:spPr>
            <a:xfrm>
              <a:off x="7181035" y="4011748"/>
              <a:ext cx="772396" cy="3367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035" y="4770076"/>
              <a:ext cx="763304" cy="2769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endCxn id="175" idx="1"/>
            </p:cNvCxnSpPr>
            <p:nvPr/>
          </p:nvCxnSpPr>
          <p:spPr>
            <a:xfrm>
              <a:off x="7944339" y="4404637"/>
              <a:ext cx="171147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9670374" y="2181458"/>
              <a:ext cx="2032419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Define Users / Collaborators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5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9655809" y="3864113"/>
              <a:ext cx="2046983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Define Users / Collaborators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0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12477935" y="512896"/>
              <a:ext cx="1596969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Define Users / Collaborators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84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stCxn id="34" idx="3"/>
              <a:endCxn id="180" idx="1"/>
            </p:cNvCxnSpPr>
            <p:nvPr/>
          </p:nvCxnSpPr>
          <p:spPr>
            <a:xfrm>
              <a:off x="11702793" y="1042045"/>
              <a:ext cx="775142" cy="1137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1414234" y="5473483"/>
              <a:ext cx="2423425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Exploring Results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96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>
              <a:off x="507282" y="6014006"/>
              <a:ext cx="906952" cy="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Ορθογώνιο 32">
              <a:extLst>
                <a:ext uri="{FF2B5EF4-FFF2-40B4-BE49-F238E27FC236}">
                  <a16:creationId xmlns:a16="http://schemas.microsoft.com/office/drawing/2014/main" xmlns="" id="{BE4C73D1-EEBA-48AF-81B4-54CE794474EE}"/>
                </a:ext>
              </a:extLst>
            </p:cNvPr>
            <p:cNvSpPr/>
            <p:nvPr/>
          </p:nvSpPr>
          <p:spPr>
            <a:xfrm>
              <a:off x="4559026" y="5471187"/>
              <a:ext cx="1600200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Apply filters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99" name="Ορθογώνιο 34">
              <a:extLst>
                <a:ext uri="{FF2B5EF4-FFF2-40B4-BE49-F238E27FC236}">
                  <a16:creationId xmlns:a16="http://schemas.microsoft.com/office/drawing/2014/main" xmlns="" id="{989277F3-EA45-48D2-AB35-64FE1A0D3088}"/>
                </a:ext>
              </a:extLst>
            </p:cNvPr>
            <p:cNvSpPr/>
            <p:nvPr/>
          </p:nvSpPr>
          <p:spPr>
            <a:xfrm>
              <a:off x="6871748" y="5471187"/>
              <a:ext cx="2163366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Configure visualisations through predefined options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200" name="Ευθύγραμμο βέλος σύνδεσης 27">
              <a:extLst>
                <a:ext uri="{FF2B5EF4-FFF2-40B4-BE49-F238E27FC236}">
                  <a16:creationId xmlns:a16="http://schemas.microsoft.com/office/drawing/2014/main" xmlns="" id="{1235999F-7709-4987-AA3A-FA03C00B9FD7}"/>
                </a:ext>
              </a:extLst>
            </p:cNvPr>
            <p:cNvCxnSpPr>
              <a:cxnSpLocks/>
              <a:stCxn id="195" idx="3"/>
              <a:endCxn id="198" idx="1"/>
            </p:cNvCxnSpPr>
            <p:nvPr/>
          </p:nvCxnSpPr>
          <p:spPr>
            <a:xfrm flipV="1">
              <a:off x="3837659" y="6011711"/>
              <a:ext cx="721367" cy="229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Ευθύγραμμο βέλος σύνδεσης 27">
              <a:extLst>
                <a:ext uri="{FF2B5EF4-FFF2-40B4-BE49-F238E27FC236}">
                  <a16:creationId xmlns:a16="http://schemas.microsoft.com/office/drawing/2014/main" xmlns="" id="{CD728DEE-5105-4956-90DD-15BA7192DFB0}"/>
                </a:ext>
              </a:extLst>
            </p:cNvPr>
            <p:cNvCxnSpPr>
              <a:cxnSpLocks/>
              <a:stCxn id="198" idx="3"/>
              <a:endCxn id="199" idx="1"/>
            </p:cNvCxnSpPr>
            <p:nvPr/>
          </p:nvCxnSpPr>
          <p:spPr>
            <a:xfrm>
              <a:off x="6159226" y="6011711"/>
              <a:ext cx="71252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Ορθογώνιο 37">
              <a:extLst>
                <a:ext uri="{FF2B5EF4-FFF2-40B4-BE49-F238E27FC236}">
                  <a16:creationId xmlns:a16="http://schemas.microsoft.com/office/drawing/2014/main" xmlns="" id="{725B6A8A-183C-466B-AD32-F98F92BE1312}"/>
                </a:ext>
              </a:extLst>
            </p:cNvPr>
            <p:cNvSpPr/>
            <p:nvPr/>
          </p:nvSpPr>
          <p:spPr>
            <a:xfrm>
              <a:off x="9675544" y="5460301"/>
              <a:ext cx="2027248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Save report (with filters &amp; preferences)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206" name="Ευθύγραμμο βέλος σύνδεσης 27">
              <a:extLst>
                <a:ext uri="{FF2B5EF4-FFF2-40B4-BE49-F238E27FC236}">
                  <a16:creationId xmlns:a16="http://schemas.microsoft.com/office/drawing/2014/main" xmlns="" id="{CD728DEE-5105-4956-90DD-15BA7192DFB0}"/>
                </a:ext>
              </a:extLst>
            </p:cNvPr>
            <p:cNvCxnSpPr>
              <a:cxnSpLocks/>
              <a:stCxn id="199" idx="3"/>
              <a:endCxn id="202" idx="1"/>
            </p:cNvCxnSpPr>
            <p:nvPr/>
          </p:nvCxnSpPr>
          <p:spPr>
            <a:xfrm flipV="1">
              <a:off x="9035114" y="6000825"/>
              <a:ext cx="640430" cy="1088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0" name="Ευθύγραμμο βέλος σύνδεσης 14">
            <a:extLst>
              <a:ext uri="{FF2B5EF4-FFF2-40B4-BE49-F238E27FC236}">
                <a16:creationId xmlns:a16="http://schemas.microsoft.com/office/drawing/2014/main" xmlns="" id="{EAB16A60-2F7B-43D5-8B2E-1E7457FEB6F6}"/>
              </a:ext>
            </a:extLst>
          </p:cNvPr>
          <p:cNvCxnSpPr>
            <a:cxnSpLocks/>
          </p:cNvCxnSpPr>
          <p:nvPr/>
        </p:nvCxnSpPr>
        <p:spPr>
          <a:xfrm>
            <a:off x="11665520" y="6043557"/>
            <a:ext cx="3164503" cy="4373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Ευθύγραμμο βέλος σύνδεσης 14">
            <a:extLst>
              <a:ext uri="{FF2B5EF4-FFF2-40B4-BE49-F238E27FC236}">
                <a16:creationId xmlns:a16="http://schemas.microsoft.com/office/drawing/2014/main" xmlns="" id="{EAB16A60-2F7B-43D5-8B2E-1E7457FEB6F6}"/>
              </a:ext>
            </a:extLst>
          </p:cNvPr>
          <p:cNvCxnSpPr>
            <a:cxnSpLocks/>
          </p:cNvCxnSpPr>
          <p:nvPr/>
        </p:nvCxnSpPr>
        <p:spPr>
          <a:xfrm>
            <a:off x="14830023" y="3533713"/>
            <a:ext cx="4208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6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Ορθογώνιο 182">
            <a:extLst>
              <a:ext uri="{FF2B5EF4-FFF2-40B4-BE49-F238E27FC236}">
                <a16:creationId xmlns:a16="http://schemas.microsoft.com/office/drawing/2014/main" xmlns="" id="{46ACE35A-8C2A-4BC4-AC97-CEDAB14FE0D5}"/>
              </a:ext>
            </a:extLst>
          </p:cNvPr>
          <p:cNvSpPr/>
          <p:nvPr/>
        </p:nvSpPr>
        <p:spPr>
          <a:xfrm>
            <a:off x="-2339763" y="-564072"/>
            <a:ext cx="13746162" cy="5398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/>
              <a:t>s</a:t>
            </a:r>
          </a:p>
        </p:txBody>
      </p:sp>
      <p:sp>
        <p:nvSpPr>
          <p:cNvPr id="182" name="Ορθογώνιο 181">
            <a:extLst>
              <a:ext uri="{FF2B5EF4-FFF2-40B4-BE49-F238E27FC236}">
                <a16:creationId xmlns:a16="http://schemas.microsoft.com/office/drawing/2014/main" xmlns="" id="{527510C4-C3CE-4072-ABE1-7556E2A03B46}"/>
              </a:ext>
            </a:extLst>
          </p:cNvPr>
          <p:cNvSpPr/>
          <p:nvPr/>
        </p:nvSpPr>
        <p:spPr>
          <a:xfrm>
            <a:off x="2393909" y="-320335"/>
            <a:ext cx="828741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1" dirty="0" err="1"/>
              <a:t>Fablabs</a:t>
            </a:r>
            <a:r>
              <a:rPr lang="en-GB" sz="1801" dirty="0"/>
              <a:t>/Safety Expert/Environmental Expert/ Childhood Experts/ End users </a:t>
            </a:r>
            <a:r>
              <a:rPr lang="en-GB" sz="1801" dirty="0"/>
              <a:t>Workflow</a:t>
            </a:r>
            <a:endParaRPr lang="es-ES" sz="1801" dirty="0"/>
          </a:p>
        </p:txBody>
      </p:sp>
      <p:grpSp>
        <p:nvGrpSpPr>
          <p:cNvPr id="229" name="Grupo 228"/>
          <p:cNvGrpSpPr/>
          <p:nvPr/>
        </p:nvGrpSpPr>
        <p:grpSpPr>
          <a:xfrm>
            <a:off x="-3776913" y="462491"/>
            <a:ext cx="11330736" cy="8087331"/>
            <a:chOff x="-4217208" y="803998"/>
            <a:chExt cx="11330736" cy="8087331"/>
          </a:xfrm>
        </p:grpSpPr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xmlns="" id="{1392C1DE-2AFF-4CA3-A201-E26FAAA02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5094" t="4667" r="5786" b="3599"/>
            <a:stretch/>
          </p:blipFill>
          <p:spPr>
            <a:xfrm>
              <a:off x="-2417073" y="2363100"/>
              <a:ext cx="485775" cy="647700"/>
            </a:xfrm>
            <a:prstGeom prst="rect">
              <a:avLst/>
            </a:prstGeom>
          </p:spPr>
        </p:pic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xmlns="" id="{4AAF24C0-2DB9-4271-9FFA-A6F10D61258B}"/>
                </a:ext>
              </a:extLst>
            </p:cNvPr>
            <p:cNvSpPr/>
            <p:nvPr/>
          </p:nvSpPr>
          <p:spPr>
            <a:xfrm>
              <a:off x="-1271896" y="2146424"/>
              <a:ext cx="1600200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Selecting Working Project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Ευθύγραμμο βέλος σύνδεσης 14">
              <a:extLst>
                <a:ext uri="{FF2B5EF4-FFF2-40B4-BE49-F238E27FC236}">
                  <a16:creationId xmlns:a16="http://schemas.microsoft.com/office/drawing/2014/main" xmlns="" id="{EAB16A60-2F7B-43D5-8B2E-1E7457FEB6F6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-1931298" y="2686948"/>
              <a:ext cx="659402" cy="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H="1">
              <a:off x="-4217208" y="3930743"/>
              <a:ext cx="1" cy="49605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>
              <a:off x="322900" y="2686949"/>
              <a:ext cx="740879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1063779" y="2146425"/>
              <a:ext cx="2230227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Select AR Model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74" name="Ορθογώνιο 16">
              <a:extLst>
                <a:ext uri="{FF2B5EF4-FFF2-40B4-BE49-F238E27FC236}">
                  <a16:creationId xmlns:a16="http://schemas.microsoft.com/office/drawing/2014/main" xmlns="" id="{44A02439-D068-47EE-8BBB-82662F9423B2}"/>
                </a:ext>
              </a:extLst>
            </p:cNvPr>
            <p:cNvSpPr/>
            <p:nvPr/>
          </p:nvSpPr>
          <p:spPr>
            <a:xfrm>
              <a:off x="5081109" y="803998"/>
              <a:ext cx="2032419" cy="108104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accent3">
                      <a:lumMod val="75000"/>
                    </a:schemeClr>
                  </a:solidFill>
                </a:rPr>
                <a:t>Visualize AR Model</a:t>
              </a:r>
              <a:endParaRPr lang="en-GB" sz="180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62" name="Ορθογώνιο 16">
            <a:extLst>
              <a:ext uri="{FF2B5EF4-FFF2-40B4-BE49-F238E27FC236}">
                <a16:creationId xmlns:a16="http://schemas.microsoft.com/office/drawing/2014/main" xmlns="" id="{44A02439-D068-47EE-8BBB-82662F9423B2}"/>
              </a:ext>
            </a:extLst>
          </p:cNvPr>
          <p:cNvSpPr/>
          <p:nvPr/>
        </p:nvSpPr>
        <p:spPr>
          <a:xfrm>
            <a:off x="8355847" y="438093"/>
            <a:ext cx="2032419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3">
                    <a:lumMod val="75000"/>
                  </a:schemeClr>
                </a:solidFill>
              </a:rPr>
              <a:t>Manipulate Controls AR Model</a:t>
            </a:r>
            <a:endParaRPr lang="en-GB" sz="180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Ορθογώνιο 16">
            <a:extLst>
              <a:ext uri="{FF2B5EF4-FFF2-40B4-BE49-F238E27FC236}">
                <a16:creationId xmlns:a16="http://schemas.microsoft.com/office/drawing/2014/main" xmlns="" id="{44A02439-D068-47EE-8BBB-82662F9423B2}"/>
              </a:ext>
            </a:extLst>
          </p:cNvPr>
          <p:cNvSpPr/>
          <p:nvPr/>
        </p:nvSpPr>
        <p:spPr>
          <a:xfrm>
            <a:off x="5472827" y="1804919"/>
            <a:ext cx="2032419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3">
                    <a:lumMod val="75000"/>
                  </a:schemeClr>
                </a:solidFill>
              </a:rPr>
              <a:t>Select Questionaire</a:t>
            </a:r>
            <a:endParaRPr lang="en-GB" sz="180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7" name="Ορθογώνιο 16">
            <a:extLst>
              <a:ext uri="{FF2B5EF4-FFF2-40B4-BE49-F238E27FC236}">
                <a16:creationId xmlns:a16="http://schemas.microsoft.com/office/drawing/2014/main" xmlns="" id="{44A02439-D068-47EE-8BBB-82662F9423B2}"/>
              </a:ext>
            </a:extLst>
          </p:cNvPr>
          <p:cNvSpPr/>
          <p:nvPr/>
        </p:nvSpPr>
        <p:spPr>
          <a:xfrm>
            <a:off x="8355846" y="3240534"/>
            <a:ext cx="2032419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3">
                    <a:lumMod val="75000"/>
                  </a:schemeClr>
                </a:solidFill>
              </a:rPr>
              <a:t>Vote AR Features</a:t>
            </a:r>
            <a:endParaRPr lang="en-GB" sz="180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Ορθογώνιο 16">
            <a:extLst>
              <a:ext uri="{FF2B5EF4-FFF2-40B4-BE49-F238E27FC236}">
                <a16:creationId xmlns:a16="http://schemas.microsoft.com/office/drawing/2014/main" xmlns="" id="{44A02439-D068-47EE-8BBB-82662F9423B2}"/>
              </a:ext>
            </a:extLst>
          </p:cNvPr>
          <p:cNvSpPr/>
          <p:nvPr/>
        </p:nvSpPr>
        <p:spPr>
          <a:xfrm>
            <a:off x="8355847" y="1804919"/>
            <a:ext cx="2032419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3">
                    <a:lumMod val="75000"/>
                  </a:schemeClr>
                </a:solidFill>
              </a:rPr>
              <a:t>Fill Questionaire</a:t>
            </a:r>
            <a:endParaRPr lang="en-GB" sz="180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Ορθογώνιο 16">
            <a:extLst>
              <a:ext uri="{FF2B5EF4-FFF2-40B4-BE49-F238E27FC236}">
                <a16:creationId xmlns:a16="http://schemas.microsoft.com/office/drawing/2014/main" xmlns="" id="{44A02439-D068-47EE-8BBB-82662F9423B2}"/>
              </a:ext>
            </a:extLst>
          </p:cNvPr>
          <p:cNvSpPr/>
          <p:nvPr/>
        </p:nvSpPr>
        <p:spPr>
          <a:xfrm>
            <a:off x="5521404" y="3240534"/>
            <a:ext cx="2032419" cy="10810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accent3">
                    <a:lumMod val="75000"/>
                  </a:schemeClr>
                </a:solidFill>
              </a:rPr>
              <a:t>Select Feature Voting System</a:t>
            </a:r>
            <a:endParaRPr lang="en-GB" sz="180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0" name="Conector recto 69"/>
          <p:cNvCxnSpPr>
            <a:stCxn id="174" idx="3"/>
            <a:endCxn id="62" idx="1"/>
          </p:cNvCxnSpPr>
          <p:nvPr/>
        </p:nvCxnSpPr>
        <p:spPr>
          <a:xfrm flipV="1">
            <a:off x="7553823" y="978617"/>
            <a:ext cx="802024" cy="2439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>
            <a:stCxn id="65" idx="3"/>
            <a:endCxn id="68" idx="1"/>
          </p:cNvCxnSpPr>
          <p:nvPr/>
        </p:nvCxnSpPr>
        <p:spPr>
          <a:xfrm>
            <a:off x="7505245" y="2345443"/>
            <a:ext cx="850602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>
            <a:stCxn id="69" idx="3"/>
          </p:cNvCxnSpPr>
          <p:nvPr/>
        </p:nvCxnSpPr>
        <p:spPr>
          <a:xfrm flipV="1">
            <a:off x="7553823" y="3781058"/>
            <a:ext cx="80202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96" idx="3"/>
            <a:endCxn id="65" idx="1"/>
          </p:cNvCxnSpPr>
          <p:nvPr/>
        </p:nvCxnSpPr>
        <p:spPr>
          <a:xfrm>
            <a:off x="3734301" y="2345442"/>
            <a:ext cx="173852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4584903" y="975211"/>
            <a:ext cx="936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/>
          <p:nvPr/>
        </p:nvCxnSpPr>
        <p:spPr>
          <a:xfrm>
            <a:off x="4584903" y="3781058"/>
            <a:ext cx="936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4584903" y="978617"/>
            <a:ext cx="0" cy="280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4058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9A7B8849E4724DA664ABC61BF52558" ma:contentTypeVersion="3" ma:contentTypeDescription="Create a new document." ma:contentTypeScope="" ma:versionID="f8260e1f3559242bba8edcd8e33b0e14">
  <xsd:schema xmlns:xsd="http://www.w3.org/2001/XMLSchema" xmlns:xs="http://www.w3.org/2001/XMLSchema" xmlns:p="http://schemas.microsoft.com/office/2006/metadata/properties" xmlns:ns2="4adf2865-e6db-4a74-b934-69db5592d086" targetNamespace="http://schemas.microsoft.com/office/2006/metadata/properties" ma:root="true" ma:fieldsID="df3cf12f94a0f706a00c4a0f9f9bf104" ns2:_="">
    <xsd:import namespace="4adf2865-e6db-4a74-b934-69db5592d0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f2865-e6db-4a74-b934-69db5592d0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9C0D65-AAA3-434F-AEF6-7AA155F167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f2865-e6db-4a74-b934-69db5592d0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9FB960-F1A9-48D9-A9FA-D15960FB7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608181-2CD6-4740-9EAC-8865FFD6B0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413</Words>
  <Application>Microsoft Macintosh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Θέμα του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Evmorfia Biliri</dc:creator>
  <cp:lastModifiedBy>Sotiris Koussouris</cp:lastModifiedBy>
  <cp:revision>21</cp:revision>
  <dcterms:created xsi:type="dcterms:W3CDTF">2017-06-30T10:54:09Z</dcterms:created>
  <dcterms:modified xsi:type="dcterms:W3CDTF">2017-07-27T13:28:33Z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0x010100C79A7B8849E4724DA664ABC61BF52558</vt:lpwstr>
  </property>
</Properties>
</file>