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6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65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.xml.rels" ContentType="application/vnd.openxmlformats-package.relationships+xml"/>
  <Override PartName="/ppt/notesSlides/notesSlide6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3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0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1.xml" ContentType="application/vnd.openxmlformats-officedocument.presentationml.slide+xml"/>
  <Override PartName="/ppt/slides/slide44.xml" ContentType="application/vnd.openxmlformats-officedocument.presentationml.slide+xml"/>
  <Override PartName="/ppt/slides/slide6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3.xml" ContentType="application/vnd.openxmlformats-officedocument.presentationml.slide+xml"/>
  <Override PartName="/ppt/slides/slide61.xml" ContentType="application/vnd.openxmlformats-officedocument.presentationml.slide+xml"/>
  <Override PartName="/ppt/slides/_rels/slide65.xml.rels" ContentType="application/vnd.openxmlformats-package.relationships+xml"/>
  <Override PartName="/ppt/slides/_rels/slide62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64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50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61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63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8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5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59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52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65.xml" ContentType="application/vnd.openxmlformats-officedocument.presentationml.slide+xml"/>
  <Override PartName="/ppt/slides/slide60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1.png" ContentType="image/png"/>
  <Override PartName="/ppt/media/image68.png" ContentType="image/png"/>
  <Override PartName="/ppt/media/image69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72.png" ContentType="image/png"/>
  <Override PartName="/ppt/media/image63.png" ContentType="image/png"/>
  <Override PartName="/ppt/media/image62.png" ContentType="image/png"/>
  <Override PartName="/ppt/media/image60.png" ContentType="image/png"/>
  <Override PartName="/ppt/media/image78.png" ContentType="image/png"/>
  <Override PartName="/ppt/media/image58.png" ContentType="image/png"/>
  <Override PartName="/ppt/media/image57.png" ContentType="image/png"/>
  <Override PartName="/ppt/media/image53.png" ContentType="image/png"/>
  <Override PartName="/ppt/media/image52.png" ContentType="image/png"/>
  <Override PartName="/ppt/media/image56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30.png" ContentType="image/png"/>
  <Override PartName="/ppt/media/image44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33.png" ContentType="image/png"/>
  <Override PartName="/ppt/media/image38.png" ContentType="image/png"/>
  <Override PartName="/ppt/media/image77.png" ContentType="image/png"/>
  <Override PartName="/ppt/media/image22.png" ContentType="image/png"/>
  <Override PartName="/ppt/media/image55.png" ContentType="image/png"/>
  <Override PartName="/ppt/media/image31.png" ContentType="image/png"/>
  <Override PartName="/ppt/media/image37.png" ContentType="image/png"/>
  <Override PartName="/ppt/media/image24.png" ContentType="image/png"/>
  <Override PartName="/ppt/media/image21.png" ContentType="image/png"/>
  <Override PartName="/ppt/media/image54.png" ContentType="image/png"/>
  <Override PartName="/ppt/media/image61.png" ContentType="image/png"/>
  <Override PartName="/ppt/media/image20.png" ContentType="image/png"/>
  <Override PartName="/ppt/media/image19.png" ContentType="image/png"/>
  <Override PartName="/ppt/media/image13.png" ContentType="image/png"/>
  <Override PartName="/ppt/media/image46.png" ContentType="image/png"/>
  <Override PartName="/ppt/media/image23.png" ContentType="image/png"/>
  <Override PartName="/ppt/media/image12.png" ContentType="image/png"/>
  <Override PartName="/ppt/media/image39.png" ContentType="image/png"/>
  <Override PartName="/ppt/media/image35.png" ContentType="image/png"/>
  <Override PartName="/ppt/media/image11.png" ContentType="image/png"/>
  <Override PartName="/ppt/media/image48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40.png" ContentType="image/png"/>
  <Override PartName="/ppt/media/image18.png" ContentType="image/png"/>
  <Override PartName="/ppt/media/image7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4.jpeg" ContentType="image/jpeg"/>
  <Override PartName="/ppt/media/image16.png" ContentType="image/png"/>
  <Override PartName="/ppt/media/image17.png" ContentType="image/png"/>
  <Override PartName="/ppt/media/image14.png" ContentType="image/png"/>
  <Override PartName="/ppt/media/image3.png" ContentType="image/png"/>
  <Override PartName="/ppt/media/image79.png" ContentType="image/png"/>
  <Override PartName="/ppt/media/image47.png" ContentType="image/png"/>
  <Override PartName="/ppt/media/image70.png" ContentType="image/png"/>
  <Override PartName="/ppt/media/image2.png" ContentType="image/png"/>
  <Override PartName="/ppt/media/image10.png" ContentType="image/png"/>
  <Override PartName="/ppt/media/image1.jpeg" ContentType="image/jpeg"/>
  <Override PartName="/ppt/media/image59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</p:spPr>
        <p:txBody>
          <a:bodyPr lIns="0" rIns="0" tIns="0" bIns="0"/>
          <a:p>
            <a:r>
              <a:rPr lang="en-US" sz="252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7FC72F8-75C3-4CD1-9BFB-8CB3D8D7A6B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Session: Ghi số thứ tự session trong môn học</a:t>
            </a:r>
            <a:endParaRPr/>
          </a:p>
          <a:p>
            <a:r>
              <a:rPr lang="en-US" sz="2520">
                <a:latin typeface="Arial"/>
              </a:rPr>
              <a:t>Session Name: ghi tên của session sẽ dạy</a:t>
            </a:r>
            <a:endParaRPr/>
          </a:p>
        </p:txBody>
      </p:sp>
      <p:sp>
        <p:nvSpPr>
          <p:cNvPr id="30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1E099E0-4142-436A-8D65-D414B2A24858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mà học viên phải đạt được khi kết thúc môn học này</a:t>
            </a:r>
            <a:endParaRPr/>
          </a:p>
        </p:txBody>
      </p:sp>
      <p:sp>
        <p:nvSpPr>
          <p:cNvPr id="3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8F4C688-9FA4-4443-9151-E6D7813AD2AC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30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C1FDB0F-4C3B-47CB-9E16-C1477211481D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Tóm tắt lại nội dung đã học</a:t>
            </a:r>
            <a:endParaRPr/>
          </a:p>
        </p:txBody>
      </p:sp>
      <p:sp>
        <p:nvSpPr>
          <p:cNvPr id="31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DC09CEA-CB88-4B12-9F29-198730DD0910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Trả lời câu hỏi WHY?</a:t>
            </a:r>
            <a:endParaRPr/>
          </a:p>
        </p:txBody>
      </p:sp>
      <p:sp>
        <p:nvSpPr>
          <p:cNvPr id="31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4F8B7B2-4443-4E00-B541-1417A6FC1A50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BC2E7CB4-DEFE-4563-9299-15008F285A99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C3AE97BF-A634-4993-AFAD-512E97C908B5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"/>
            <a:ext cx="9142920" cy="68619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409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91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53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81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Seventh Outline Level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9A3EF191-9A2C-4880-AE35-3F2BD78D86E3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2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2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2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2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slideLayout" Target="../slideLayouts/slideLayout2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14300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Chapter 11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1219320" y="335268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work with forms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text fields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44792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There are several types of text field. The three most common are text, password, and hidden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Attributes of the input element for text fields</a:t>
            </a:r>
            <a:endParaRPr/>
          </a:p>
        </p:txBody>
      </p:sp>
      <p:pic>
        <p:nvPicPr>
          <p:cNvPr id="14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3124080"/>
            <a:ext cx="7303680" cy="32508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text fields (cont.)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text fields in a web browser</a:t>
            </a:r>
            <a:endParaRPr/>
          </a:p>
        </p:txBody>
      </p:sp>
      <p:pic>
        <p:nvPicPr>
          <p:cNvPr id="15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3880" y="2362320"/>
            <a:ext cx="6019560" cy="310680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HTML code</a:t>
            </a:r>
            <a:endParaRPr/>
          </a:p>
        </p:txBody>
      </p:sp>
      <p:pic>
        <p:nvPicPr>
          <p:cNvPr id="15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920" y="2257560"/>
            <a:ext cx="9081720" cy="228168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radio buttons and check boxes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Only one radio button in a group can be selected at on time. The radio button in a group must have the same name attribute, but different values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Check boxes are unrelated, more than one check box can be checked at the same.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radio buttons and check boxes (cont.)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Attribute of the input element for radio buttons and check boxes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radio buttons and check boxes in a web browser</a:t>
            </a:r>
            <a:endParaRPr/>
          </a:p>
        </p:txBody>
      </p:sp>
      <p:pic>
        <p:nvPicPr>
          <p:cNvPr id="15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286000"/>
            <a:ext cx="7848360" cy="1605960"/>
          </a:xfrm>
          <a:prstGeom prst="rect">
            <a:avLst/>
          </a:prstGeom>
          <a:ln>
            <a:noFill/>
          </a:ln>
        </p:spPr>
      </p:pic>
      <p:pic>
        <p:nvPicPr>
          <p:cNvPr id="160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66880" y="4495680"/>
            <a:ext cx="2858760" cy="19299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HTML - Code</a:t>
            </a:r>
            <a:endParaRPr/>
          </a:p>
        </p:txBody>
      </p:sp>
      <p:pic>
        <p:nvPicPr>
          <p:cNvPr id="16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3600" y="1600200"/>
            <a:ext cx="8838720" cy="243792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drop-down lists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To create a drop-down list, code a select element that contains option elements.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Attribute of the optgroup and option elements</a:t>
            </a:r>
            <a:endParaRPr/>
          </a:p>
        </p:txBody>
      </p:sp>
      <p:pic>
        <p:nvPicPr>
          <p:cNvPr id="16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3124080"/>
            <a:ext cx="8076960" cy="226008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drop-down lists (cont.)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drop-down list in a web browser when the use clicks on the arrow</a:t>
            </a:r>
            <a:endParaRPr/>
          </a:p>
        </p:txBody>
      </p:sp>
      <p:pic>
        <p:nvPicPr>
          <p:cNvPr id="16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2590920"/>
            <a:ext cx="2920680" cy="331452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drop-down lists (cont.)</a:t>
            </a:r>
            <a:endParaRPr/>
          </a:p>
        </p:txBody>
      </p:sp>
      <p:pic>
        <p:nvPicPr>
          <p:cNvPr id="17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1828800"/>
            <a:ext cx="8057880" cy="358092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list boxes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list box display the number of options you specify on the size attribute.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Attribute of the select element for list boxes</a:t>
            </a:r>
            <a:endParaRPr/>
          </a:p>
        </p:txBody>
      </p:sp>
      <p:pic>
        <p:nvPicPr>
          <p:cNvPr id="173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3276720"/>
            <a:ext cx="8448120" cy="20570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Objectives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6864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How to use forms and controls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Other skills for working with forms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How to use the HTML5 features for data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validation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How to use the HTML5 controls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A web page that uses HTML5 data validation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list boxes (cont.)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list box in a web browser with a scroll bar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52480" y="2286000"/>
            <a:ext cx="4800240" cy="266112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list boxes (cont.)</a:t>
            </a:r>
            <a:endParaRPr/>
          </a:p>
        </p:txBody>
      </p:sp>
      <p:pic>
        <p:nvPicPr>
          <p:cNvPr id="17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905120"/>
            <a:ext cx="7473600" cy="228564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text areas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textarea field (or just text area) can be used to get multi-line text entries.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Attributes of the textarea element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3200400"/>
            <a:ext cx="8191080" cy="17521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text areas (cont.)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text area in a web browser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text area after text has been entered into it</a:t>
            </a:r>
            <a:endParaRPr/>
          </a:p>
        </p:txBody>
      </p:sp>
      <p:pic>
        <p:nvPicPr>
          <p:cNvPr id="18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7920" y="2057400"/>
            <a:ext cx="5651280" cy="1789200"/>
          </a:xfrm>
          <a:prstGeom prst="rect">
            <a:avLst/>
          </a:prstGeom>
          <a:ln>
            <a:noFill/>
          </a:ln>
        </p:spPr>
      </p:pic>
      <p:pic>
        <p:nvPicPr>
          <p:cNvPr id="185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320" y="4343400"/>
            <a:ext cx="6426000" cy="194292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labels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label is commonly used to identify a related field.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Labels also make it easier to align the controls on a web page.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Attribute of the label element</a:t>
            </a:r>
            <a:endParaRPr/>
          </a:p>
        </p:txBody>
      </p:sp>
      <p:pic>
        <p:nvPicPr>
          <p:cNvPr id="18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3962520"/>
            <a:ext cx="8013240" cy="162540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labels (cont.)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HTML in a browser as the user clicks on a label to check it box</a:t>
            </a:r>
            <a:endParaRPr/>
          </a:p>
        </p:txBody>
      </p:sp>
      <p:pic>
        <p:nvPicPr>
          <p:cNvPr id="19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7920" y="2590920"/>
            <a:ext cx="5663880" cy="366984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group controls with fieldset and legend elements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fieldset element is used to group controls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legend element can be coded within a fieldset element.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HTML that uses fieldset and legend element:</a:t>
            </a:r>
            <a:endParaRPr/>
          </a:p>
        </p:txBody>
      </p:sp>
      <p:pic>
        <p:nvPicPr>
          <p:cNvPr id="19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3809880"/>
            <a:ext cx="8076960" cy="179208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Example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elements in a web browser</a:t>
            </a:r>
            <a:endParaRPr/>
          </a:p>
        </p:txBody>
      </p:sp>
      <p:pic>
        <p:nvPicPr>
          <p:cNvPr id="19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209680"/>
            <a:ext cx="7543440" cy="385380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a file upload control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To create a file upload control, code the input element with “file” as the type attribute.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Attributes of the input element for a file upload control</a:t>
            </a:r>
            <a:endParaRPr/>
          </a:p>
        </p:txBody>
      </p:sp>
      <p:pic>
        <p:nvPicPr>
          <p:cNvPr id="20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1680" y="3581280"/>
            <a:ext cx="8673840" cy="156168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a file upload control (cont.)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file upload control in the Firefox browser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HTML for a file upload</a:t>
            </a:r>
            <a:endParaRPr/>
          </a:p>
        </p:txBody>
      </p:sp>
      <p:pic>
        <p:nvPicPr>
          <p:cNvPr id="20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2209680"/>
            <a:ext cx="7009920" cy="1542600"/>
          </a:xfrm>
          <a:prstGeom prst="rect">
            <a:avLst/>
          </a:prstGeom>
          <a:ln>
            <a:noFill/>
          </a:ln>
        </p:spPr>
      </p:pic>
      <p:pic>
        <p:nvPicPr>
          <p:cNvPr id="204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0880" y="4343400"/>
            <a:ext cx="8534160" cy="126936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8954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use forms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533520" y="28954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Other skills for working with forms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align controls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Label, textbox, and button controls aligned on a form</a:t>
            </a:r>
            <a:endParaRPr/>
          </a:p>
        </p:txBody>
      </p:sp>
      <p:pic>
        <p:nvPicPr>
          <p:cNvPr id="208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00200" y="2590920"/>
            <a:ext cx="5676480" cy="386028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align controls -2</a:t>
            </a:r>
            <a:endParaRPr/>
          </a:p>
        </p:txBody>
      </p:sp>
      <p:pic>
        <p:nvPicPr>
          <p:cNvPr id="21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371600"/>
            <a:ext cx="6857640" cy="3043800"/>
          </a:xfrm>
          <a:prstGeom prst="rect">
            <a:avLst/>
          </a:prstGeom>
          <a:ln>
            <a:noFill/>
          </a:ln>
        </p:spPr>
      </p:pic>
      <p:pic>
        <p:nvPicPr>
          <p:cNvPr id="211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28920" y="4524480"/>
            <a:ext cx="2447640" cy="218088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format controls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form with some additional formatting</a:t>
            </a:r>
            <a:endParaRPr/>
          </a:p>
        </p:txBody>
      </p:sp>
      <p:pic>
        <p:nvPicPr>
          <p:cNvPr id="21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320" y="2362320"/>
            <a:ext cx="6679800" cy="3416040"/>
          </a:xfrm>
          <a:prstGeom prst="rect">
            <a:avLst/>
          </a:prstGeom>
          <a:ln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format controls</a:t>
            </a:r>
            <a:endParaRPr/>
          </a:p>
        </p:txBody>
      </p:sp>
      <p:pic>
        <p:nvPicPr>
          <p:cNvPr id="21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3880" y="1353240"/>
            <a:ext cx="6124320" cy="5428080"/>
          </a:xfrm>
          <a:prstGeom prst="rect">
            <a:avLst/>
          </a:prstGeom>
          <a:ln>
            <a:noFill/>
          </a:ln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set the tab order and assign access keys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tab order for a form is the sequence in which the controls receive the focus when the Tab key is pressed.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attribute for setting the tab order and access keys</a:t>
            </a:r>
            <a:endParaRPr/>
          </a:p>
        </p:txBody>
      </p:sp>
      <p:pic>
        <p:nvPicPr>
          <p:cNvPr id="21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3886200"/>
            <a:ext cx="7810560" cy="1980720"/>
          </a:xfrm>
          <a:prstGeom prst="rect">
            <a:avLst/>
          </a:prstGeom>
          <a:ln>
            <a:noFill/>
          </a:ln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Example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Three labels with access keys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HTML for the controls</a:t>
            </a:r>
            <a:endParaRPr/>
          </a:p>
        </p:txBody>
      </p:sp>
      <p:pic>
        <p:nvPicPr>
          <p:cNvPr id="22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133720"/>
            <a:ext cx="6629040" cy="1916640"/>
          </a:xfrm>
          <a:prstGeom prst="rect">
            <a:avLst/>
          </a:prstGeom>
          <a:ln>
            <a:noFill/>
          </a:ln>
        </p:spPr>
      </p:pic>
      <p:pic>
        <p:nvPicPr>
          <p:cNvPr id="223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4648320"/>
            <a:ext cx="8127720" cy="1498320"/>
          </a:xfrm>
          <a:prstGeom prst="rect">
            <a:avLst/>
          </a:prstGeom>
          <a:ln>
            <a:noFill/>
          </a:ln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57200" y="29718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use the HTML 5 features for data validation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1447920" y="274680"/>
            <a:ext cx="62481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HTML5 attributes for data validation</a:t>
            </a:r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HTML5 attributes for data validation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error message and highlighting used by Firefox</a:t>
            </a:r>
            <a:endParaRPr/>
          </a:p>
        </p:txBody>
      </p:sp>
      <p:pic>
        <p:nvPicPr>
          <p:cNvPr id="22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2133720"/>
            <a:ext cx="7454520" cy="1904760"/>
          </a:xfrm>
          <a:prstGeom prst="rect">
            <a:avLst/>
          </a:prstGeom>
          <a:ln>
            <a:noFill/>
          </a:ln>
        </p:spPr>
      </p:pic>
      <p:pic>
        <p:nvPicPr>
          <p:cNvPr id="228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14600" y="4724280"/>
            <a:ext cx="4000320" cy="1726920"/>
          </a:xfrm>
          <a:prstGeom prst="rect">
            <a:avLst/>
          </a:prstGeom>
          <a:ln>
            <a:noFill/>
          </a:ln>
        </p:spPr>
      </p:pic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228600" y="274680"/>
            <a:ext cx="87627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CSS3 selectors for data validation</a:t>
            </a:r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CSS3 pseudo-classes for required, valid, and invalid fields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CSS attribute selector for all controls with the required attribute</a:t>
            </a:r>
            <a:endParaRPr/>
          </a:p>
        </p:txBody>
      </p:sp>
      <p:pic>
        <p:nvPicPr>
          <p:cNvPr id="23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3880" y="2666880"/>
            <a:ext cx="3504960" cy="975960"/>
          </a:xfrm>
          <a:prstGeom prst="rect">
            <a:avLst/>
          </a:prstGeom>
          <a:ln>
            <a:noFill/>
          </a:ln>
        </p:spPr>
      </p:pic>
      <p:pic>
        <p:nvPicPr>
          <p:cNvPr id="232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520" y="5105520"/>
            <a:ext cx="3504960" cy="8881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An introduction to a form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form contains one or more </a:t>
            </a:r>
            <a:r>
              <a:rPr i="1" lang="en-US" sz="2800">
                <a:solidFill>
                  <a:srgbClr val="000000"/>
                </a:solidFill>
                <a:latin typeface="Tahoma"/>
              </a:rPr>
              <a:t>controls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 like text boxes, radio buttons, lists, or check boxes. That is permit user enter the data and submit to server.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Attributes of the form element</a:t>
            </a:r>
            <a:endParaRPr/>
          </a:p>
        </p:txBody>
      </p:sp>
      <p:pic>
        <p:nvPicPr>
          <p:cNvPr id="13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5960" y="4191120"/>
            <a:ext cx="8457840" cy="226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regular expressions for data validation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457200" y="1600200"/>
            <a:ext cx="85341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 regular expression is a standard language that provides a way to make a user entry against a pattern of characters.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Attribute for using regular expressions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3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56080" y="3505320"/>
            <a:ext cx="7733880" cy="1599840"/>
          </a:xfrm>
          <a:prstGeom prst="rect">
            <a:avLst/>
          </a:prstGeom>
          <a:ln>
            <a:noFill/>
          </a:ln>
        </p:spPr>
      </p:pic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Pattern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Patterns for common entries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Code for pattern</a:t>
            </a:r>
            <a:endParaRPr/>
          </a:p>
        </p:txBody>
      </p:sp>
      <p:pic>
        <p:nvPicPr>
          <p:cNvPr id="23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30480" y="4803840"/>
            <a:ext cx="3413160" cy="1453320"/>
          </a:xfrm>
          <a:prstGeom prst="rect">
            <a:avLst/>
          </a:prstGeom>
          <a:ln>
            <a:noFill/>
          </a:ln>
        </p:spPr>
      </p:pic>
      <p:pic>
        <p:nvPicPr>
          <p:cNvPr id="239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63360" y="2133720"/>
            <a:ext cx="5257440" cy="1923120"/>
          </a:xfrm>
          <a:prstGeom prst="rect">
            <a:avLst/>
          </a:prstGeom>
          <a:ln>
            <a:noFill/>
          </a:ln>
        </p:spPr>
      </p:pic>
      <p:pic>
        <p:nvPicPr>
          <p:cNvPr id="240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3800" y="4832280"/>
            <a:ext cx="5038200" cy="1186920"/>
          </a:xfrm>
          <a:prstGeom prst="rect">
            <a:avLst/>
          </a:prstGeom>
          <a:ln>
            <a:noFill/>
          </a:ln>
        </p:spPr>
      </p:pic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a datalist to present entry options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Use the new HTML5 datalist element to provide a datalist of entry options for a fields.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Attributes for the options elements within a datalist element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4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3657600"/>
            <a:ext cx="8024040" cy="1447560"/>
          </a:xfrm>
          <a:prstGeom prst="rect">
            <a:avLst/>
          </a:prstGeom>
          <a:ln>
            <a:noFill/>
          </a:ln>
        </p:spPr>
      </p:pic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Datalist example</a:t>
            </a:r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form on the browser</a:t>
            </a:r>
            <a:endParaRPr/>
          </a:p>
        </p:txBody>
      </p:sp>
      <p:pic>
        <p:nvPicPr>
          <p:cNvPr id="24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2209680"/>
            <a:ext cx="8073720" cy="2514240"/>
          </a:xfrm>
          <a:prstGeom prst="rect">
            <a:avLst/>
          </a:prstGeom>
          <a:ln>
            <a:noFill/>
          </a:ln>
        </p:spPr>
      </p:pic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Datalist - Code</a:t>
            </a:r>
            <a:endParaRPr/>
          </a:p>
        </p:txBody>
      </p:sp>
      <p:pic>
        <p:nvPicPr>
          <p:cNvPr id="24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6480" y="1752480"/>
            <a:ext cx="7807320" cy="2514240"/>
          </a:xfrm>
          <a:prstGeom prst="rect">
            <a:avLst/>
          </a:prstGeom>
          <a:ln>
            <a:noFill/>
          </a:ln>
        </p:spPr>
      </p:pic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57200" y="28954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use the HTML 5 controls</a:t>
            </a:r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the email, url, and tel controls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HTML5 email, url, and tel control are designed for email address, URL and telephone number entries</a:t>
            </a:r>
            <a:endParaRPr/>
          </a:p>
        </p:txBody>
      </p:sp>
      <p:pic>
        <p:nvPicPr>
          <p:cNvPr id="25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3352680"/>
            <a:ext cx="7797600" cy="2374560"/>
          </a:xfrm>
          <a:prstGeom prst="rect">
            <a:avLst/>
          </a:prstGeom>
          <a:ln>
            <a:noFill/>
          </a:ln>
        </p:spPr>
      </p:pic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Example</a:t>
            </a:r>
            <a:endParaRPr/>
          </a:p>
        </p:txBody>
      </p:sp>
      <p:pic>
        <p:nvPicPr>
          <p:cNvPr id="254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1295280"/>
            <a:ext cx="6337080" cy="2945880"/>
          </a:xfrm>
          <a:prstGeom prst="rect">
            <a:avLst/>
          </a:prstGeom>
          <a:ln>
            <a:noFill/>
          </a:ln>
        </p:spPr>
      </p:pic>
      <p:pic>
        <p:nvPicPr>
          <p:cNvPr id="255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14240" y="4267080"/>
            <a:ext cx="8200800" cy="2228400"/>
          </a:xfrm>
          <a:prstGeom prst="rect">
            <a:avLst/>
          </a:prstGeom>
          <a:ln>
            <a:noFill/>
          </a:ln>
        </p:spPr>
      </p:pic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the number and range controls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HTML number and range controls are designed for numeric entries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Attribute for the number and range controls</a:t>
            </a:r>
            <a:endParaRPr/>
          </a:p>
        </p:txBody>
      </p:sp>
      <p:pic>
        <p:nvPicPr>
          <p:cNvPr id="25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3352680"/>
            <a:ext cx="8292600" cy="1752120"/>
          </a:xfrm>
          <a:prstGeom prst="rect">
            <a:avLst/>
          </a:prstGeom>
          <a:ln>
            <a:noFill/>
          </a:ln>
        </p:spPr>
      </p:pic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Example</a:t>
            </a:r>
            <a:endParaRPr/>
          </a:p>
        </p:txBody>
      </p:sp>
      <p:pic>
        <p:nvPicPr>
          <p:cNvPr id="26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1219320"/>
            <a:ext cx="6861600" cy="2819160"/>
          </a:xfrm>
          <a:prstGeom prst="rect">
            <a:avLst/>
          </a:prstGeom>
          <a:ln>
            <a:noFill/>
          </a:ln>
        </p:spPr>
      </p:pic>
      <p:pic>
        <p:nvPicPr>
          <p:cNvPr id="26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61960" y="4114800"/>
            <a:ext cx="7972200" cy="198072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create a form (cont.)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Attributes common to most input elements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905120"/>
            <a:ext cx="7772040" cy="2041200"/>
          </a:xfrm>
          <a:prstGeom prst="rect">
            <a:avLst/>
          </a:prstGeom>
          <a:ln>
            <a:noFill/>
          </a:ln>
        </p:spPr>
      </p:pic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How to use the date and time controls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HTML5 date, datetime, datetime-local, month, week, and time control are designed for date and time entries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Attribute for the date and time controls</a:t>
            </a:r>
            <a:endParaRPr/>
          </a:p>
        </p:txBody>
      </p:sp>
      <p:pic>
        <p:nvPicPr>
          <p:cNvPr id="26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3505320"/>
            <a:ext cx="7708680" cy="1358640"/>
          </a:xfrm>
          <a:prstGeom prst="rect">
            <a:avLst/>
          </a:prstGeom>
          <a:ln>
            <a:noFill/>
          </a:ln>
        </p:spPr>
      </p:pic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Example</a:t>
            </a:r>
            <a:endParaRPr/>
          </a:p>
        </p:txBody>
      </p:sp>
      <p:pic>
        <p:nvPicPr>
          <p:cNvPr id="266" name="Picture 3" descr=""/>
          <p:cNvPicPr/>
          <p:nvPr/>
        </p:nvPicPr>
        <p:blipFill>
          <a:blip r:embed="rId1"/>
          <a:srcRect l="0" t="0" r="1069028" b="0"/>
          <a:stretch>
            <a:fillRect/>
          </a:stretch>
        </p:blipFill>
        <p:spPr>
          <a:xfrm>
            <a:off x="228600" y="1417680"/>
            <a:ext cx="3047760" cy="4368600"/>
          </a:xfrm>
          <a:prstGeom prst="rect">
            <a:avLst/>
          </a:prstGeom>
          <a:ln>
            <a:noFill/>
          </a:ln>
        </p:spPr>
      </p:pic>
      <p:pic>
        <p:nvPicPr>
          <p:cNvPr id="267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93000" y="1450080"/>
            <a:ext cx="5674680" cy="2588040"/>
          </a:xfrm>
          <a:prstGeom prst="rect">
            <a:avLst/>
          </a:prstGeom>
          <a:ln>
            <a:noFill/>
          </a:ln>
        </p:spPr>
      </p:pic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the search control for a search function</a:t>
            </a: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152280" y="1600200"/>
            <a:ext cx="89913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search function that uses a search control in browser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HTML for using the Google search</a:t>
            </a:r>
            <a:endParaRPr/>
          </a:p>
        </p:txBody>
      </p:sp>
      <p:pic>
        <p:nvPicPr>
          <p:cNvPr id="27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2181600"/>
            <a:ext cx="5943240" cy="1134360"/>
          </a:xfrm>
          <a:prstGeom prst="rect">
            <a:avLst/>
          </a:prstGeom>
          <a:ln>
            <a:noFill/>
          </a:ln>
        </p:spPr>
      </p:pic>
      <p:pic>
        <p:nvPicPr>
          <p:cNvPr id="271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9040" y="4648320"/>
            <a:ext cx="8724600" cy="1383840"/>
          </a:xfrm>
          <a:prstGeom prst="rect">
            <a:avLst/>
          </a:prstGeom>
          <a:ln>
            <a:noFill/>
          </a:ln>
        </p:spPr>
      </p:pic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the color control</a:t>
            </a:r>
            <a:endParaRPr/>
          </a:p>
        </p:txBody>
      </p:sp>
      <p:sp>
        <p:nvSpPr>
          <p:cNvPr id="27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HTML for a color control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color control in browser</a:t>
            </a:r>
            <a:endParaRPr/>
          </a:p>
        </p:txBody>
      </p:sp>
      <p:pic>
        <p:nvPicPr>
          <p:cNvPr id="27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2133720"/>
            <a:ext cx="8076960" cy="914040"/>
          </a:xfrm>
          <a:prstGeom prst="rect">
            <a:avLst/>
          </a:prstGeom>
          <a:ln>
            <a:noFill/>
          </a:ln>
        </p:spPr>
      </p:pic>
      <p:pic>
        <p:nvPicPr>
          <p:cNvPr id="275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23880" y="3809880"/>
            <a:ext cx="5562360" cy="2268720"/>
          </a:xfrm>
          <a:prstGeom prst="rect">
            <a:avLst/>
          </a:prstGeom>
          <a:ln>
            <a:noFill/>
          </a:ln>
        </p:spPr>
      </p:pic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the output element to display output data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This control is designed to display data that is calculated by client side or server side scripting language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An attribute for the output element</a:t>
            </a:r>
            <a:endParaRPr/>
          </a:p>
        </p:txBody>
      </p:sp>
      <p:pic>
        <p:nvPicPr>
          <p:cNvPr id="27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3886200"/>
            <a:ext cx="8229240" cy="1320480"/>
          </a:xfrm>
          <a:prstGeom prst="rect">
            <a:avLst/>
          </a:prstGeom>
          <a:ln>
            <a:noFill/>
          </a:ln>
        </p:spPr>
      </p:pic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Example</a:t>
            </a:r>
            <a:endParaRPr/>
          </a:p>
        </p:txBody>
      </p:sp>
      <p:pic>
        <p:nvPicPr>
          <p:cNvPr id="28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52480" y="1143000"/>
            <a:ext cx="5943240" cy="2858760"/>
          </a:xfrm>
          <a:prstGeom prst="rect">
            <a:avLst/>
          </a:prstGeom>
          <a:ln>
            <a:noFill/>
          </a:ln>
        </p:spPr>
      </p:pic>
      <p:pic>
        <p:nvPicPr>
          <p:cNvPr id="28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24480" y="4038480"/>
            <a:ext cx="9153000" cy="2437920"/>
          </a:xfrm>
          <a:prstGeom prst="rect">
            <a:avLst/>
          </a:prstGeom>
          <a:ln>
            <a:noFill/>
          </a:ln>
        </p:spPr>
      </p:pic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457200" y="3808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progress and meter element to display output data  </a:t>
            </a:r>
            <a:endParaRPr/>
          </a:p>
        </p:txBody>
      </p:sp>
      <p:sp>
        <p:nvSpPr>
          <p:cNvPr id="283" name="TextShape 2"/>
          <p:cNvSpPr txBox="1"/>
          <p:nvPr/>
        </p:nvSpPr>
        <p:spPr>
          <a:xfrm>
            <a:off x="457200" y="167652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These controls are designed to displayed data in progress bar or meter form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Attribute for the progress and meter elements</a:t>
            </a:r>
            <a:endParaRPr/>
          </a:p>
        </p:txBody>
      </p:sp>
      <p:pic>
        <p:nvPicPr>
          <p:cNvPr id="28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3276720"/>
            <a:ext cx="7619760" cy="2450880"/>
          </a:xfrm>
          <a:prstGeom prst="rect">
            <a:avLst/>
          </a:prstGeom>
          <a:ln>
            <a:noFill/>
          </a:ln>
        </p:spPr>
      </p:pic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Example</a:t>
            </a:r>
            <a:endParaRPr/>
          </a:p>
        </p:txBody>
      </p:sp>
      <p:pic>
        <p:nvPicPr>
          <p:cNvPr id="28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1676520"/>
            <a:ext cx="7506360" cy="2971440"/>
          </a:xfrm>
          <a:prstGeom prst="rect">
            <a:avLst/>
          </a:prstGeom>
          <a:ln>
            <a:noFill/>
          </a:ln>
        </p:spPr>
      </p:pic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HTML - Code</a:t>
            </a:r>
            <a:endParaRPr/>
          </a:p>
        </p:txBody>
      </p:sp>
      <p:pic>
        <p:nvPicPr>
          <p:cNvPr id="28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5680" y="1295280"/>
            <a:ext cx="9134280" cy="4800240"/>
          </a:xfrm>
          <a:prstGeom prst="rect">
            <a:avLst/>
          </a:prstGeom>
          <a:ln>
            <a:noFill/>
          </a:ln>
        </p:spPr>
      </p:pic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380880" y="28954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A web page that uses HTML5 data validation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create a form (cont.)</a:t>
            </a:r>
            <a:endParaRPr/>
          </a:p>
        </p:txBody>
      </p:sp>
      <p:pic>
        <p:nvPicPr>
          <p:cNvPr id="13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6520" y="4800600"/>
            <a:ext cx="8329320" cy="1218960"/>
          </a:xfrm>
          <a:prstGeom prst="rect">
            <a:avLst/>
          </a:prstGeom>
          <a:ln>
            <a:noFill/>
          </a:ln>
        </p:spPr>
      </p:pic>
      <p:pic>
        <p:nvPicPr>
          <p:cNvPr id="136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14320" y="2150280"/>
            <a:ext cx="5740200" cy="161244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555840" y="1447920"/>
            <a:ext cx="492840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form in a web browser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751680" y="4034160"/>
            <a:ext cx="218988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HTML Code</a:t>
            </a:r>
            <a:endParaRPr/>
          </a:p>
        </p:txBody>
      </p:sp>
    </p:spTree>
  </p:cSld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page layout</a:t>
            </a:r>
            <a:endParaRPr/>
          </a:p>
        </p:txBody>
      </p:sp>
      <p:sp>
        <p:nvSpPr>
          <p:cNvPr id="2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web page in Browser with a form that uses HTML5 validation</a:t>
            </a:r>
            <a:endParaRPr/>
          </a:p>
        </p:txBody>
      </p:sp>
      <p:pic>
        <p:nvPicPr>
          <p:cNvPr id="29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0" y="2514600"/>
            <a:ext cx="4276080" cy="3860280"/>
          </a:xfrm>
          <a:prstGeom prst="rect">
            <a:avLst/>
          </a:prstGeom>
          <a:ln>
            <a:noFill/>
          </a:ln>
        </p:spPr>
      </p:pic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HTML</a:t>
            </a:r>
            <a:endParaRPr/>
          </a:p>
        </p:txBody>
      </p:sp>
      <p:sp>
        <p:nvSpPr>
          <p:cNvPr id="2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HTML for the form</a:t>
            </a:r>
            <a:endParaRPr/>
          </a:p>
        </p:txBody>
      </p:sp>
      <p:pic>
        <p:nvPicPr>
          <p:cNvPr id="29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2286000"/>
            <a:ext cx="7314840" cy="3828600"/>
          </a:xfrm>
          <a:prstGeom prst="rect">
            <a:avLst/>
          </a:prstGeom>
          <a:ln>
            <a:noFill/>
          </a:ln>
        </p:spPr>
      </p:pic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CSS</a:t>
            </a:r>
            <a:endParaRPr/>
          </a:p>
        </p:txBody>
      </p:sp>
      <p:sp>
        <p:nvSpPr>
          <p:cNvPr id="2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CSS for the form</a:t>
            </a:r>
            <a:endParaRPr/>
          </a:p>
        </p:txBody>
      </p:sp>
      <p:pic>
        <p:nvPicPr>
          <p:cNvPr id="29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76520" y="2133720"/>
            <a:ext cx="3580920" cy="4267800"/>
          </a:xfrm>
          <a:prstGeom prst="rect">
            <a:avLst/>
          </a:prstGeom>
          <a:ln>
            <a:noFill/>
          </a:ln>
        </p:spPr>
      </p:pic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Summary</a:t>
            </a:r>
            <a:endParaRPr/>
          </a:p>
        </p:txBody>
      </p:sp>
      <p:sp>
        <p:nvSpPr>
          <p:cNvPr id="300" name="TextShape 2"/>
          <p:cNvSpPr txBox="1"/>
          <p:nvPr/>
        </p:nvSpPr>
        <p:spPr>
          <a:xfrm>
            <a:off x="457200" y="14940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form contains one or more controls like text boxes, radio button, or check boxes that can receive 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submit button submits the form data to the server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controls label, text field, radio, button, check box, drop-down, list boxes and text area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Use file upload control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Use CSS align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tab order of a form</a:t>
            </a:r>
            <a:endParaRPr/>
          </a:p>
        </p:txBody>
      </p:sp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Summary</a:t>
            </a:r>
            <a:endParaRPr/>
          </a:p>
        </p:txBody>
      </p:sp>
      <p:sp>
        <p:nvSpPr>
          <p:cNvPr id="3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Access key are shortcut keys that the user can press to move the focus on control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HTML5 provide data validation and CSS3 pseudo-classes for formatting required, valid, and invalid fields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HTML5 provide regular expressions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HTML5 provide the email, url, tel, number, range, date, time, search, and color controls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Discussion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8954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use controls 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buttons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44792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Use the input element to create four different types of buttons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Attribute of the input element for button and for the buttons and for the button element</a:t>
            </a:r>
            <a:endParaRPr/>
          </a:p>
        </p:txBody>
      </p:sp>
      <p:pic>
        <p:nvPicPr>
          <p:cNvPr id="14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52480" y="3505320"/>
            <a:ext cx="6222600" cy="27990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buttons (cont.)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buttons in a web browser</a:t>
            </a:r>
            <a:endParaRPr/>
          </a:p>
        </p:txBody>
      </p:sp>
      <p:pic>
        <p:nvPicPr>
          <p:cNvPr id="14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286000"/>
            <a:ext cx="6598440" cy="1294920"/>
          </a:xfrm>
          <a:prstGeom prst="rect">
            <a:avLst/>
          </a:prstGeom>
          <a:ln>
            <a:noFill/>
          </a:ln>
        </p:spPr>
      </p:pic>
      <p:pic>
        <p:nvPicPr>
          <p:cNvPr id="146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809880"/>
            <a:ext cx="8209080" cy="12949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