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2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28.png" ContentType="image/png"/>
  <Override PartName="/ppt/media/image25.png" ContentType="image/png"/>
  <Override PartName="/ppt/media/image31.png" ContentType="image/png"/>
  <Override PartName="/ppt/media/image22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1.png" ContentType="image/png"/>
  <Override PartName="/ppt/media/image9.png" ContentType="image/png"/>
  <Override PartName="/ppt/media/image15.png" ContentType="image/png"/>
  <Override PartName="/ppt/media/image29.png" ContentType="image/png"/>
  <Override PartName="/ppt/media/image8.png" ContentType="image/png"/>
  <Override PartName="/ppt/media/image24.png" ContentType="image/png"/>
  <Override PartName="/ppt/media/image21.png" ContentType="image/png"/>
  <Override PartName="/ppt/media/image7.jpeg" ContentType="image/jpeg"/>
  <Override PartName="/ppt/media/image6.png" ContentType="image/png"/>
  <Override PartName="/ppt/media/image5.png" ContentType="image/png"/>
  <Override PartName="/ppt/media/image17.png" ContentType="image/png"/>
  <Override PartName="/ppt/media/image4.jpeg" ContentType="image/jpeg"/>
  <Override PartName="/ppt/media/image14.png" ContentType="image/png"/>
  <Override PartName="/ppt/media/image16.png" ContentType="image/png"/>
  <Override PartName="/ppt/media/image3.png" ContentType="image/png"/>
  <Override PartName="/ppt/media/image2.png" ContentType="image/png"/>
  <Override PartName="/ppt/media/image10.png" ContentType="image/png"/>
  <Override PartName="/ppt/media/image1.jpeg" ContentType="image/jpe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653040" y="4002120"/>
            <a:ext cx="5551560" cy="4310280"/>
          </a:xfrm>
          <a:prstGeom prst="rect">
            <a:avLst/>
          </a:prstGeom>
        </p:spPr>
        <p:txBody>
          <a:bodyPr lIns="0" rIns="0" tIns="0" bIns="0"/>
          <a:p>
            <a:r>
              <a:rPr lang="en-US" sz="252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2976120" cy="4568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60" name="PlaceHolder 3"/>
          <p:cNvSpPr>
            <a:spLocks noGrp="1"/>
          </p:cNvSpPr>
          <p:nvPr>
            <p:ph type="dt"/>
          </p:nvPr>
        </p:nvSpPr>
        <p:spPr>
          <a:xfrm>
            <a:off x="3881520" y="0"/>
            <a:ext cx="2976120" cy="4568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61" name="PlaceHolder 4"/>
          <p:cNvSpPr>
            <a:spLocks noGrp="1"/>
          </p:cNvSpPr>
          <p:nvPr>
            <p:ph type="ftr"/>
          </p:nvPr>
        </p:nvSpPr>
        <p:spPr>
          <a:xfrm>
            <a:off x="0" y="8686800"/>
            <a:ext cx="2976120" cy="4568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62" name="PlaceHolder 5"/>
          <p:cNvSpPr>
            <a:spLocks noGrp="1"/>
          </p:cNvSpPr>
          <p:nvPr>
            <p:ph type="sldNum"/>
          </p:nvPr>
        </p:nvSpPr>
        <p:spPr>
          <a:xfrm>
            <a:off x="3881520" y="8686800"/>
            <a:ext cx="2976120" cy="4568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FE11AF1-685E-4DCF-BA11-41F71C7CB0CC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Session: Ghi số thứ tự session trong môn học</a:t>
            </a:r>
            <a:endParaRPr/>
          </a:p>
          <a:p>
            <a:r>
              <a:rPr lang="en-US" sz="2520">
                <a:latin typeface="Arial"/>
              </a:rPr>
              <a:t>Session Name: ghi tên của session sẽ dạy</a:t>
            </a:r>
            <a:endParaRPr/>
          </a:p>
        </p:txBody>
      </p:sp>
      <p:sp>
        <p:nvSpPr>
          <p:cNvPr id="2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67387D7-6D7C-48A5-B636-FC96A243EF95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Tóm tắt lại nội dung đã học</a:t>
            </a:r>
            <a:endParaRPr/>
          </a:p>
        </p:txBody>
      </p:sp>
      <p:sp>
        <p:nvSpPr>
          <p:cNvPr id="22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189B36A-6342-489E-B708-0994818F7273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mà học viên phải đạt được khi kết thúc môn học này</a:t>
            </a:r>
            <a:endParaRPr/>
          </a:p>
        </p:txBody>
      </p:sp>
      <p:sp>
        <p:nvSpPr>
          <p:cNvPr id="21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E9116026-07D3-4011-BDC0-CC48D180BF60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22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59D7A56-B042-445F-AB72-24A031575462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363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363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363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363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376CCEF6-3E89-46B1-9418-DD4EDBF676F8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176CA1C0-D33E-4E62-B875-58F0E1CC49BA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0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0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2F18728C-7478-44F9-A3E7-5E6998B80FD5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60"/>
            <a:ext cx="9142920" cy="6861960"/>
          </a:xfrm>
          <a:prstGeom prst="rect">
            <a:avLst/>
          </a:prstGeom>
          <a:ln>
            <a:noFill/>
          </a:ln>
        </p:spPr>
      </p:pic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409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91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53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18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81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Seventh Outline Level</a:t>
            </a:r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dt"/>
          </p:nvPr>
        </p:nvSpPr>
        <p:spPr>
          <a:xfrm>
            <a:off x="457200" y="6247080"/>
            <a:ext cx="2130120" cy="4730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ftr"/>
          </p:nvPr>
        </p:nvSpPr>
        <p:spPr>
          <a:xfrm>
            <a:off x="3126600" y="6247080"/>
            <a:ext cx="2898360" cy="4730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3" name="PlaceHolder 5"/>
          <p:cNvSpPr>
            <a:spLocks noGrp="1"/>
          </p:cNvSpPr>
          <p:nvPr>
            <p:ph type="sldNum"/>
          </p:nvPr>
        </p:nvSpPr>
        <p:spPr>
          <a:xfrm>
            <a:off x="6555600" y="6247080"/>
            <a:ext cx="2130120" cy="473040"/>
          </a:xfrm>
          <a:prstGeom prst="rect">
            <a:avLst/>
          </a:prstGeom>
        </p:spPr>
        <p:txBody>
          <a:bodyPr lIns="0" rIns="0" tIns="0" bIns="0"/>
          <a:p>
            <a:pPr algn="r"/>
            <a:fld id="{8E2F0B49-13FC-40FF-B1B9-0C7F81BEE4C1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114300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Chapter 14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0" y="2819520"/>
            <a:ext cx="91436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Impact"/>
              </a:rPr>
              <a:t>How to use CSS3 transitions, transforms, animation and filters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Transform Example (2)</a:t>
            </a:r>
            <a:endParaRPr/>
          </a:p>
        </p:txBody>
      </p:sp>
      <p:pic>
        <p:nvPicPr>
          <p:cNvPr id="19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39000" y="1676520"/>
            <a:ext cx="6057720" cy="319068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Transform Example2</a:t>
            </a:r>
            <a:endParaRPr/>
          </a:p>
        </p:txBody>
      </p:sp>
      <p:pic>
        <p:nvPicPr>
          <p:cNvPr id="19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2840" y="1219320"/>
            <a:ext cx="8838720" cy="2418840"/>
          </a:xfrm>
          <a:prstGeom prst="rect">
            <a:avLst/>
          </a:prstGeom>
          <a:ln>
            <a:noFill/>
          </a:ln>
        </p:spPr>
      </p:pic>
      <p:pic>
        <p:nvPicPr>
          <p:cNvPr id="197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9480" y="4157640"/>
            <a:ext cx="6552720" cy="201708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Tahoma"/>
              </a:rPr>
              <a:t>How to use CSS3 animations</a:t>
            </a:r>
            <a:endParaRPr/>
          </a:p>
        </p:txBody>
      </p:sp>
      <p:sp>
        <p:nvSpPr>
          <p:cNvPr id="1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CSS3 </a:t>
            </a:r>
            <a:r>
              <a:rPr i="1" lang="en-US" sz="2800">
                <a:solidFill>
                  <a:srgbClr val="000000"/>
                </a:solidFill>
                <a:latin typeface="Arial"/>
              </a:rPr>
              <a:t>animation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 let you create frame-based animations that are similar to what you might create with a program like flash.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Properties for working with animations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ourier New"/>
              </a:rPr>
              <a:t>animation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ourier New"/>
              </a:rPr>
              <a:t>animation-name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ourier New"/>
              </a:rPr>
              <a:t>animation-duration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ourier New"/>
              </a:rPr>
              <a:t>animation-delay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ourier New"/>
              </a:rPr>
              <a:t>animation-iteration-count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ourier New"/>
              </a:rPr>
              <a:t>animation-timing-function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ourier New"/>
              </a:rPr>
              <a:t>animation-direction</a:t>
            </a:r>
            <a:endParaRPr/>
          </a:p>
          <a:p>
            <a:endParaRPr/>
          </a:p>
          <a:p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Animation Example</a:t>
            </a:r>
            <a:endParaRPr/>
          </a:p>
        </p:txBody>
      </p:sp>
      <p:pic>
        <p:nvPicPr>
          <p:cNvPr id="201" name="Picture 2" descr=""/>
          <p:cNvPicPr/>
          <p:nvPr/>
        </p:nvPicPr>
        <p:blipFill>
          <a:blip r:embed="rId1"/>
          <a:srcRect l="0" t="0" r="0" b="642424"/>
          <a:stretch>
            <a:fillRect/>
          </a:stretch>
        </p:blipFill>
        <p:spPr>
          <a:xfrm>
            <a:off x="762120" y="1447920"/>
            <a:ext cx="7467120" cy="416880"/>
          </a:xfrm>
          <a:prstGeom prst="rect">
            <a:avLst/>
          </a:prstGeom>
          <a:ln>
            <a:noFill/>
          </a:ln>
        </p:spPr>
      </p:pic>
      <p:pic>
        <p:nvPicPr>
          <p:cNvPr id="202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62120" y="2362320"/>
            <a:ext cx="7810200" cy="330480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Animation Example (2)</a:t>
            </a:r>
            <a:endParaRPr/>
          </a:p>
        </p:txBody>
      </p:sp>
      <p:pic>
        <p:nvPicPr>
          <p:cNvPr id="20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40600" y="1371600"/>
            <a:ext cx="4443120" cy="2209320"/>
          </a:xfrm>
          <a:prstGeom prst="rect">
            <a:avLst/>
          </a:prstGeom>
          <a:ln>
            <a:noFill/>
          </a:ln>
        </p:spPr>
      </p:pic>
      <p:pic>
        <p:nvPicPr>
          <p:cNvPr id="205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14600" y="3809880"/>
            <a:ext cx="4695480" cy="295236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Tahoma"/>
              </a:rPr>
              <a:t>How to use CSS3 filters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i="1" lang="en-US" sz="3200">
                <a:solidFill>
                  <a:srgbClr val="000000"/>
                </a:solidFill>
                <a:latin typeface="Arial"/>
              </a:rPr>
              <a:t>Filters</a:t>
            </a:r>
            <a:r>
              <a:rPr lang="en-US" sz="3200">
                <a:solidFill>
                  <a:srgbClr val="000000"/>
                </a:solidFill>
                <a:latin typeface="Arial"/>
              </a:rPr>
              <a:t> let you change the appearance of images after they have been loaded into the browser without changing the image file.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Syntax to adding a filter</a:t>
            </a:r>
            <a:endParaRPr/>
          </a:p>
          <a:p>
            <a:r>
              <a:rPr b="1" lang="en-US" sz="2800">
                <a:solidFill>
                  <a:srgbClr val="000000"/>
                </a:solidFill>
                <a:latin typeface="Courier New"/>
              </a:rPr>
              <a:t>filter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: filtermethod(value);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The filter methods</a:t>
            </a:r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blur(value)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brightness(value)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contrast(value)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drop-shadow(values)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grayscale(value)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hue-rotate(angle)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invert(value)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opacity(values)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saturate(value)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Sepia(value)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Filter example</a:t>
            </a:r>
            <a:endParaRPr/>
          </a:p>
        </p:txBody>
      </p:sp>
      <p:pic>
        <p:nvPicPr>
          <p:cNvPr id="21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2133720"/>
            <a:ext cx="3142800" cy="1609200"/>
          </a:xfrm>
          <a:prstGeom prst="rect">
            <a:avLst/>
          </a:prstGeom>
          <a:ln>
            <a:noFill/>
          </a:ln>
        </p:spPr>
      </p:pic>
      <p:pic>
        <p:nvPicPr>
          <p:cNvPr id="212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6600" y="4627440"/>
            <a:ext cx="9019800" cy="923400"/>
          </a:xfrm>
          <a:prstGeom prst="rect">
            <a:avLst/>
          </a:prstGeom>
          <a:ln>
            <a:noFill/>
          </a:ln>
        </p:spPr>
      </p:pic>
      <p:pic>
        <p:nvPicPr>
          <p:cNvPr id="213" name="Picture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876920" y="2448000"/>
            <a:ext cx="3844440" cy="105696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Summary</a:t>
            </a:r>
            <a:endParaRPr/>
          </a:p>
        </p:txBody>
      </p:sp>
      <p:sp>
        <p:nvSpPr>
          <p:cNvPr id="215" name="TextShape 2"/>
          <p:cNvSpPr txBox="1"/>
          <p:nvPr/>
        </p:nvSpPr>
        <p:spPr>
          <a:xfrm>
            <a:off x="533520" y="141768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i="1" lang="en-US" sz="2400">
                <a:solidFill>
                  <a:srgbClr val="000000"/>
                </a:solidFill>
                <a:latin typeface="Tahoma"/>
              </a:rPr>
              <a:t>Transitions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 let you gradually change one or more of CSS properties for an element over a specified periad of time to create an animation.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i="1" lang="en-US" sz="2400">
                <a:solidFill>
                  <a:srgbClr val="000000"/>
                </a:solidFill>
                <a:latin typeface="Arial"/>
              </a:rPr>
              <a:t>Transform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 let you rotate, scale, skew and position HTML elements using CSScode.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</a:rPr>
              <a:t>CSS3 </a:t>
            </a:r>
            <a:r>
              <a:rPr i="1" lang="en-US" sz="2400">
                <a:solidFill>
                  <a:srgbClr val="000000"/>
                </a:solidFill>
                <a:latin typeface="Arial"/>
              </a:rPr>
              <a:t>animation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 let you create frame-based animations.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i="1" lang="en-US" sz="2400">
                <a:solidFill>
                  <a:srgbClr val="000000"/>
                </a:solidFill>
                <a:latin typeface="Arial"/>
              </a:rPr>
              <a:t>Filters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 let you change the appearance of images after they have been loaded into the browser without changing the image file.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Objectives</a:t>
            </a:r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How to use CSS3 transitions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How to use CSS3 transforms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How to use CSS3 animations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Tahoma"/>
              </a:rPr>
              <a:t>How to use CSS3 filters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297180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Tahoma"/>
              </a:rPr>
              <a:t>How to use CSS3 transitions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Tahoma"/>
              </a:rPr>
              <a:t>How to use CSS3 transitions</a:t>
            </a:r>
            <a:r>
              <a:rPr lang="en-US" sz="4400">
                <a:solidFill>
                  <a:srgbClr val="000000"/>
                </a:solidFill>
                <a:latin typeface="Arial"/>
              </a:rPr>
              <a:t>?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457200" y="1600200"/>
            <a:ext cx="84578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i="1" lang="en-US" sz="2800">
                <a:solidFill>
                  <a:srgbClr val="000000"/>
                </a:solidFill>
                <a:latin typeface="Tahoma"/>
              </a:rPr>
              <a:t>Transitions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 let you gradually change one or more of CSS properties for an element over a specified periad of time to create an animation.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Properties for working with transitions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transition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transition-property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transition-duration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transition-timing-function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transition-delay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syntax for the shorthand transition properties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urier New"/>
              </a:rPr>
              <a:t>transition: [property][duration][timing-function][delay];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Transitions example</a:t>
            </a:r>
            <a:endParaRPr/>
          </a:p>
        </p:txBody>
      </p:sp>
      <p:pic>
        <p:nvPicPr>
          <p:cNvPr id="17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0800" y="1580040"/>
            <a:ext cx="3619080" cy="418680"/>
          </a:xfrm>
          <a:prstGeom prst="rect">
            <a:avLst/>
          </a:prstGeom>
          <a:ln>
            <a:noFill/>
          </a:ln>
        </p:spPr>
      </p:pic>
      <p:pic>
        <p:nvPicPr>
          <p:cNvPr id="172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65120" y="2401920"/>
            <a:ext cx="5190840" cy="552240"/>
          </a:xfrm>
          <a:prstGeom prst="rect">
            <a:avLst/>
          </a:prstGeom>
          <a:ln>
            <a:noFill/>
          </a:ln>
        </p:spPr>
      </p:pic>
      <p:sp>
        <p:nvSpPr>
          <p:cNvPr id="173" name="CustomShape 2"/>
          <p:cNvSpPr/>
          <p:nvPr/>
        </p:nvSpPr>
        <p:spPr>
          <a:xfrm>
            <a:off x="437760" y="1263240"/>
            <a:ext cx="9673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</a:rPr>
              <a:t>Before </a:t>
            </a:r>
            <a:endParaRPr/>
          </a:p>
        </p:txBody>
      </p:sp>
      <p:sp>
        <p:nvSpPr>
          <p:cNvPr id="174" name="CustomShape 3"/>
          <p:cNvSpPr/>
          <p:nvPr/>
        </p:nvSpPr>
        <p:spPr>
          <a:xfrm>
            <a:off x="469080" y="2032560"/>
            <a:ext cx="18835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</a:rPr>
              <a:t>After transition</a:t>
            </a:r>
            <a:r>
              <a:rPr lang="en-US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pic>
        <p:nvPicPr>
          <p:cNvPr id="175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60800" y="3323880"/>
            <a:ext cx="7592400" cy="409680"/>
          </a:xfrm>
          <a:prstGeom prst="rect">
            <a:avLst/>
          </a:prstGeom>
          <a:ln>
            <a:noFill/>
          </a:ln>
        </p:spPr>
      </p:pic>
      <p:sp>
        <p:nvSpPr>
          <p:cNvPr id="176" name="CustomShape 4"/>
          <p:cNvSpPr/>
          <p:nvPr/>
        </p:nvSpPr>
        <p:spPr>
          <a:xfrm>
            <a:off x="500400" y="2954520"/>
            <a:ext cx="14094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</a:rPr>
              <a:t>HTML code</a:t>
            </a:r>
            <a:endParaRPr/>
          </a:p>
        </p:txBody>
      </p:sp>
      <p:pic>
        <p:nvPicPr>
          <p:cNvPr id="177" name="Picture 6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31000" y="4191120"/>
            <a:ext cx="7731720" cy="2666520"/>
          </a:xfrm>
          <a:prstGeom prst="rect">
            <a:avLst/>
          </a:prstGeom>
          <a:ln>
            <a:noFill/>
          </a:ln>
        </p:spPr>
      </p:pic>
      <p:sp>
        <p:nvSpPr>
          <p:cNvPr id="178" name="CustomShape 5"/>
          <p:cNvSpPr/>
          <p:nvPr/>
        </p:nvSpPr>
        <p:spPr>
          <a:xfrm>
            <a:off x="581400" y="3756960"/>
            <a:ext cx="12477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</a:rPr>
              <a:t>CSS code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Accordion using transitions</a:t>
            </a:r>
            <a:endParaRPr/>
          </a:p>
        </p:txBody>
      </p:sp>
      <p:pic>
        <p:nvPicPr>
          <p:cNvPr id="18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1752480"/>
            <a:ext cx="2895120" cy="2590560"/>
          </a:xfrm>
          <a:prstGeom prst="rect">
            <a:avLst/>
          </a:prstGeom>
          <a:ln>
            <a:noFill/>
          </a:ln>
        </p:spPr>
      </p:pic>
      <p:sp>
        <p:nvSpPr>
          <p:cNvPr id="181" name="CustomShape 2"/>
          <p:cNvSpPr/>
          <p:nvPr/>
        </p:nvSpPr>
        <p:spPr>
          <a:xfrm>
            <a:off x="540360" y="1263240"/>
            <a:ext cx="13759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</a:rPr>
              <a:t>Accordion </a:t>
            </a:r>
            <a:endParaRPr/>
          </a:p>
        </p:txBody>
      </p:sp>
      <p:pic>
        <p:nvPicPr>
          <p:cNvPr id="182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376360" y="4724280"/>
            <a:ext cx="6743520" cy="2133360"/>
          </a:xfrm>
          <a:prstGeom prst="rect">
            <a:avLst/>
          </a:prstGeom>
          <a:ln>
            <a:noFill/>
          </a:ln>
        </p:spPr>
      </p:pic>
      <p:pic>
        <p:nvPicPr>
          <p:cNvPr id="183" name="Picture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419720" y="1632600"/>
            <a:ext cx="4152600" cy="196164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Tahoma"/>
              </a:rPr>
              <a:t>How to use CSS3 transforms</a:t>
            </a:r>
            <a:endParaRPr/>
          </a:p>
        </p:txBody>
      </p:sp>
      <p:sp>
        <p:nvSpPr>
          <p:cNvPr id="1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i="1" lang="en-US" sz="3200">
                <a:solidFill>
                  <a:srgbClr val="000000"/>
                </a:solidFill>
                <a:latin typeface="Arial"/>
              </a:rPr>
              <a:t>Transform</a:t>
            </a:r>
            <a:r>
              <a:rPr lang="en-US" sz="3200">
                <a:solidFill>
                  <a:srgbClr val="000000"/>
                </a:solidFill>
                <a:latin typeface="Arial"/>
              </a:rPr>
              <a:t> let you rotate, scale, skew and position HTML elements using CSScode.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Properties for working width 2D transform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ourier New"/>
              </a:rPr>
              <a:t>transform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ourier New"/>
              </a:rPr>
              <a:t>transform-origin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Methods for 2D transforms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304920" y="1600200"/>
            <a:ext cx="449532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rotate(angle)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rotateX(angle)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rotateY(angle)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scaleX(value)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scaleY(value)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scale(x-value, y-value)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skewX(angle)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skewY(angle)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skew(x-angle, y-angle)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8" name="TextShape 3"/>
          <p:cNvSpPr txBox="1"/>
          <p:nvPr/>
        </p:nvSpPr>
        <p:spPr>
          <a:xfrm>
            <a:off x="5029200" y="1722600"/>
            <a:ext cx="396216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translateX(value)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translateY(value)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translate(x-value,y-value)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matrix(a,b,c,d,e,f)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Transform Example</a:t>
            </a:r>
            <a:endParaRPr/>
          </a:p>
        </p:txBody>
      </p:sp>
      <p:pic>
        <p:nvPicPr>
          <p:cNvPr id="19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09840" y="1295280"/>
            <a:ext cx="2523600" cy="1447560"/>
          </a:xfrm>
          <a:prstGeom prst="rect">
            <a:avLst/>
          </a:prstGeom>
          <a:ln>
            <a:noFill/>
          </a:ln>
        </p:spPr>
      </p:pic>
      <p:pic>
        <p:nvPicPr>
          <p:cNvPr id="191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8640" y="3247920"/>
            <a:ext cx="7686360" cy="313920"/>
          </a:xfrm>
          <a:prstGeom prst="rect">
            <a:avLst/>
          </a:prstGeom>
          <a:ln>
            <a:noFill/>
          </a:ln>
        </p:spPr>
      </p:pic>
      <p:pic>
        <p:nvPicPr>
          <p:cNvPr id="192" name="Picture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514600" y="4038480"/>
            <a:ext cx="4172400" cy="20570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