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3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3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6.png" ContentType="image/png"/>
  <Override PartName="/ppt/media/image32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8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37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3.png" ContentType="image/png"/>
  <Override PartName="/ppt/media/image23.png" ContentType="image/png"/>
  <Override PartName="/ppt/media/image35.png" ContentType="image/png"/>
  <Override PartName="/ppt/media/image12.png" ContentType="image/png"/>
  <Override PartName="/ppt/media/image11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29.png" ContentType="image/png"/>
  <Override PartName="/ppt/media/image18.png" ContentType="image/png"/>
  <Override PartName="/ppt/media/image7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6.png" ContentType="image/png"/>
  <Override PartName="/ppt/media/image4.jpeg" ContentType="image/jpeg"/>
  <Override PartName="/ppt/media/image17.png" ContentType="image/png"/>
  <Override PartName="/ppt/media/image14.png" ContentType="image/png"/>
  <Override PartName="/ppt/media/image3.png" ContentType="image/png"/>
  <Override PartName="/ppt/media/image2.png" ContentType="image/png"/>
  <Override PartName="/ppt/media/image10.png" ContentType="image/png"/>
  <Override PartName="/ppt/media/image1.jpeg" ContentType="image/jpe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53040" y="4002120"/>
            <a:ext cx="5551560" cy="4310280"/>
          </a:xfrm>
          <a:prstGeom prst="rect">
            <a:avLst/>
          </a:prstGeom>
        </p:spPr>
        <p:txBody>
          <a:bodyPr lIns="0" rIns="0" tIns="0" bIns="0"/>
          <a:p>
            <a:r>
              <a:rPr lang="en-US" sz="252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2976120" cy="4568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dt"/>
          </p:nvPr>
        </p:nvSpPr>
        <p:spPr>
          <a:xfrm>
            <a:off x="3881520" y="0"/>
            <a:ext cx="2976120" cy="4568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ftr"/>
          </p:nvPr>
        </p:nvSpPr>
        <p:spPr>
          <a:xfrm>
            <a:off x="0" y="8686800"/>
            <a:ext cx="2976120" cy="4568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sldNum"/>
          </p:nvPr>
        </p:nvSpPr>
        <p:spPr>
          <a:xfrm>
            <a:off x="3881520" y="8686800"/>
            <a:ext cx="2976120" cy="4568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6D3676F-FD32-470D-9F68-BE320D8BEF9B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Session: Ghi số thứ tự session trong môn học</a:t>
            </a:r>
            <a:endParaRPr/>
          </a:p>
          <a:p>
            <a:r>
              <a:rPr lang="en-US" sz="2520">
                <a:latin typeface="Arial"/>
              </a:rPr>
              <a:t>Session Name: ghi tên của session sẽ dạy</a:t>
            </a:r>
            <a:endParaRPr/>
          </a:p>
        </p:txBody>
      </p:sp>
      <p:sp>
        <p:nvSpPr>
          <p:cNvPr id="22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5AF19D1-5944-4130-9BBF-61AC1043AE07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23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552D163-CCB0-4E54-B4F9-F10CAFE3CB17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mà học viên phải đạt được khi kết thúc môn học này</a:t>
            </a:r>
            <a:endParaRPr/>
          </a:p>
        </p:txBody>
      </p:sp>
      <p:sp>
        <p:nvSpPr>
          <p:cNvPr id="22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A1CDA5E-6BDC-4692-976B-A1398A040696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23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0F7EB7D-DCD6-4173-B94C-F07DE2ECFF47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3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E048253-F131-4598-8C43-1475F96600A8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3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021FE2E-CFC9-46E3-8AF3-973F469BD6DC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3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1B2B5B2-3349-4023-B2BC-DB3630779E98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Tóm tắt lại nội dung đã học</a:t>
            </a:r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7B9FA16-6CA0-406B-A304-23728877B3E0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Trả lời câu hỏi WHY?</a:t>
            </a:r>
            <a:endParaRPr/>
          </a:p>
        </p:txBody>
      </p:sp>
      <p:sp>
        <p:nvSpPr>
          <p:cNvPr id="24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216D4B2-C6E8-4B3E-B593-C08DF9B2DDD9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22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28FADE6-DB72-4697-8F41-62FC95143E75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2F0DF76-C539-42BB-8E40-A7ED0D5C6FD4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363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363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363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21C29D99-1D87-4588-8E6F-C0C5C93975EF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A843B179-4B4C-44FB-A7A5-B82AEDD7D8E3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60"/>
            <a:ext cx="9142920" cy="686196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409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91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53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18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81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Seventh Outline Level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57200" y="6247080"/>
            <a:ext cx="2130120" cy="4730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3126600" y="6247080"/>
            <a:ext cx="2898360" cy="4730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6555600" y="6247080"/>
            <a:ext cx="2130120" cy="473040"/>
          </a:xfrm>
          <a:prstGeom prst="rect">
            <a:avLst/>
          </a:prstGeom>
        </p:spPr>
        <p:txBody>
          <a:bodyPr lIns="0" rIns="0" tIns="0" bIns="0"/>
          <a:p>
            <a:pPr algn="r"/>
            <a:fld id="{327797C7-A4D2-44F8-B6EB-5F5D655B540A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114300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Chapter 15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1219320" y="2819520"/>
            <a:ext cx="73148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How to use JavaScript and jQuery to enhance your web pages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Methods and properties for DOM Scripting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</a:rPr>
              <a:t>Two methods of the document object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</a:rPr>
              <a:t>Three properties that can be used for scripting the DOM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48" name="Table 3"/>
          <p:cNvGraphicFramePr/>
          <p:nvPr/>
        </p:nvGraphicFramePr>
        <p:xfrm>
          <a:off x="685800" y="2209680"/>
          <a:ext cx="7924320" cy="1381320"/>
        </p:xfrm>
        <a:graphic>
          <a:graphicData uri="http://schemas.openxmlformats.org/drawingml/2006/table">
            <a:tbl>
              <a:tblPr/>
              <a:tblGrid>
                <a:gridCol w="2743200"/>
                <a:gridCol w="5181480"/>
              </a:tblGrid>
              <a:tr h="380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Arial"/>
                        </a:rPr>
                        <a:t>Method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Arial"/>
                        </a:rPr>
                        <a:t>Description</a:t>
                      </a:r>
                      <a:endParaRPr/>
                    </a:p>
                  </a:txBody>
                  <a:tcPr/>
                </a:tc>
              </a:tr>
              <a:tr h="619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Arial"/>
                        </a:rPr>
                        <a:t>getElementById(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id </a:t>
                      </a:r>
                      <a:r>
                        <a:rPr b="1" lang="en-US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Gets the HTML element that has the id that’s passed to it and returns that element.</a:t>
                      </a:r>
                      <a:endParaRPr/>
                    </a:p>
                  </a:txBody>
                  <a:tcPr/>
                </a:tc>
              </a:tr>
              <a:tr h="381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Arial"/>
                        </a:rPr>
                        <a:t>write(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 string </a:t>
                      </a:r>
                      <a:r>
                        <a:rPr b="1" lang="en-US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Writes the string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9" name="Table 4"/>
          <p:cNvGraphicFramePr/>
          <p:nvPr/>
        </p:nvGraphicFramePr>
        <p:xfrm>
          <a:off x="609480" y="4379040"/>
          <a:ext cx="8152920" cy="2021400"/>
        </p:xfrm>
        <a:graphic>
          <a:graphicData uri="http://schemas.openxmlformats.org/drawingml/2006/table">
            <a:tbl>
              <a:tblPr/>
              <a:tblGrid>
                <a:gridCol w="1646280"/>
                <a:gridCol w="6507000"/>
              </a:tblGrid>
              <a:tr h="384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Arial"/>
                        </a:rPr>
                        <a:t>Property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Arial"/>
                        </a:rPr>
                        <a:t>Description</a:t>
                      </a:r>
                      <a:endParaRPr/>
                    </a:p>
                  </a:txBody>
                  <a:tcPr/>
                </a:tc>
              </a:tr>
              <a:tr h="626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Arial"/>
                        </a:rPr>
                        <a:t>value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For an input element like a  text box, gets or sets the value in the element.</a:t>
                      </a:r>
                      <a:endParaRPr/>
                    </a:p>
                  </a:txBody>
                  <a:tcPr/>
                </a:tc>
              </a:tr>
              <a:tr h="384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Arial"/>
                        </a:rPr>
                        <a:t>firstChild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Return a Node object for the first child node of an element</a:t>
                      </a:r>
                      <a:endParaRPr/>
                    </a:p>
                  </a:txBody>
                  <a:tcPr/>
                </a:tc>
              </a:tr>
              <a:tr h="626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Arial"/>
                        </a:rPr>
                        <a:t>nodeValue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For a Text, Comment, or Attribute node, gets or sets the text that’s stored in the node.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DOM scripting works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DOM scripting is the process of manipulating the DOM by using JavaScript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An event is an action the user performs like clicking a mouse button. When the event occurs, JavaScript is used to process it. This code is called an event handler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DOM Example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web page that uses a JavaScript button for printing</a:t>
            </a:r>
            <a:endParaRPr/>
          </a:p>
        </p:txBody>
      </p:sp>
      <p:pic>
        <p:nvPicPr>
          <p:cNvPr id="15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19320" y="2743200"/>
            <a:ext cx="7251480" cy="346644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DOM code Example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The DOM event cycle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The JavaScript in the head section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The HTML code </a:t>
            </a:r>
            <a:endParaRPr/>
          </a:p>
        </p:txBody>
      </p:sp>
      <p:pic>
        <p:nvPicPr>
          <p:cNvPr id="15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00720" y="1752480"/>
            <a:ext cx="4889160" cy="1673280"/>
          </a:xfrm>
          <a:prstGeom prst="rect">
            <a:avLst/>
          </a:prstGeom>
          <a:ln>
            <a:noFill/>
          </a:ln>
        </p:spPr>
      </p:pic>
      <p:pic>
        <p:nvPicPr>
          <p:cNvPr id="158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0720" y="4038480"/>
            <a:ext cx="3657240" cy="1338480"/>
          </a:xfrm>
          <a:prstGeom prst="rect">
            <a:avLst/>
          </a:prstGeom>
          <a:ln>
            <a:noFill/>
          </a:ln>
        </p:spPr>
      </p:pic>
      <p:pic>
        <p:nvPicPr>
          <p:cNvPr id="159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85800" y="5791320"/>
            <a:ext cx="8229240" cy="52596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The Email List Application in JavaScripts (page 508)</a:t>
            </a:r>
            <a:endParaRPr/>
          </a:p>
        </p:txBody>
      </p:sp>
      <p:pic>
        <p:nvPicPr>
          <p:cNvPr id="16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1523880"/>
            <a:ext cx="6248160" cy="2106720"/>
          </a:xfrm>
          <a:prstGeom prst="rect">
            <a:avLst/>
          </a:prstGeom>
          <a:ln>
            <a:noFill/>
          </a:ln>
        </p:spPr>
      </p:pic>
      <p:pic>
        <p:nvPicPr>
          <p:cNvPr id="162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280" y="3631320"/>
            <a:ext cx="6343200" cy="320940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The Email List Application in JavaScripts (page 508)</a:t>
            </a:r>
            <a:endParaRPr/>
          </a:p>
        </p:txBody>
      </p:sp>
      <p:pic>
        <p:nvPicPr>
          <p:cNvPr id="16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5280" y="1495440"/>
            <a:ext cx="6654960" cy="536220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28954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Introduction to jQuery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74680"/>
            <a:ext cx="86864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What jQuery is and where to get it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457200" y="144792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jQuery is a free, open-source, JavaScript library that provides dozens of functions for common web features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JavaScript library that makes JavaScript programming easier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It provides widgets, interaction, effects, and themes that can be use to build features like carousels and slide shows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JavaScript library that provides higher-level function like advanced widgets that can be easily customized by using themes that override the themes component of jQuery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jQuery website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jQuery web site at www.jQuery.com</a:t>
            </a:r>
            <a:endParaRPr/>
          </a:p>
        </p:txBody>
      </p:sp>
      <p:pic>
        <p:nvPicPr>
          <p:cNvPr id="17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76520" y="2209680"/>
            <a:ext cx="5447880" cy="419364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jQuery libraries</a:t>
            </a:r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two jQuery libraries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jQuery (the core library)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jQuery UI (User Interface)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What jQuery offers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Dozens of functions that make it easier to add JavaScript features to your web pages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Functions that are tested for cross-browser compatibility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Objectives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Introduction to JavaScript and DOM scripting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The Email List Application in JavaScript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Introduction to jQuery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How to use jQuery in Email List application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Other application with jQuery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include jQuery and jQuery UI in your web pages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To use jQuery, you need to include 03 files to jQuery applications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The jQuery JavaScript file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The jQuery UI JavaScript file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The jQuery UI stylesheet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Two ways to include the jQuery files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Include the jQuery files from a Content Delivery Network (CDN) and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Include the jQuery files when they’re on web site</a:t>
            </a:r>
            <a:endParaRPr/>
          </a:p>
          <a:p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Include the jQuery files from a Content Delivery Network</a:t>
            </a:r>
            <a:endParaRPr/>
          </a:p>
        </p:txBody>
      </p:sp>
      <p:pic>
        <p:nvPicPr>
          <p:cNvPr id="17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523880"/>
            <a:ext cx="8512200" cy="350496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Include the jQuery files when they’re on web site</a:t>
            </a:r>
            <a:endParaRPr/>
          </a:p>
        </p:txBody>
      </p:sp>
      <p:pic>
        <p:nvPicPr>
          <p:cNvPr id="178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2120" y="1523880"/>
            <a:ext cx="7557840" cy="159984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jQuery</a:t>
            </a:r>
            <a:endParaRPr/>
          </a:p>
        </p:txBody>
      </p:sp>
      <p:sp>
        <p:nvSpPr>
          <p:cNvPr id="18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Code jQuery selectors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A type selector that selects all h1 elements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ourier New"/>
              </a:rPr>
              <a:t>$(“h1”)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An id selector that selects the element with “accordion” as its id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ourier New"/>
              </a:rPr>
              <a:t>$(“#accordion”)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A class selector that selects all elements in the “fadein” class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ourier New"/>
              </a:rPr>
              <a:t>$(“.fadein”)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jQuery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How to call jQuery methods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A call to the hide method of an h1 object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ourier New"/>
              </a:rPr>
              <a:t>$(“h1”).hide(“slow”)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A call to the accordion method of the element with “accordion” as its id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ourier New"/>
              </a:rPr>
              <a:t>$(#accordion).accordion()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Two ways to code a function that uses the jQuery ready method</a:t>
            </a:r>
            <a:endParaRPr/>
          </a:p>
        </p:txBody>
      </p:sp>
      <p:pic>
        <p:nvPicPr>
          <p:cNvPr id="18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800600" y="4724280"/>
            <a:ext cx="4152600" cy="186696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jQuery</a:t>
            </a:r>
            <a:endParaRPr/>
          </a:p>
        </p:txBody>
      </p:sp>
      <p:sp>
        <p:nvSpPr>
          <p:cNvPr id="1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How to call jQuery event methods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How to code ready event method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ourier New"/>
              </a:rPr>
              <a:t>$(document).ready(function() {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alert(“The DOM is ready”);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ourier New"/>
              </a:rPr>
              <a:t>});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How to use the click event method within the ready event method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Tahoma"/>
              </a:rPr>
              <a:t>  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$(document).ready(function() {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ourier New"/>
              </a:rPr>
              <a:t>$(“h2”).click(fuction(){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alert(“This heading has been cliked”);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ourier New"/>
              </a:rPr>
              <a:t>});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});</a:t>
            </a:r>
            <a:endParaRPr/>
          </a:p>
          <a:p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Result in web browser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message box that’s displayed when the DOM is ready</a:t>
            </a:r>
            <a:endParaRPr/>
          </a:p>
        </p:txBody>
      </p:sp>
      <p:pic>
        <p:nvPicPr>
          <p:cNvPr id="18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33720" y="2666880"/>
            <a:ext cx="4038120" cy="316548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The Email List Application in jQuery (page 516)</a:t>
            </a:r>
            <a:endParaRPr/>
          </a:p>
        </p:txBody>
      </p:sp>
      <p:sp>
        <p:nvSpPr>
          <p:cNvPr id="1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19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9760" y="1452960"/>
            <a:ext cx="6306840" cy="5404680"/>
          </a:xfrm>
          <a:prstGeom prst="rect">
            <a:avLst/>
          </a:prstGeom>
          <a:ln>
            <a:noFill/>
          </a:ln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28954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How to use jQuery as non-programmer</a:t>
            </a: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The Image Rollover application</a:t>
            </a:r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An image rollover occurs when the user moves the mouse printer over one image and that image is temporarily replaced by another image.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A web page with the first image rolled over</a:t>
            </a:r>
            <a:endParaRPr/>
          </a:p>
        </p:txBody>
      </p:sp>
      <p:pic>
        <p:nvPicPr>
          <p:cNvPr id="19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3200400"/>
            <a:ext cx="7772040" cy="264744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81952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Introduction to JavaScript </a:t>
            </a:r>
            <a:r>
              <a:rPr lang="en-US" sz="4000">
                <a:solidFill>
                  <a:srgbClr val="000000"/>
                </a:solidFill>
                <a:latin typeface="Impact"/>
              </a:rPr>
              <a:t>
</a:t>
            </a:r>
            <a:r>
              <a:rPr lang="en-US" sz="4000">
                <a:solidFill>
                  <a:srgbClr val="000000"/>
                </a:solidFill>
                <a:latin typeface="Impact"/>
              </a:rPr>
              <a:t>and DOM scripting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The Image Rollover application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HTML Code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JavaScript in the rollovers.js</a:t>
            </a:r>
            <a:endParaRPr/>
          </a:p>
        </p:txBody>
      </p:sp>
      <p:pic>
        <p:nvPicPr>
          <p:cNvPr id="19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680" y="1905120"/>
            <a:ext cx="5447880" cy="1218960"/>
          </a:xfrm>
          <a:prstGeom prst="rect">
            <a:avLst/>
          </a:prstGeom>
          <a:ln>
            <a:noFill/>
          </a:ln>
        </p:spPr>
      </p:pic>
      <p:pic>
        <p:nvPicPr>
          <p:cNvPr id="199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680" y="3581280"/>
            <a:ext cx="4228200" cy="3276360"/>
          </a:xfrm>
          <a:prstGeom prst="rect">
            <a:avLst/>
          </a:prstGeom>
          <a:ln>
            <a:noFill/>
          </a:ln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Image swap application</a:t>
            </a:r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457200" y="12654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An image swap occurs when an event handler uses DOM scripting to replace one image with another.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A web page after the second thumbnail has been click </a:t>
            </a:r>
            <a:endParaRPr/>
          </a:p>
        </p:txBody>
      </p:sp>
      <p:pic>
        <p:nvPicPr>
          <p:cNvPr id="20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13960" y="2819520"/>
            <a:ext cx="4762800" cy="3890160"/>
          </a:xfrm>
          <a:prstGeom prst="rect">
            <a:avLst/>
          </a:prstGeom>
          <a:ln>
            <a:noFill/>
          </a:ln>
        </p:spPr>
      </p:pic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Image swap application – jQuery code</a:t>
            </a:r>
            <a:endParaRPr/>
          </a:p>
        </p:txBody>
      </p:sp>
      <p:pic>
        <p:nvPicPr>
          <p:cNvPr id="20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62200" y="1676520"/>
            <a:ext cx="7391160" cy="4735800"/>
          </a:xfrm>
          <a:prstGeom prst="rect">
            <a:avLst/>
          </a:prstGeom>
          <a:ln>
            <a:noFill/>
          </a:ln>
        </p:spPr>
      </p:pic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A slide shows application</a:t>
            </a:r>
            <a:endParaRPr/>
          </a:p>
        </p:txBody>
      </p:sp>
      <p:sp>
        <p:nvSpPr>
          <p:cNvPr id="206" name="TextShape 2"/>
          <p:cNvSpPr txBox="1"/>
          <p:nvPr/>
        </p:nvSpPr>
        <p:spPr>
          <a:xfrm>
            <a:off x="457200" y="129528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Use jQuery to create a slide show. When the page loads, the first image is displayed. Then, every five seconds, the image fades out and the next image fades into its place.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A slide show that fades one image out and the next image in</a:t>
            </a:r>
            <a:endParaRPr/>
          </a:p>
        </p:txBody>
      </p:sp>
      <p:pic>
        <p:nvPicPr>
          <p:cNvPr id="20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00400" y="3413520"/>
            <a:ext cx="3733560" cy="3444120"/>
          </a:xfrm>
          <a:prstGeom prst="rect">
            <a:avLst/>
          </a:prstGeom>
          <a:ln>
            <a:noFill/>
          </a:ln>
        </p:spPr>
      </p:pic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A slide shows application - code</a:t>
            </a:r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HTML for the slide show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CSS code</a:t>
            </a:r>
            <a:endParaRPr/>
          </a:p>
        </p:txBody>
      </p:sp>
      <p:pic>
        <p:nvPicPr>
          <p:cNvPr id="21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2133720"/>
            <a:ext cx="6590880" cy="1856880"/>
          </a:xfrm>
          <a:prstGeom prst="rect">
            <a:avLst/>
          </a:prstGeom>
          <a:ln>
            <a:noFill/>
          </a:ln>
        </p:spPr>
      </p:pic>
      <p:pic>
        <p:nvPicPr>
          <p:cNvPr id="211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41520" y="2362320"/>
            <a:ext cx="3666600" cy="4495320"/>
          </a:xfrm>
          <a:prstGeom prst="rect">
            <a:avLst/>
          </a:prstGeom>
          <a:ln>
            <a:noFill/>
          </a:ln>
        </p:spPr>
      </p:pic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A slide shows application - code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jQuery code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1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24080" y="1143000"/>
            <a:ext cx="5646600" cy="5694480"/>
          </a:xfrm>
          <a:prstGeom prst="rect">
            <a:avLst/>
          </a:prstGeom>
          <a:ln>
            <a:noFill/>
          </a:ln>
        </p:spPr>
      </p:pic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Summary</a:t>
            </a:r>
            <a:endParaRPr/>
          </a:p>
        </p:txBody>
      </p:sp>
      <p:sp>
        <p:nvSpPr>
          <p:cNvPr id="216" name="TextShape 2"/>
          <p:cNvSpPr txBox="1"/>
          <p:nvPr/>
        </p:nvSpPr>
        <p:spPr>
          <a:xfrm>
            <a:off x="457200" y="144792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JavaScript is a scripting language that is run by the JavaScript engine of a browser.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DOM (Document Object Model) is a hierarchical collection of nodes in the web browser’s memory that represents the current web page.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DOM script is the process of changing the DOM using JavaScript.</a:t>
            </a:r>
            <a:endParaRPr/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Summary</a:t>
            </a:r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jQuery is a free, open-source, JavaScript library that provides dozens of functions for common web features. JavaScript library that makes JavaScript programming easier.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It provides widgets, interaction, effects, and themes that can be use to build features like carousels and slide shows.</a:t>
            </a:r>
            <a:endParaRPr/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Discussion</a:t>
            </a:r>
            <a:endParaRPr/>
          </a:p>
        </p:txBody>
      </p:sp>
      <p:sp>
        <p:nvSpPr>
          <p:cNvPr id="22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JavaScript works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JavaScript is a scripting language that is run by the JavaScript engine of a browser. The work is done on the client, not the server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How JavaScript fits into the client/server architecture</a:t>
            </a:r>
            <a:endParaRPr/>
          </a:p>
        </p:txBody>
      </p:sp>
      <p:pic>
        <p:nvPicPr>
          <p:cNvPr id="130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680" y="4191120"/>
            <a:ext cx="6629040" cy="198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JavaScript example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JavaScript in HTML document</a:t>
            </a:r>
            <a:endParaRPr/>
          </a:p>
        </p:txBody>
      </p:sp>
      <p:pic>
        <p:nvPicPr>
          <p:cNvPr id="13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2286000"/>
            <a:ext cx="7086240" cy="353016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Result in web browser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JavaScript in a web browser.</a:t>
            </a:r>
            <a:endParaRPr/>
          </a:p>
        </p:txBody>
      </p:sp>
      <p:pic>
        <p:nvPicPr>
          <p:cNvPr id="136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2286000"/>
            <a:ext cx="7441200" cy="213336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Three ways to include JavaScript in a web page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A script element in the head section that heads an external JavaScript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A script element in HTML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Embeds JavaScript in the body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9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38280" y="2189520"/>
            <a:ext cx="5866920" cy="401040"/>
          </a:xfrm>
          <a:prstGeom prst="rect">
            <a:avLst/>
          </a:prstGeom>
          <a:ln>
            <a:noFill/>
          </a:ln>
        </p:spPr>
      </p:pic>
      <p:pic>
        <p:nvPicPr>
          <p:cNvPr id="140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90920" y="3048120"/>
            <a:ext cx="4369320" cy="1752120"/>
          </a:xfrm>
          <a:prstGeom prst="rect">
            <a:avLst/>
          </a:prstGeom>
          <a:ln>
            <a:noFill/>
          </a:ln>
        </p:spPr>
      </p:pic>
      <p:pic>
        <p:nvPicPr>
          <p:cNvPr id="141" name="Picture 6" descr=""/>
          <p:cNvPicPr/>
          <p:nvPr/>
        </p:nvPicPr>
        <p:blipFill>
          <a:blip r:embed="rId3"/>
          <a:srcRect l="0" t="0" r="0" b="1401438"/>
          <a:stretch>
            <a:fillRect/>
          </a:stretch>
        </p:blipFill>
        <p:spPr>
          <a:xfrm>
            <a:off x="2558880" y="5181480"/>
            <a:ext cx="6504120" cy="152352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The DOM (Document Object Model) works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DOM (Document Object Model) is a hierarchical collection of nodes in the web browser’s memory that represents the current web page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0" y="274680"/>
            <a:ext cx="899136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Tahoma"/>
              </a:rPr>
              <a:t>Example: The DOM for a web page</a:t>
            </a:r>
            <a:endParaRPr/>
          </a:p>
        </p:txBody>
      </p:sp>
      <p:pic>
        <p:nvPicPr>
          <p:cNvPr id="14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1600200"/>
            <a:ext cx="7835400" cy="430488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