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7C50568-EA66-4968-9940-6994C18CCD9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A1840C-6920-4F2F-B661-F37A90F4E86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89E353-CC20-4BAA-BF1F-DA1486BF621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1CDF5E-6C81-41C8-84FD-FF9E2090EDD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88D33B7-2926-451C-9961-665347585E1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5D033A-66E0-421C-AC2C-FEA381A7571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ECB075-7978-40EA-A7C8-146C46D88C2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Trả lời câu hỏi WHY?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8595F88-76C6-49A8-8529-96A19754D12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048936-897C-4DAA-8180-036676524B4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CD1AF4-10F6-4D39-9F3E-21FE355E8AC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CFC5939F-E1F1-4514-A019-E5DCD5722CB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14300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Chapter 2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0" y="2819520"/>
            <a:ext cx="883836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code, test,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and validate a web page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How to code attributes (cont.)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Arial"/>
              </a:rPr>
              <a:t>Coding rules: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1900">
                <a:solidFill>
                  <a:srgbClr val="000000"/>
                </a:solidFill>
                <a:latin typeface="Arial"/>
              </a:rPr>
              <a:t>An attribute consists of the attribute name, an equal sign(=), and the value for the attribute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>
                <a:solidFill>
                  <a:srgbClr val="000000"/>
                </a:solidFill>
                <a:latin typeface="Arial"/>
              </a:rPr>
              <a:t>Attribute values don’t have to be enclosed in quotes if they don’t contain spaces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Arial"/>
              </a:rPr>
              <a:t>Attribute values must be enclosed in single or double quotes if they contain one or more spaces, but you can’t mix the type of quotation mark used for a single value.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>
                <a:solidFill>
                  <a:srgbClr val="000000"/>
                </a:solidFill>
                <a:latin typeface="Arial"/>
              </a:rPr>
              <a:t>Boolean attributes can be coded as just the attribute name. They don’t have to include the equal sign and a value that’s the same as attribute name.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1900">
                <a:solidFill>
                  <a:srgbClr val="000000"/>
                </a:solidFill>
                <a:latin typeface="Arial"/>
              </a:rPr>
              <a:t>To code multiple attributes, separate each attribute with a space.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Comments and whitespace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152388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Arial"/>
              </a:rPr>
              <a:t>An HTML comment is text that appears between the &lt;!– and </a:t>
            </a:r>
            <a:r>
              <a:rPr lang="en-US" sz="23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300">
                <a:solidFill>
                  <a:srgbClr val="000000"/>
                </a:solidFill>
                <a:latin typeface="Arial"/>
              </a:rPr>
              <a:t> characters.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2382840"/>
            <a:ext cx="6400080" cy="439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819520"/>
            <a:ext cx="883836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The CSS Syntax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CSS rule sets and comments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CSS rule set consist of a selector and a declaration block.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seclector consist of the identifiers that are at the beginning  of the rule set.</a:t>
            </a:r>
            <a:endParaRPr/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3883320"/>
            <a:ext cx="5180760" cy="183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CSS rule sets and comments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44792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300">
                <a:solidFill>
                  <a:srgbClr val="000000"/>
                </a:solidFill>
                <a:latin typeface="Arial"/>
              </a:rPr>
              <a:t>CSS comments begin with the characters /* and end characters */.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300">
                <a:solidFill>
                  <a:srgbClr val="000000"/>
                </a:solidFill>
                <a:latin typeface="Arial"/>
              </a:rPr>
              <a:t>A CSS comment can be coded on a single line, or it can multiple lines.</a:t>
            </a:r>
            <a:endParaRPr/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600" y="2743200"/>
            <a:ext cx="6251040" cy="35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Basic selector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Arial"/>
              </a:rPr>
              <a:t>- HTML elements that can be selected by element type, id or class</a:t>
            </a:r>
            <a:endParaRPr/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743200"/>
            <a:ext cx="8243640" cy="28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Basic selector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Arial"/>
              </a:rPr>
              <a:t>- CSS rule sets that select by element type, id and class</a:t>
            </a:r>
            <a:endParaRPr/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039760"/>
            <a:ext cx="4571280" cy="436032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4800600" y="3581280"/>
            <a:ext cx="608760" cy="456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25560">
            <a:solidFill>
              <a:srgbClr val="8aa5a7"/>
            </a:solidFill>
            <a:round/>
          </a:ln>
        </p:spPr>
      </p:sp>
      <p:pic>
        <p:nvPicPr>
          <p:cNvPr id="157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28960" y="3095280"/>
            <a:ext cx="3057120" cy="162828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5419440" y="2449440"/>
            <a:ext cx="3484800" cy="440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Arial"/>
              </a:rPr>
              <a:t>The element in a browser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819520"/>
            <a:ext cx="883836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Impact"/>
              </a:rPr>
              <a:t>How to Use Sublime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Impact"/>
              </a:rPr>
              <a:t>to work with HTML and CSS files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2819520"/>
            <a:ext cx="883836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Impact"/>
              </a:rPr>
              <a:t>How to test, debug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Impact"/>
              </a:rPr>
              <a:t>and Validate HTML and CSS files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Test and debug a web page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HTML file displayed in the Fire browser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2362320"/>
            <a:ext cx="5585760" cy="35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The HTML syntax 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The CSS syntax 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use Sublime to work with HTML and CSS files 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test, debug, and validate HTML and CSS files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Test and debug a web page (cont.)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144792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Three way to run a web page that’s on an intranet or your own computer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Rerun a web page from a browser after you change it source code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Test a web page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Debug a web page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Validate an HTML file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To validate the HTML for a page, you can use program or website for that purpose. One of the most popular web sites is the W3C Markup Validation Service.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Use the W3C Markup Validation Service</a:t>
            </a:r>
            <a:r>
              <a:rPr lang="en-US" sz="2100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100" u="sng">
                <a:solidFill>
                  <a:srgbClr val="009999"/>
                </a:solidFill>
                <a:latin typeface="Arial"/>
              </a:rPr>
              <a:t>http://validator.w3.org/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Validate a CSS file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The CSS validation Service with errors displayed.</a:t>
            </a:r>
            <a:endParaRPr/>
          </a:p>
        </p:txBody>
      </p:sp>
      <p:pic>
        <p:nvPicPr>
          <p:cNvPr id="17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2353320"/>
            <a:ext cx="5814720" cy="366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Validate a CSS file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Use the W3C CSS Validation Service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 u="sng">
                <a:solidFill>
                  <a:srgbClr val="009999"/>
                </a:solidFill>
                <a:latin typeface="Arial"/>
              </a:rPr>
              <a:t>http://jigsaw.w3.org/css-validator/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57200" y="17226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HTML document, syntax, attribute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CSS rule set, Selector, comment work like HTML document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Test and run HTML file on browser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Validate an CSS or HTML file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Why we should use CSS for web page?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819520"/>
            <a:ext cx="883836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The HTML Syntax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04920" y="274680"/>
            <a:ext cx="89146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Basic structure of an HTML document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21932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300">
                <a:solidFill>
                  <a:srgbClr val="000000"/>
                </a:solidFill>
                <a:latin typeface="Arial"/>
              </a:rPr>
              <a:t>An HTML document contains HTML element that define the content and structure of a web page.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2666880"/>
            <a:ext cx="6540120" cy="31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A simple HTML5 document</a:t>
            </a:r>
            <a:endParaRPr/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9400" y="2057400"/>
            <a:ext cx="8356680" cy="28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Code elements and tags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Most HTML element have an opening tag, content, and a closing tag. Each tag is coded within a set of brackets (&lt;&gt;)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Two elements with opening and closing tags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Two empty tags</a:t>
            </a:r>
            <a:endParaRPr/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2971800"/>
            <a:ext cx="6162480" cy="837360"/>
          </a:xfrm>
          <a:prstGeom prst="rect">
            <a:avLst/>
          </a:prstGeom>
          <a:ln>
            <a:noFill/>
          </a:ln>
        </p:spPr>
      </p:pic>
      <p:pic>
        <p:nvPicPr>
          <p:cNvPr id="13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320" y="4724280"/>
            <a:ext cx="7228800" cy="91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Code elements and tags (cont.)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56996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Arial"/>
              </a:rPr>
              <a:t>Correct and incorrect nesting of tags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2270160"/>
            <a:ext cx="5826600" cy="176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How to code attributes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56996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Arial"/>
              </a:rPr>
              <a:t>Attributes can be coded within opening or empty tags to optional values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Opening tag with attributes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One attribute: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300">
                <a:solidFill>
                  <a:srgbClr val="000000"/>
                </a:solidFill>
                <a:latin typeface="Microsoft Sans Serif"/>
              </a:rPr>
              <a:t>	</a:t>
            </a:r>
            <a:r>
              <a:rPr i="1" lang="en-US" sz="2300">
                <a:solidFill>
                  <a:srgbClr val="000000"/>
                </a:solidFill>
                <a:latin typeface="Microsoft Sans Serif"/>
              </a:rPr>
              <a:t>	</a:t>
            </a:r>
            <a:r>
              <a:rPr i="1" lang="en-US" sz="2300">
                <a:solidFill>
                  <a:srgbClr val="000000"/>
                </a:solidFill>
                <a:latin typeface="Microsoft Sans Serif"/>
              </a:rPr>
              <a:t>	</a:t>
            </a:r>
            <a:r>
              <a:rPr i="1" lang="en-US" sz="2000">
                <a:solidFill>
                  <a:srgbClr val="000000"/>
                </a:solidFill>
                <a:latin typeface="Microsoft Sans Serif"/>
              </a:rPr>
              <a:t>&lt;a href=“contact.html”&gt;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Three attribute :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900">
                <a:solidFill>
                  <a:srgbClr val="000000"/>
                </a:solidFill>
                <a:latin typeface="Microsoft Sans Serif"/>
              </a:rPr>
              <a:t>	</a:t>
            </a:r>
            <a:r>
              <a:rPr i="1" lang="en-US" sz="2000">
                <a:solidFill>
                  <a:srgbClr val="000000"/>
                </a:solidFill>
                <a:latin typeface="Microsoft Sans Serif"/>
              </a:rPr>
              <a:t>&lt;a href=“contact.html” title=“Click to Contact Us” class=“nav_link”&gt;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How to code attributes (cont.)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Empty tag with attributes: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900">
                <a:solidFill>
                  <a:srgbClr val="000000"/>
                </a:solidFill>
                <a:latin typeface="Microsoft Sans Serif"/>
              </a:rPr>
              <a:t>&lt;img src=“logo.gif” alt=“Murach logo”&gt;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Boolean attribute: 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Arial"/>
              </a:rPr>
              <a:t>	</a:t>
            </a:r>
            <a:r>
              <a:rPr i="1" lang="en-US" sz="2000">
                <a:solidFill>
                  <a:srgbClr val="000000"/>
                </a:solidFill>
                <a:latin typeface="Microsoft Sans Serif"/>
              </a:rPr>
              <a:t>&lt;input type=“checkbox” name=“mailList” checked&gt;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Common attributes for identifying HTML elements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Opening tag with an id attribute: </a:t>
            </a:r>
            <a:r>
              <a:rPr i="1" lang="en-US" sz="2000">
                <a:solidFill>
                  <a:srgbClr val="000000"/>
                </a:solidFill>
                <a:latin typeface="Microsoft Sans Serif"/>
              </a:rPr>
              <a:t>&lt;div id=“page”&gt;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300">
                <a:solidFill>
                  <a:srgbClr val="000000"/>
                </a:solidFill>
                <a:latin typeface="Arial"/>
              </a:rPr>
              <a:t>Opening tag with a class attribute: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Microsoft Sans Serif"/>
              </a:rPr>
              <a:t>&lt;a href=“contact.html” title=“Click to Contact Us” class=“nav_link”&gt;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