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5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02958D-32B9-4591-A9EB-AAE80EADCBE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653328-C194-4B36-A934-11B52F386FB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2501BF4-65E8-47C9-B3E7-557737B6FB0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95FD0FB-2397-44F4-982D-EA07FF0A5AB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FD3854D-8166-44EC-95BC-BC207BBA035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4084ED-CC66-421F-86D1-DB10159495B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- Nên có một slide chứa 01 trang Web và phân tích các thành phần trước khi đi vào chi tiết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CCC215C-41F8-4517-BB03-DF6AFEA7D78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Nên trình bày hình ảnh cho sinh động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2AA488B-426D-4A23-A7BF-A1759A49EF7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C793483-64E8-4042-9316-6174E8BA03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5A934D3-5D99-4F24-A98A-D25453B4A9D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7438247-94E2-4B17-A517-8E302D52A68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A9ECF52-5F7A-45B1-991F-ADBB13C3B34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Cần trình bày cái này đơn giản hơn, ít chữ hơn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2207C0B-6779-487C-A029-0FC01C3D0B0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2E5A995-D6A5-4F5B-BF29-C3042038FAB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481FD93-ADB3-4CDC-AB4C-5CC9E9459E7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2E1E107-821E-4F0C-A479-8C68289150B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52577967-EC8E-47F6-A470-BC7028F64B5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492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Chapter 3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HTML to structure a web page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Headings and paragraphs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Common block elements for headings and paragraphs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362320"/>
            <a:ext cx="793080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HTML that uses the block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block elements in a web browser</a:t>
            </a:r>
            <a:endParaRPr/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828800"/>
            <a:ext cx="8076960" cy="213336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4729320"/>
            <a:ext cx="4239000" cy="197568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Headings and paragraphs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Block elements for special types of text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514600"/>
            <a:ext cx="8064000" cy="236196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Special blocks of text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 that uses the block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209680"/>
            <a:ext cx="8410320" cy="3352320"/>
          </a:xfrm>
          <a:prstGeom prst="rect">
            <a:avLst/>
          </a:prstGeom>
          <a:ln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Special blocks of text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block elements in a web browser</a:t>
            </a:r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133720"/>
            <a:ext cx="7871040" cy="4038120"/>
          </a:xfrm>
          <a:prstGeom prst="rect">
            <a:avLst/>
          </a:prstGeom>
          <a:ln>
            <a:noFill/>
          </a:ln>
        </p:spPr>
      </p:pic>
      <p:sp>
        <p:nvSpPr>
          <p:cNvPr id="15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Special blocks of text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An inline element is coded within a block and doesn’t begin on a new line.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Inline elements for formatting text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124080"/>
            <a:ext cx="6770880" cy="2590560"/>
          </a:xfrm>
          <a:prstGeom prst="rect">
            <a:avLst/>
          </a:prstGeom>
          <a:ln>
            <a:noFill/>
          </a:ln>
        </p:spPr>
      </p:pic>
      <p:sp>
        <p:nvSpPr>
          <p:cNvPr id="16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Inline elements for formatting and identifying text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Inline elements for identifying content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209680"/>
            <a:ext cx="8086680" cy="3504960"/>
          </a:xfrm>
          <a:prstGeom prst="rect">
            <a:avLst/>
          </a:prstGeom>
          <a:ln>
            <a:noFill/>
          </a:ln>
        </p:spPr>
      </p:pic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Inline elements for formatting and identifying text (cont.)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8088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 that uses some of the inline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inline elements in a web browser</a:t>
            </a:r>
            <a:endParaRPr/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7400"/>
            <a:ext cx="8305560" cy="152352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4191120"/>
            <a:ext cx="4647960" cy="227268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Inline elements for formatting and identifying text (cont.)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Character entities can be used to display special character is an HTML document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Common HTML character entities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Character entities</a:t>
            </a:r>
            <a:endParaRPr/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657520"/>
            <a:ext cx="4038120" cy="42001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981080"/>
            <a:ext cx="8610120" cy="289512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Example of character entites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code the head section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code text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structure to content of a page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code links, lists, and images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structured web page.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133720"/>
            <a:ext cx="8067960" cy="266652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The character entities in a web browser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Core HTML attributes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86000"/>
            <a:ext cx="7626960" cy="2514240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core attributes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76520"/>
            <a:ext cx="8278560" cy="350496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HTML that uses these attributes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828800"/>
            <a:ext cx="7507440" cy="358092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500">
                <a:solidFill>
                  <a:srgbClr val="000000"/>
                </a:solidFill>
                <a:latin typeface="Arial"/>
              </a:rPr>
              <a:t>Result on browser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How to structure the content of a page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block element for structure a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An inline element for formatting text</a:t>
            </a:r>
            <a:endParaRPr/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133720"/>
            <a:ext cx="7020000" cy="129492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6451200" cy="91404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Div and span elements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page that’s structured with div and span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86000"/>
            <a:ext cx="7869240" cy="289512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Div and span elements sample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page displayed in a web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2057400"/>
            <a:ext cx="5714640" cy="2317320"/>
          </a:xfrm>
          <a:prstGeom prst="rect">
            <a:avLst/>
          </a:prstGeom>
          <a:ln>
            <a:noFill/>
          </a:ln>
        </p:spPr>
      </p:pic>
      <p:sp>
        <p:nvSpPr>
          <p:cNvPr id="1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Result on browser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HTML5 provide new semantic elements that you should use to structure contents of web page.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Using these elements can be referred to as HTML5 semantic.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primary HTML5 semantic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3909600"/>
            <a:ext cx="7481520" cy="2338560"/>
          </a:xfrm>
          <a:prstGeom prst="rect">
            <a:avLst/>
          </a:prstGeom>
          <a:ln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Structure a page with the HTML5 semantic elements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- A page that’s structure with header, section and footer</a:t>
            </a:r>
            <a:endParaRPr/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8201880" cy="289512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Sample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code the head section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page displayed in a web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Use the HTML5 semantic elements to indicate the structure of your pages</a:t>
            </a:r>
            <a:endParaRPr/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133720"/>
            <a:ext cx="5714640" cy="224604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Result on browser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Although there are other HTML5 semantic elements, these are the most useful ones that are currently supported by modern browser.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Other HTML5 semantic elements</a:t>
            </a:r>
            <a:endParaRPr/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505320"/>
            <a:ext cx="8344800" cy="228564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Some of the other HTML5 semantic elements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attributes of the time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hgroup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time element</a:t>
            </a:r>
            <a:endParaRPr/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3720" y="1981080"/>
            <a:ext cx="8207640" cy="1447560"/>
          </a:xfrm>
          <a:prstGeom prst="rect">
            <a:avLst/>
          </a:prstGeom>
          <a:ln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160" y="3886200"/>
            <a:ext cx="7452000" cy="100368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90800" y="5410080"/>
            <a:ext cx="7443360" cy="612720"/>
          </a:xfrm>
          <a:prstGeom prst="rect">
            <a:avLst/>
          </a:prstGeom>
          <a:ln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Some of the other HTML5 semantic elements (cont.)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figure and figcaption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code displayed in a browser</a:t>
            </a:r>
            <a:endParaRPr/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57400"/>
            <a:ext cx="7391160" cy="2257560"/>
          </a:xfrm>
          <a:prstGeom prst="rect">
            <a:avLst/>
          </a:prstGeom>
          <a:ln>
            <a:noFill/>
          </a:ln>
        </p:spPr>
      </p:pic>
      <p:pic>
        <p:nvPicPr>
          <p:cNvPr id="21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600" y="4800600"/>
            <a:ext cx="5240520" cy="1634400"/>
          </a:xfrm>
          <a:prstGeom prst="rect">
            <a:avLst/>
          </a:prstGeom>
          <a:ln>
            <a:noFill/>
          </a:ln>
        </p:spPr>
      </p:pic>
      <p:sp>
        <p:nvSpPr>
          <p:cNvPr id="2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Some of the other HTML5 semantic elements (cont.)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How to code links, list and images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Absolute and relative URLs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Absolute URL, you code the complete URL including the domain name for the site. Absolute URLs let you display pages at other websites.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Relative URL, you base it on the current folder, which is the folder that contains the current page.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3886200"/>
            <a:ext cx="4629600" cy="216216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019240"/>
            <a:ext cx="8359560" cy="3771720"/>
          </a:xfrm>
          <a:prstGeom prst="rect">
            <a:avLst/>
          </a:prstGeom>
          <a:ln>
            <a:noFill/>
          </a:ln>
        </p:spPr>
      </p:pic>
      <p:sp>
        <p:nvSpPr>
          <p:cNvPr id="22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Absolute and relative URLs - Example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&lt;a&gt; element is an inline element that creates a link that load another web page. The href attribute of this element identifies the page to be loaded.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Basic attribute of the &lt;a&gt; element</a:t>
            </a:r>
            <a:endParaRPr/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3429000"/>
            <a:ext cx="6867720" cy="1087200"/>
          </a:xfrm>
          <a:prstGeom prst="rect">
            <a:avLst/>
          </a:prstGeom>
          <a:ln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Links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600200"/>
            <a:ext cx="8443440" cy="3809520"/>
          </a:xfrm>
          <a:prstGeom prst="rect">
            <a:avLst/>
          </a:prstGeom>
          <a:ln w="9360">
            <a:noFill/>
          </a:ln>
        </p:spPr>
      </p:pic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Links (cont.)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0480" y="1676520"/>
            <a:ext cx="794268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The Title element and Link to a favion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1. Title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2. Link to a favicon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browser that shows the title and favicon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link in a web browser</a:t>
            </a:r>
            <a:endParaRPr/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09680"/>
            <a:ext cx="7295040" cy="289512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Arial"/>
              </a:rPr>
              <a:t>Result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two basic type of lists are unordered lists and ordered list.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By default, an unordered list is displayed as a bulleted list and an ordered list is displayed as a numbered list.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Elements that create ordered and unordered lists</a:t>
            </a:r>
            <a:endParaRPr/>
          </a:p>
        </p:txBody>
      </p:sp>
      <p:pic>
        <p:nvPicPr>
          <p:cNvPr id="2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4038480"/>
            <a:ext cx="7883280" cy="198072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Lists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HTML that creates two lists</a:t>
            </a:r>
            <a:endParaRPr/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133720"/>
            <a:ext cx="7738200" cy="358092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Lists - Example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lists in a web browser</a:t>
            </a:r>
            <a:endParaRPr/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981080"/>
            <a:ext cx="5409720" cy="414576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Lists – Example (cont.)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img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 element is an inline element that is used to display an image that’s identified by the 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src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 attribute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Attributes of the &lt;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img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&gt;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An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 img 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element</a:t>
            </a:r>
            <a:endParaRPr/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925360"/>
            <a:ext cx="8457840" cy="2027160"/>
          </a:xfrm>
          <a:prstGeom prst="rect">
            <a:avLst/>
          </a:prstGeom>
          <a:ln>
            <a:noFill/>
          </a:ln>
        </p:spPr>
      </p:pic>
      <p:pic>
        <p:nvPicPr>
          <p:cNvPr id="24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5791320"/>
            <a:ext cx="8371440" cy="609120"/>
          </a:xfrm>
          <a:prstGeom prst="rect">
            <a:avLst/>
          </a:prstGeom>
          <a:ln>
            <a:noFill/>
          </a:ln>
        </p:spPr>
      </p:pic>
      <p:sp>
        <p:nvSpPr>
          <p:cNvPr id="2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4000">
                <a:solidFill>
                  <a:srgbClr val="000000"/>
                </a:solidFill>
                <a:latin typeface="Arial"/>
              </a:rPr>
              <a:t>Include images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09480" y="11430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image in a web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image formats that are supported by most browsers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JPEG, GIF, PNG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Accessibility guidelines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For images with useful content, always code an alt attribute that describes the image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For image that are used for decoration, code the alt attribute with no value(“”)</a:t>
            </a:r>
            <a:endParaRPr/>
          </a:p>
          <a:p>
            <a:endParaRPr/>
          </a:p>
        </p:txBody>
      </p:sp>
      <p:pic>
        <p:nvPicPr>
          <p:cNvPr id="2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570320"/>
            <a:ext cx="4800240" cy="1782000"/>
          </a:xfrm>
          <a:prstGeom prst="rect">
            <a:avLst/>
          </a:prstGeom>
          <a:ln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4000">
                <a:solidFill>
                  <a:srgbClr val="000000"/>
                </a:solidFill>
                <a:latin typeface="Arial"/>
              </a:rPr>
              <a:t>Include images (cont.)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A structure web page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page layout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A web page that uses some of the HTML presented in this chapter</a:t>
            </a:r>
            <a:endParaRPr/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478960"/>
            <a:ext cx="4982040" cy="376920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488960"/>
            <a:ext cx="6324120" cy="4454280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HTML file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752480"/>
            <a:ext cx="7080840" cy="3276360"/>
          </a:xfrm>
          <a:prstGeom prst="rect">
            <a:avLst/>
          </a:prstGeom>
          <a:ln>
            <a:noFill/>
          </a:ln>
        </p:spPr>
      </p:pic>
      <p:sp>
        <p:nvSpPr>
          <p:cNvPr id="2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HTML file (cont.)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38152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The Title element and Link to a favicon (Cont.)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head section that specifies a title and links to a favicon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00200"/>
            <a:ext cx="8151480" cy="1599840"/>
          </a:xfrm>
          <a:prstGeom prst="rect">
            <a:avLst/>
          </a:prstGeom>
          <a:ln>
            <a:noFill/>
          </a:ln>
        </p:spPr>
      </p:pic>
      <p:pic>
        <p:nvPicPr>
          <p:cNvPr id="13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4419720"/>
            <a:ext cx="807696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Head section of an HTML document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Metadata elements in the head section provide metadata that is related to the page.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Block element and Inline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Character entities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Core attribute that common used for HTML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HTML5 semantic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Absolute and Relative URL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Links and List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Img element to display image file in HTML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is metadata important?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Always code a title tag in the head section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title should accurately describe the page’s content, and it should include the one or two keywords that you want the page ranked for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title should be interesting enough to entice the reader to click on it when it’s shown in the search results for a search engine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title should be unique for each page in your web site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Limit the length of your titles to around 65 character because most search engine don’t display more than that in their results.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SEO guidelines for the title tag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meta data element provides information about the HTML document that’s called metadata.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head section that include metadata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352680"/>
            <a:ext cx="8229240" cy="213336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Include Metadata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Three attributes of the &lt;meta&gt; tag.</a:t>
            </a: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209680"/>
            <a:ext cx="7972200" cy="259056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Include Metadata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8600" y="3048120"/>
            <a:ext cx="8762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How to code text elements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