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4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0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5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4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1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18.png" ContentType="image/png"/>
  <Override PartName="/ppt/media/image7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6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0.png" ContentType="image/png"/>
  <Override PartName="/ppt/media/image59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2107D4D-0BBD-424C-967F-633629F56EE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7C36FD1-973B-4E8E-84C4-FB6E32352B2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F58DAB0-BBA3-453B-860C-38092B1B029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8C618DF-A0C7-488B-A83E-6BDF3AD1A0C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54AAC61-48BC-404F-81F7-32311834F04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89886B5-5935-4D53-8679-1CE4436FE77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6452D86-C963-4F60-9CA3-4A66A1BC44D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F4BEDC0-C885-4ADF-8843-840804A77EA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D86B2CF-3243-4821-90F1-3D60FA40530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7656885-3608-46A7-850C-D23FF0FC551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D91650C-5EA2-4F39-ABD2-0EF76D0D79E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EAAD857-3C3D-425F-B0A5-A0E673EE6D6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4F20C2F-6444-4DDA-8FB2-EF150599386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6C125D1-D141-40CF-81B6-5EABD7B0590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EA5F023-F940-4263-A727-8964FE85B7A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FAAF1A4-8428-432A-AB5E-6217CFD6DA4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0EA639C-7EFD-42E7-A5A5-363CBCD9772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11B8303-E1E2-4231-9F0D-61155B6DC56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1F4D0C7-1139-43C3-AA2B-04AFFF87E9F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8D0681E-7304-4BB3-B7EF-93E6F060C0FD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02C6689-9911-458A-97FC-D658A963BF3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FBD25E7-C4EE-4163-9D6D-7B7CAE03D61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8C18625-D585-435C-B183-C1B747D6D94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98133D5-9925-43CA-86E4-20366626236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A3805F5-FD06-4188-BB82-4A4310B6D2A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C5A4BA9-8AFA-4B74-A543-CD8BB691FD5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377ED6E-4974-4CF4-AB8A-4C229DE85FC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422ABF6-5CD7-4C0F-A235-70E7F8CF136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07272A0-351E-4235-AAA7-8B2DBFF7003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3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B89BF7F-DB57-4A0D-8241-84C071173C3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D587C70-904D-4DC3-82B4-C3CB47DDB39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3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594AD17-54A5-48DB-A29B-CC3AB309B34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0A8DD27-D0E9-4A00-ACF8-155901DA74A8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BEB6F38-8308-4E1F-A36F-AE3B4E849DB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CB67278-DBC1-4960-97BE-7731857FD0E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A430769-A0D2-405C-B26E-45DF0920FD3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20D5258-6890-4F1C-B461-813928B5988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3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CAB5F04-2EE4-4706-ADF2-B62F712F963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Tóm tắt lại nội dung đã học</a:t>
            </a:r>
            <a:endParaRPr/>
          </a:p>
        </p:txBody>
      </p:sp>
      <p:sp>
        <p:nvSpPr>
          <p:cNvPr id="3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D6E2724-44DD-4CEC-9024-291EAA41DB7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Trả lời câu hỏi WHY?</a:t>
            </a:r>
            <a:endParaRPr/>
          </a:p>
        </p:txBody>
      </p:sp>
      <p:sp>
        <p:nvSpPr>
          <p:cNvPr id="3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6B5F4AD-25F0-409B-AE77-71982DAD08A9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86477E9-9FD8-400B-AA0B-8F90778684E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05D85AB-2392-436B-A248-75A621AA04E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E182CDA-5B87-4B27-94E5-EECFE38C0F3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C7128DC-7508-412D-971F-8BAADC28293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12A85F4-F144-4226-918E-A64F129EF2C7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914ECD4-94A4-4F54-B077-064798C69450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E8AEE04-5E3A-4157-A9AA-182F74A51D3D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6C952442-6671-49EE-98F3-8E2B0A76048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Chapter 4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533520" y="2666880"/>
            <a:ext cx="80769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CSS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to format the elements of a  web page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To specify colors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All browser support the 16 color names shown above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Three ways to specify colors</a:t>
            </a:r>
            <a:endParaRPr/>
          </a:p>
        </p:txBody>
      </p:sp>
      <p:pic>
        <p:nvPicPr>
          <p:cNvPr id="15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2057400"/>
            <a:ext cx="3885840" cy="1436040"/>
          </a:xfrm>
          <a:prstGeom prst="rect">
            <a:avLst/>
          </a:prstGeom>
          <a:ln>
            <a:noFill/>
          </a:ln>
        </p:spPr>
      </p:pic>
      <p:pic>
        <p:nvPicPr>
          <p:cNvPr id="15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880" y="4343400"/>
            <a:ext cx="6254640" cy="21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To specify colors (cont.)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CSS that uses hexadecimal values to specify colors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HTML in web browsers</a:t>
            </a:r>
            <a:endParaRPr/>
          </a:p>
        </p:txBody>
      </p:sp>
      <p:pic>
        <p:nvPicPr>
          <p:cNvPr id="15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187720"/>
            <a:ext cx="8235720" cy="1599840"/>
          </a:xfrm>
          <a:prstGeom prst="rect">
            <a:avLst/>
          </a:prstGeom>
          <a:ln>
            <a:noFill/>
          </a:ln>
        </p:spPr>
      </p:pic>
      <p:pic>
        <p:nvPicPr>
          <p:cNvPr id="15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4419720"/>
            <a:ext cx="7226640" cy="152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To use the CSS3 color specifications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CSS3 also provides 147 more keywords for colors that are generally support by modern browser.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ways to CSS3 colors</a:t>
            </a:r>
            <a:endParaRPr/>
          </a:p>
        </p:txBody>
      </p:sp>
      <p:pic>
        <p:nvPicPr>
          <p:cNvPr id="16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895480"/>
            <a:ext cx="7467120" cy="327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Example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6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057400"/>
            <a:ext cx="771588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533520" y="2666880"/>
            <a:ext cx="80769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code selectors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To code selectors for all elements, element types, ids, and classes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HTML that can be selected by element type, id or 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514600"/>
            <a:ext cx="7659720" cy="20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To code selectors for all elements, element types, ids, and classes (cont.)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CSS rule sets that select by element type id, and 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element displayed in a browser</a:t>
            </a:r>
            <a:endParaRPr/>
          </a:p>
        </p:txBody>
      </p:sp>
      <p:pic>
        <p:nvPicPr>
          <p:cNvPr id="17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828800"/>
            <a:ext cx="3571920" cy="2914560"/>
          </a:xfrm>
          <a:prstGeom prst="rect">
            <a:avLst/>
          </a:prstGeom>
          <a:ln>
            <a:noFill/>
          </a:ln>
        </p:spPr>
      </p:pic>
      <p:pic>
        <p:nvPicPr>
          <p:cNvPr id="17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080" y="5181480"/>
            <a:ext cx="3811680" cy="126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To code relational selectors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HTML that can be selected by relationship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362320"/>
            <a:ext cx="788148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CSS rule sets with relational selectors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7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2204280"/>
            <a:ext cx="7340400" cy="366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To code attribute selectors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To code a selector for an element and class, code the element name, a period and the class name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To code multiple selectors for the same rule set, use commas to separate the selector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Combinations of selectors</a:t>
            </a:r>
            <a:endParaRPr/>
          </a:p>
        </p:txBody>
      </p:sp>
      <p:pic>
        <p:nvPicPr>
          <p:cNvPr id="18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5680" y="4038480"/>
            <a:ext cx="7714800" cy="17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8088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An introduction to CSS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specify measurements and colors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code selectors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 works with text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 web page that uses an external style sheet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To code attribute selectors (cont.)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Attribute selectors </a:t>
            </a:r>
            <a:endParaRPr/>
          </a:p>
        </p:txBody>
      </p:sp>
      <p:pic>
        <p:nvPicPr>
          <p:cNvPr id="18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209680"/>
            <a:ext cx="806508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Cascade Style Sheets introduction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i="1" lang="en-US" sz="2500">
                <a:solidFill>
                  <a:srgbClr val="000000"/>
                </a:solidFill>
                <a:latin typeface="Arial"/>
              </a:rPr>
              <a:t>Cascading Style Sheets </a:t>
            </a:r>
            <a:r>
              <a:rPr lang="en-US" sz="2500">
                <a:solidFill>
                  <a:srgbClr val="000000"/>
                </a:solidFill>
                <a:latin typeface="Arial"/>
              </a:rPr>
              <a:t>refer to fact that more than one style sheet can applied to a single web page.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rule is determine which takes precedence .</a:t>
            </a:r>
            <a:endParaRPr/>
          </a:p>
          <a:p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How the cascade rules work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How to identify a rule as important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cascade order for applying CSS rule sets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Important rules in a user style sheet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Important rules in a web page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Normal rules in a web page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Normal rules in a user style sheet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Default rules in the web browser</a:t>
            </a:r>
            <a:endParaRPr/>
          </a:p>
          <a:p>
            <a:endParaRPr/>
          </a:p>
        </p:txBody>
      </p:sp>
      <p:pic>
        <p:nvPicPr>
          <p:cNvPr id="18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043000"/>
            <a:ext cx="4564440" cy="8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How to determine the specificity of a selector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An id the most specific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A class, attribute selector, or pseudo-class selector is less specific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An element or pseudo-element selector is least specific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533520" y="2666880"/>
            <a:ext cx="80769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work text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To set the font family and font size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five generic font families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Example </a:t>
            </a:r>
            <a:endParaRPr/>
          </a:p>
        </p:txBody>
      </p:sp>
      <p:pic>
        <p:nvPicPr>
          <p:cNvPr id="19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057400"/>
            <a:ext cx="6629040" cy="2005200"/>
          </a:xfrm>
          <a:prstGeom prst="rect">
            <a:avLst/>
          </a:prstGeom>
          <a:ln>
            <a:noFill/>
          </a:ln>
        </p:spPr>
      </p:pic>
      <p:pic>
        <p:nvPicPr>
          <p:cNvPr id="19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4626360"/>
            <a:ext cx="5638320" cy="177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To set the font family and font size (cont.)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How to specify a font family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How to specify the font size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 font family rule in the body element that is inherited by all descendent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057400"/>
            <a:ext cx="6770880" cy="1066320"/>
          </a:xfrm>
          <a:prstGeom prst="rect">
            <a:avLst/>
          </a:prstGeom>
          <a:ln>
            <a:noFill/>
          </a:ln>
        </p:spPr>
      </p:pic>
      <p:pic>
        <p:nvPicPr>
          <p:cNvPr id="20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3677760"/>
            <a:ext cx="7891920" cy="665280"/>
          </a:xfrm>
          <a:prstGeom prst="rect">
            <a:avLst/>
          </a:prstGeom>
          <a:ln>
            <a:noFill/>
          </a:ln>
        </p:spPr>
      </p:pic>
      <p:pic>
        <p:nvPicPr>
          <p:cNvPr id="202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320" y="5469840"/>
            <a:ext cx="5714640" cy="85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0880" y="274680"/>
            <a:ext cx="8686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To set the other properties for styling fonts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Other properties for styling fonts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How to specify font styles and variants</a:t>
            </a:r>
            <a:endParaRPr/>
          </a:p>
        </p:txBody>
      </p:sp>
      <p:pic>
        <p:nvPicPr>
          <p:cNvPr id="20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142720"/>
            <a:ext cx="6925320" cy="2047680"/>
          </a:xfrm>
          <a:prstGeom prst="rect">
            <a:avLst/>
          </a:prstGeom>
          <a:ln>
            <a:noFill/>
          </a:ln>
        </p:spPr>
      </p:pic>
      <p:pic>
        <p:nvPicPr>
          <p:cNvPr id="20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1080" y="4952880"/>
            <a:ext cx="5889600" cy="9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To set the other properties for styling fonts (cont.)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15238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How to specify font weights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How to specify line height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The syntax for the shorthand font property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How to use the shorthand font properties</a:t>
            </a:r>
            <a:endParaRPr/>
          </a:p>
        </p:txBody>
      </p:sp>
      <p:pic>
        <p:nvPicPr>
          <p:cNvPr id="20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6280" y="1981080"/>
            <a:ext cx="7850160" cy="1036080"/>
          </a:xfrm>
          <a:prstGeom prst="rect">
            <a:avLst/>
          </a:prstGeom>
          <a:ln>
            <a:noFill/>
          </a:ln>
        </p:spPr>
      </p:pic>
      <p:pic>
        <p:nvPicPr>
          <p:cNvPr id="210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549240"/>
            <a:ext cx="6312240" cy="1022400"/>
          </a:xfrm>
          <a:prstGeom prst="rect">
            <a:avLst/>
          </a:prstGeom>
          <a:ln>
            <a:noFill/>
          </a:ln>
        </p:spPr>
      </p:pic>
      <p:pic>
        <p:nvPicPr>
          <p:cNvPr id="21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09480" y="5063400"/>
            <a:ext cx="8229240" cy="270000"/>
          </a:xfrm>
          <a:prstGeom prst="rect">
            <a:avLst/>
          </a:prstGeom>
          <a:ln>
            <a:noFill/>
          </a:ln>
        </p:spPr>
      </p:pic>
      <p:pic>
        <p:nvPicPr>
          <p:cNvPr id="212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38080" y="5867280"/>
            <a:ext cx="6428880" cy="7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How to indent and align text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text-indent and text-align properties are often used with text, and the vertical-align property is often used with table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Properties for indenting and aligning text</a:t>
            </a:r>
            <a:endParaRPr/>
          </a:p>
        </p:txBody>
      </p:sp>
      <p:pic>
        <p:nvPicPr>
          <p:cNvPr id="21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3505320"/>
            <a:ext cx="6944400" cy="258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533520" y="2666880"/>
            <a:ext cx="80769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An introduction to CSS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How to indent and align text (cont.)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HTML for a web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CSS that specifies a text indent and horizontal alignment</a:t>
            </a:r>
            <a:endParaRPr/>
          </a:p>
        </p:txBody>
      </p:sp>
      <p:pic>
        <p:nvPicPr>
          <p:cNvPr id="21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99160" y="1696680"/>
            <a:ext cx="6019560" cy="1960560"/>
          </a:xfrm>
          <a:prstGeom prst="rect">
            <a:avLst/>
          </a:prstGeom>
          <a:ln>
            <a:noFill/>
          </a:ln>
        </p:spPr>
      </p:pic>
      <p:pic>
        <p:nvPicPr>
          <p:cNvPr id="219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95080" y="4368240"/>
            <a:ext cx="3762360" cy="206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How to indent and align text (cont.)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The HTML in a web browser</a:t>
            </a:r>
            <a:endParaRPr/>
          </a:p>
        </p:txBody>
      </p:sp>
      <p:pic>
        <p:nvPicPr>
          <p:cNvPr id="22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2209680"/>
            <a:ext cx="6817680" cy="16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To transform and decorate text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Properties for transforming and decorating text</a:t>
            </a:r>
            <a:endParaRPr/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2286000"/>
            <a:ext cx="7711920" cy="157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To transform and decorate text (cont.)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HTML for a web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CSS that specifies transform and decorations</a:t>
            </a:r>
            <a:endParaRPr/>
          </a:p>
        </p:txBody>
      </p:sp>
      <p:pic>
        <p:nvPicPr>
          <p:cNvPr id="22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097360"/>
            <a:ext cx="8145360" cy="1559880"/>
          </a:xfrm>
          <a:prstGeom prst="rect">
            <a:avLst/>
          </a:prstGeom>
          <a:ln>
            <a:noFill/>
          </a:ln>
        </p:spPr>
      </p:pic>
      <p:pic>
        <p:nvPicPr>
          <p:cNvPr id="22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3320" y="4495680"/>
            <a:ext cx="5791680" cy="17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To transform and decorate text (cont.)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CSS that specifies transforms and decorations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HTML in a browser</a:t>
            </a:r>
            <a:endParaRPr/>
          </a:p>
        </p:txBody>
      </p:sp>
      <p:pic>
        <p:nvPicPr>
          <p:cNvPr id="23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4495680"/>
            <a:ext cx="7322040" cy="1523520"/>
          </a:xfrm>
          <a:prstGeom prst="rect">
            <a:avLst/>
          </a:prstGeom>
          <a:ln>
            <a:noFill/>
          </a:ln>
        </p:spPr>
      </p:pic>
      <p:pic>
        <p:nvPicPr>
          <p:cNvPr id="23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280" y="2190600"/>
            <a:ext cx="5517000" cy="16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To use CSS3 to add shadows to text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syntax of the text-shadow property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Two examples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6360" y="1982520"/>
            <a:ext cx="7848360" cy="379080"/>
          </a:xfrm>
          <a:prstGeom prst="rect">
            <a:avLst/>
          </a:prstGeom>
          <a:ln>
            <a:noFill/>
          </a:ln>
        </p:spPr>
      </p:pic>
      <p:pic>
        <p:nvPicPr>
          <p:cNvPr id="23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3473280"/>
            <a:ext cx="6248160" cy="285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To use CSS3 to add shadows to text (cont.)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Different CSS for the same h1 element</a:t>
            </a:r>
            <a:endParaRPr/>
          </a:p>
        </p:txBody>
      </p:sp>
      <p:pic>
        <p:nvPicPr>
          <p:cNvPr id="24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209680"/>
            <a:ext cx="7539840" cy="266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838152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To float an image so text flows around it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Arial"/>
              </a:rPr>
              <a:t>- An image that has been floated to the left of the headings that follow</a:t>
            </a:r>
            <a:endParaRPr/>
          </a:p>
        </p:txBody>
      </p:sp>
      <p:pic>
        <p:nvPicPr>
          <p:cNvPr id="24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2666880"/>
            <a:ext cx="6077520" cy="346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83815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To float an image so text flows around it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page if the width of the image is reduced to 60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property that will stop the floating before a subsequent element</a:t>
            </a:r>
            <a:endParaRPr/>
          </a:p>
          <a:p>
            <a:r>
              <a:rPr lang="en-US" sz="2100">
                <a:solidFill>
                  <a:srgbClr val="000000"/>
                </a:solidFill>
                <a:latin typeface="Arial"/>
              </a:rPr>
              <a:t>Section { clear: left ;}</a:t>
            </a:r>
            <a:endParaRPr/>
          </a:p>
        </p:txBody>
      </p:sp>
      <p:pic>
        <p:nvPicPr>
          <p:cNvPr id="24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2133720"/>
            <a:ext cx="5686920" cy="14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533520" y="2666880"/>
            <a:ext cx="807696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Impact"/>
              </a:rPr>
              <a:t>A web page that uses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Impact"/>
              </a:rPr>
              <a:t>an external style sheet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The ways to provide CSS style for a web page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ways to provide style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Use an external style sheet by coding a link element in the head section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Embed the styles in the head section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Use the style attribute to apply styles to a single element</a:t>
            </a:r>
            <a:endParaRPr/>
          </a:p>
        </p:txBody>
      </p:sp>
      <p:pic>
        <p:nvPicPr>
          <p:cNvPr id="13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2819520"/>
            <a:ext cx="6400440" cy="381960"/>
          </a:xfrm>
          <a:prstGeom prst="rect">
            <a:avLst/>
          </a:prstGeom>
          <a:ln>
            <a:noFill/>
          </a:ln>
        </p:spPr>
      </p:pic>
      <p:pic>
        <p:nvPicPr>
          <p:cNvPr id="13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91760" y="3581280"/>
            <a:ext cx="6380280" cy="1562400"/>
          </a:xfrm>
          <a:prstGeom prst="rect">
            <a:avLst/>
          </a:prstGeom>
          <a:ln>
            <a:noFill/>
          </a:ln>
        </p:spPr>
      </p:pic>
      <p:pic>
        <p:nvPicPr>
          <p:cNvPr id="133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280" y="5953680"/>
            <a:ext cx="7391160" cy="29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The page layout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25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0" y="2133720"/>
            <a:ext cx="4086360" cy="377208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The HTML file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25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2133720"/>
            <a:ext cx="5866920" cy="434448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The CSS file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25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2133720"/>
            <a:ext cx="4876560" cy="419616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External style sheet and using style attribute of an inline element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CSS rule set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Most graphic designer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CSS selectors for element type, id, class, relations and attribute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Pseudo-class selector and Pseudo-elements selector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Shorthand properties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Use indent, align, transform and decorate the text properties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Float properties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Discussion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Why we need to use external CSS?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The ways to provide CSS style for a web page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A head element that includes two style sheets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sequence in which styles are applied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-"/>
            </a:pPr>
            <a:r>
              <a:rPr lang="en-US" sz="2100">
                <a:solidFill>
                  <a:srgbClr val="000000"/>
                </a:solidFill>
                <a:latin typeface="Arial"/>
              </a:rPr>
              <a:t>From the first external style sheet to the last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How to specify the medium that an external; style is for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2057400"/>
            <a:ext cx="7674480" cy="1294920"/>
          </a:xfrm>
          <a:prstGeom prst="rect">
            <a:avLst/>
          </a:prstGeom>
          <a:ln>
            <a:noFill/>
          </a:ln>
        </p:spPr>
      </p:pic>
      <p:pic>
        <p:nvPicPr>
          <p:cNvPr id="13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5235120"/>
            <a:ext cx="7619760" cy="32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52280" y="2666880"/>
            <a:ext cx="883872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specify measurements and colors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To specify measurements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You use units of measure to specify a variety of CSS properties, including font-size, line-height, width, margin, and padding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Common units of measure</a:t>
            </a:r>
            <a:endParaRPr/>
          </a:p>
        </p:txBody>
      </p:sp>
      <p:pic>
        <p:nvPicPr>
          <p:cNvPr id="14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3505320"/>
            <a:ext cx="8229240" cy="20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To specify measurements (cont.)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500">
                <a:solidFill>
                  <a:srgbClr val="000000"/>
                </a:solidFill>
                <a:latin typeface="Arial"/>
              </a:rPr>
              <a:t>The HTML for a web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6200" y="1981080"/>
            <a:ext cx="8089200" cy="22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To specify measurements (cont.)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371600"/>
            <a:ext cx="84578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-The CSS that uses relative units of measure with a fixed border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The web page in a web browser</a:t>
            </a:r>
            <a:endParaRPr/>
          </a:p>
        </p:txBody>
      </p:sp>
      <p:pic>
        <p:nvPicPr>
          <p:cNvPr id="148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885680"/>
            <a:ext cx="4495320" cy="2533320"/>
          </a:xfrm>
          <a:prstGeom prst="rect">
            <a:avLst/>
          </a:prstGeom>
          <a:ln>
            <a:noFill/>
          </a:ln>
        </p:spPr>
      </p:pic>
      <p:pic>
        <p:nvPicPr>
          <p:cNvPr id="149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4952880"/>
            <a:ext cx="6324120" cy="144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