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3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4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3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1.png" ContentType="image/pn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29.png" ContentType="image/png"/>
  <Override PartName="/ppt/media/image18.png" ContentType="image/png"/>
  <Override PartName="/ppt/media/image7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6.png" ContentType="image/png"/>
  <Override PartName="/ppt/media/image4.jpeg" ContentType="image/jpeg"/>
  <Override PartName="/ppt/media/image17.png" ContentType="image/png"/>
  <Override PartName="/ppt/media/image14.png" ContentType="image/pn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53040" y="4002120"/>
            <a:ext cx="5551560" cy="4310280"/>
          </a:xfrm>
          <a:prstGeom prst="rect">
            <a:avLst/>
          </a:prstGeom>
        </p:spPr>
        <p:txBody>
          <a:bodyPr lIns="0" rIns="0" tIns="0" bIns="0"/>
          <a:p>
            <a:r>
              <a:rPr lang="en-US" sz="252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388152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388152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82DA89E-3D68-42ED-8809-F066C21F2FE5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Session: Ghi số thứ tự session trong môn học</a:t>
            </a:r>
            <a:endParaRPr/>
          </a:p>
          <a:p>
            <a:r>
              <a:rPr lang="en-US" sz="2520">
                <a:latin typeface="Arial"/>
              </a:rPr>
              <a:t>Session Name: ghi tên của session sẽ dạy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6F7A9F8-CD58-41F9-8ADF-774CC3D47486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mà học viên phải đạt được khi kết thúc môn học này</a:t>
            </a:r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22D13B5-EC9C-4D66-9892-C7AA76F378A4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Tóm tắt lại nội dung đã học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053C1D0-5CD0-4590-B5A9-D4DB1A1A61F4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Trả lời câu hỏi WHY?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A4C84CB-3066-435A-A0A6-47D0CBB072F7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073C11C-B732-4A08-A0EC-D5750AFB3B81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3A19EF6-08D9-4BC5-BC75-8D515B2618E1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44439F9A-CF79-46DF-91F1-684C748E54FF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A6C69DBC-4F76-46B8-8E1A-07660584C752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0"/>
            <a:ext cx="9142920" cy="68619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409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91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53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18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81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Seventh Outline Level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57200" y="6247080"/>
            <a:ext cx="2130120" cy="4730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126600" y="6247080"/>
            <a:ext cx="2898360" cy="4730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6555600" y="6247080"/>
            <a:ext cx="2130120" cy="473040"/>
          </a:xfrm>
          <a:prstGeom prst="rect">
            <a:avLst/>
          </a:prstGeom>
        </p:spPr>
        <p:txBody>
          <a:bodyPr lIns="0" rIns="0" tIns="0" bIns="0"/>
          <a:p>
            <a:pPr algn="r"/>
            <a:fld id="{21E734F7-C58D-4FF0-81E2-AF3F8F59B8D6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114300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Chapter 5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380880" y="2895480"/>
            <a:ext cx="853416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How to use the CSS box model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for spacing, borders, and backgrounds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33520" y="27432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How to size and space elements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set heights and widths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Properties for setting heights and widths </a:t>
            </a:r>
            <a:endParaRPr/>
          </a:p>
        </p:txBody>
      </p:sp>
      <p:pic>
        <p:nvPicPr>
          <p:cNvPr id="14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19320" y="2133720"/>
            <a:ext cx="6463800" cy="40255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set heights and widths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How to set the width of the content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How to set the height of the content</a:t>
            </a:r>
            <a:endParaRPr/>
          </a:p>
        </p:txBody>
      </p:sp>
      <p:pic>
        <p:nvPicPr>
          <p:cNvPr id="15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9800" y="2286000"/>
            <a:ext cx="8648280" cy="914040"/>
          </a:xfrm>
          <a:prstGeom prst="rect">
            <a:avLst/>
          </a:prstGeom>
          <a:ln>
            <a:noFill/>
          </a:ln>
        </p:spPr>
      </p:pic>
      <p:pic>
        <p:nvPicPr>
          <p:cNvPr id="152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9480" y="3886200"/>
            <a:ext cx="8305560" cy="99036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set margins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Properties for setting margins</a:t>
            </a:r>
            <a:endParaRPr/>
          </a:p>
        </p:txBody>
      </p:sp>
      <p:pic>
        <p:nvPicPr>
          <p:cNvPr id="155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2133720"/>
            <a:ext cx="7264080" cy="43174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set margins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How to set the margin on a single side of an element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How to set the margins on multiple sides of an element</a:t>
            </a:r>
            <a:endParaRPr/>
          </a:p>
        </p:txBody>
      </p:sp>
      <p:pic>
        <p:nvPicPr>
          <p:cNvPr id="15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05120" y="2666880"/>
            <a:ext cx="3580920" cy="1329480"/>
          </a:xfrm>
          <a:prstGeom prst="rect">
            <a:avLst/>
          </a:prstGeom>
          <a:ln>
            <a:noFill/>
          </a:ln>
        </p:spPr>
      </p:pic>
      <p:pic>
        <p:nvPicPr>
          <p:cNvPr id="159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3520" y="5105520"/>
            <a:ext cx="8402400" cy="10663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set padding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Properties for setting padding</a:t>
            </a:r>
            <a:endParaRPr/>
          </a:p>
        </p:txBody>
      </p:sp>
      <p:pic>
        <p:nvPicPr>
          <p:cNvPr id="16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2209680"/>
            <a:ext cx="7480080" cy="351756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set padding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How to set the padding on a single side of an element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How to set the padding on multiple sides of an element</a:t>
            </a:r>
            <a:endParaRPr/>
          </a:p>
        </p:txBody>
      </p:sp>
      <p:pic>
        <p:nvPicPr>
          <p:cNvPr id="16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57400" y="2666880"/>
            <a:ext cx="3580920" cy="1366560"/>
          </a:xfrm>
          <a:prstGeom prst="rect">
            <a:avLst/>
          </a:prstGeom>
          <a:ln>
            <a:noFill/>
          </a:ln>
        </p:spPr>
      </p:pic>
      <p:pic>
        <p:nvPicPr>
          <p:cNvPr id="166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38080" y="5181480"/>
            <a:ext cx="7365600" cy="91404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80880" y="281952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A web page that illustrates </a:t>
            </a:r>
            <a:r>
              <a:rPr lang="en-US" sz="4000">
                <a:solidFill>
                  <a:srgbClr val="000000"/>
                </a:solidFill>
                <a:latin typeface="Impact"/>
              </a:rPr>
              <a:t>
</a:t>
            </a:r>
            <a:r>
              <a:rPr lang="en-US" sz="4000">
                <a:solidFill>
                  <a:srgbClr val="000000"/>
                </a:solidFill>
                <a:latin typeface="Impact"/>
              </a:rPr>
              <a:t>sizing and spacing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The HTML for the web page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web page uses widths, margins, and padding</a:t>
            </a:r>
            <a:endParaRPr/>
          </a:p>
        </p:txBody>
      </p:sp>
      <p:pic>
        <p:nvPicPr>
          <p:cNvPr id="17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00200" y="2133720"/>
            <a:ext cx="5638320" cy="420588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The CSS for the web page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457200" y="12952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CSS for the web page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	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…</a:t>
            </a:r>
            <a:endParaRPr/>
          </a:p>
        </p:txBody>
      </p:sp>
      <p:pic>
        <p:nvPicPr>
          <p:cNvPr id="17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1828800"/>
            <a:ext cx="7340400" cy="43430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Objectives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An introduction to the box model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How to size and space elements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A web page that illustrates sizing and spacing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How to set borders and backgrounds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A web page that uses borders and backgrounds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A version of the CSS that uses a reset selector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slightly modified version of the page that uses a reset selector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pic>
        <p:nvPicPr>
          <p:cNvPr id="17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609480"/>
            <a:ext cx="7137000" cy="491472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09480" y="29718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How to set borders and backgrounds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set borders 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Properties for setting borders</a:t>
            </a:r>
            <a:endParaRPr/>
          </a:p>
        </p:txBody>
      </p:sp>
      <p:pic>
        <p:nvPicPr>
          <p:cNvPr id="18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2133720"/>
            <a:ext cx="7429320" cy="421596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set borders </a:t>
            </a: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syntax for the shorthand border and border-side properties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Example</a:t>
            </a:r>
            <a:endParaRPr/>
          </a:p>
        </p:txBody>
      </p:sp>
      <p:pic>
        <p:nvPicPr>
          <p:cNvPr id="18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3880" y="2743200"/>
            <a:ext cx="5680080" cy="761760"/>
          </a:xfrm>
          <a:prstGeom prst="rect">
            <a:avLst/>
          </a:prstGeom>
          <a:ln>
            <a:noFill/>
          </a:ln>
        </p:spPr>
      </p:pic>
      <p:pic>
        <p:nvPicPr>
          <p:cNvPr id="185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4267080"/>
            <a:ext cx="7849440" cy="106632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04920" y="457200"/>
            <a:ext cx="86864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CSS3 to add rounded corners and shadows to borders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457200" y="18288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Use the CSS3 for adding rounded corners and shadows to borders.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syntax for the border-radius and box-shadow properties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HTML for a section</a:t>
            </a:r>
            <a:endParaRPr/>
          </a:p>
        </p:txBody>
      </p:sp>
      <p:pic>
        <p:nvPicPr>
          <p:cNvPr id="18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3657600"/>
            <a:ext cx="8152920" cy="1142640"/>
          </a:xfrm>
          <a:prstGeom prst="rect">
            <a:avLst/>
          </a:prstGeom>
          <a:ln>
            <a:noFill/>
          </a:ln>
        </p:spPr>
      </p:pic>
      <p:pic>
        <p:nvPicPr>
          <p:cNvPr id="189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5257800"/>
            <a:ext cx="6095520" cy="114264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274680"/>
            <a:ext cx="84578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How to use CSS3 to add rounded corners and shadows to borders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CSS for the section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section in a browser</a:t>
            </a:r>
            <a:endParaRPr/>
          </a:p>
        </p:txBody>
      </p:sp>
      <p:pic>
        <p:nvPicPr>
          <p:cNvPr id="19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52480" y="2209680"/>
            <a:ext cx="4419360" cy="2437920"/>
          </a:xfrm>
          <a:prstGeom prst="rect">
            <a:avLst/>
          </a:prstGeom>
          <a:ln>
            <a:noFill/>
          </a:ln>
        </p:spPr>
      </p:pic>
      <p:pic>
        <p:nvPicPr>
          <p:cNvPr id="193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0" y="5181480"/>
            <a:ext cx="2615760" cy="116820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How to use CSS3 to add rounded corners and shadows to borders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Guidelines for backward compatibility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To round corners and add shadow in older versions of Firefox, you can use the -moz-border-radius and        -moz-box-shadow properties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To add shadows in older version of Safari and Chrome, you can use the –webkit-box-shadow property.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set background colors and image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properties for setting the background color and image</a:t>
            </a:r>
            <a:endParaRPr/>
          </a:p>
        </p:txBody>
      </p:sp>
      <p:pic>
        <p:nvPicPr>
          <p:cNvPr id="19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3880" y="2549880"/>
            <a:ext cx="6489360" cy="399492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set background colors and image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syntax for the shorthand background property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Use the shorthand properties</a:t>
            </a:r>
            <a:endParaRPr/>
          </a:p>
        </p:txBody>
      </p:sp>
      <p:pic>
        <p:nvPicPr>
          <p:cNvPr id="20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2590920"/>
            <a:ext cx="7772040" cy="533160"/>
          </a:xfrm>
          <a:prstGeom prst="rect">
            <a:avLst/>
          </a:prstGeom>
          <a:ln>
            <a:noFill/>
          </a:ln>
        </p:spPr>
      </p:pic>
      <p:pic>
        <p:nvPicPr>
          <p:cNvPr id="202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0880" y="3657600"/>
            <a:ext cx="8305560" cy="99036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59092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An introduction to the box model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274680"/>
            <a:ext cx="84578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CSS3 to set background gradients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CSS3 for linear gradients lets you create gradients for background without using image.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syntax for using a linear gradient in the background-image property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HTML for two divisions</a:t>
            </a:r>
            <a:endParaRPr/>
          </a:p>
        </p:txBody>
      </p:sp>
      <p:pic>
        <p:nvPicPr>
          <p:cNvPr id="20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3505320"/>
            <a:ext cx="8152920" cy="914040"/>
          </a:xfrm>
          <a:prstGeom prst="rect">
            <a:avLst/>
          </a:prstGeom>
          <a:ln>
            <a:noFill/>
          </a:ln>
        </p:spPr>
      </p:pic>
      <p:pic>
        <p:nvPicPr>
          <p:cNvPr id="206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920" y="5105520"/>
            <a:ext cx="4723920" cy="95184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CSS3 to set background gradients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CSS for the two divisions using Mozilla prefixes(-moz-)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0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2743200"/>
            <a:ext cx="8229240" cy="124488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CSS3 to set background gradients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linear gradients in a browser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background-image property that creates red, white and blue stripes</a:t>
            </a:r>
            <a:endParaRPr/>
          </a:p>
        </p:txBody>
      </p:sp>
      <p:pic>
        <p:nvPicPr>
          <p:cNvPr id="21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20560" y="2120040"/>
            <a:ext cx="3200040" cy="2074680"/>
          </a:xfrm>
          <a:prstGeom prst="rect">
            <a:avLst/>
          </a:prstGeom>
          <a:ln>
            <a:noFill/>
          </a:ln>
        </p:spPr>
      </p:pic>
      <p:pic>
        <p:nvPicPr>
          <p:cNvPr id="213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4920" y="5181480"/>
            <a:ext cx="8610120" cy="990360"/>
          </a:xfrm>
          <a:prstGeom prst="rect">
            <a:avLst/>
          </a:prstGeom>
          <a:ln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533520" y="27432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A web page that uses borders and backgrounds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The HTML for the web page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web page that uses borders and a background gradient</a:t>
            </a:r>
            <a:endParaRPr/>
          </a:p>
        </p:txBody>
      </p:sp>
      <p:pic>
        <p:nvPicPr>
          <p:cNvPr id="217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57400" y="2362320"/>
            <a:ext cx="4720320" cy="4009680"/>
          </a:xfrm>
          <a:prstGeom prst="rect">
            <a:avLst/>
          </a:prstGeom>
          <a:ln>
            <a:noFill/>
          </a:ln>
        </p:spPr>
      </p:pic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The CSS for the web page</a:t>
            </a:r>
            <a:endParaRPr/>
          </a:p>
        </p:txBody>
      </p:sp>
      <p:pic>
        <p:nvPicPr>
          <p:cNvPr id="21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1523880"/>
            <a:ext cx="7266600" cy="3555720"/>
          </a:xfrm>
          <a:prstGeom prst="rect">
            <a:avLst/>
          </a:prstGeom>
          <a:ln>
            <a:noFill/>
          </a:ln>
        </p:spPr>
      </p:pic>
      <p:sp>
        <p:nvSpPr>
          <p:cNvPr id="220" name="CustomShape 2"/>
          <p:cNvSpPr/>
          <p:nvPr/>
        </p:nvSpPr>
        <p:spPr>
          <a:xfrm>
            <a:off x="911160" y="5344560"/>
            <a:ext cx="7664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……</a:t>
            </a:r>
            <a:r>
              <a:rPr lang="en-US">
                <a:solidFill>
                  <a:srgbClr val="000000"/>
                </a:solidFill>
                <a:latin typeface="Arial"/>
              </a:rPr>
              <a:t>..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Summary</a:t>
            </a:r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CSS box model refer to the box that a browser places around each block element as well as some inline elements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Set the margin for all four sides of a box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border can be placed on any of the sides of a box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Set the background for a box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Use CSS to round corners and add shadows to borders. Use CSS3 to provide linear gradient as background.</a:t>
            </a: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Discussion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the box model works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CSS box model lets you work with the boxes that browser places around each block element as well as some inline elements.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You can add formatting such as margins, padding, and borders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ahoma"/>
              </a:rPr>
              <a:t>The CSS box model</a:t>
            </a:r>
            <a:endParaRPr/>
          </a:p>
        </p:txBody>
      </p:sp>
      <p:pic>
        <p:nvPicPr>
          <p:cNvPr id="13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1752480"/>
            <a:ext cx="6898680" cy="358092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ahoma"/>
              </a:rPr>
              <a:t>The CSS box model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formula for calculating the height of a box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formula for calculating the width of a box</a:t>
            </a:r>
            <a:endParaRPr/>
          </a:p>
        </p:txBody>
      </p:sp>
      <p:pic>
        <p:nvPicPr>
          <p:cNvPr id="13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2362320"/>
            <a:ext cx="6481080" cy="1066320"/>
          </a:xfrm>
          <a:prstGeom prst="rect">
            <a:avLst/>
          </a:prstGeom>
          <a:ln>
            <a:noFill/>
          </a:ln>
        </p:spPr>
      </p:pic>
      <p:pic>
        <p:nvPicPr>
          <p:cNvPr id="135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23880" y="4343400"/>
            <a:ext cx="6400440" cy="11426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A web page that illustrates the box model 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web page in a browser</a:t>
            </a:r>
            <a:endParaRPr/>
          </a:p>
        </p:txBody>
      </p:sp>
      <p:pic>
        <p:nvPicPr>
          <p:cNvPr id="13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7920" y="2286000"/>
            <a:ext cx="6006600" cy="34412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A web page that illustrates the box model 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HTML for a page that uses the box model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2286000"/>
            <a:ext cx="7548120" cy="159984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A web page that illustrates the box model 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The CSS for the page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2286000"/>
            <a:ext cx="6933960" cy="39621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